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3"/>
  </p:notesMasterIdLst>
  <p:sldIdLst>
    <p:sldId id="256" r:id="rId2"/>
    <p:sldId id="1892" r:id="rId3"/>
    <p:sldId id="2733" r:id="rId4"/>
    <p:sldId id="2735" r:id="rId5"/>
    <p:sldId id="2736" r:id="rId6"/>
    <p:sldId id="2737" r:id="rId7"/>
    <p:sldId id="2738" r:id="rId8"/>
    <p:sldId id="2734" r:id="rId9"/>
    <p:sldId id="2732" r:id="rId10"/>
    <p:sldId id="2739" r:id="rId11"/>
    <p:sldId id="2740" r:id="rId12"/>
    <p:sldId id="2741" r:id="rId13"/>
    <p:sldId id="2742" r:id="rId14"/>
    <p:sldId id="2731" r:id="rId15"/>
    <p:sldId id="2745" r:id="rId16"/>
    <p:sldId id="2746" r:id="rId17"/>
    <p:sldId id="2749" r:id="rId18"/>
    <p:sldId id="2747" r:id="rId19"/>
    <p:sldId id="1904" r:id="rId20"/>
    <p:sldId id="2751" r:id="rId21"/>
    <p:sldId id="2758" r:id="rId22"/>
    <p:sldId id="2754" r:id="rId23"/>
    <p:sldId id="2755" r:id="rId24"/>
    <p:sldId id="2761" r:id="rId25"/>
    <p:sldId id="2753" r:id="rId26"/>
    <p:sldId id="2756" r:id="rId27"/>
    <p:sldId id="2762" r:id="rId28"/>
    <p:sldId id="2764" r:id="rId29"/>
    <p:sldId id="2760" r:id="rId30"/>
    <p:sldId id="2765" r:id="rId31"/>
    <p:sldId id="2771" r:id="rId32"/>
    <p:sldId id="2772" r:id="rId33"/>
    <p:sldId id="2773" r:id="rId34"/>
    <p:sldId id="2750" r:id="rId35"/>
    <p:sldId id="2775" r:id="rId36"/>
    <p:sldId id="2776" r:id="rId37"/>
    <p:sldId id="2769" r:id="rId38"/>
    <p:sldId id="2774" r:id="rId39"/>
    <p:sldId id="2770" r:id="rId40"/>
    <p:sldId id="2777" r:id="rId41"/>
    <p:sldId id="2778" r:id="rId42"/>
    <p:sldId id="2780" r:id="rId43"/>
    <p:sldId id="2781" r:id="rId44"/>
    <p:sldId id="2782" r:id="rId45"/>
    <p:sldId id="2783" r:id="rId46"/>
    <p:sldId id="2779" r:id="rId47"/>
    <p:sldId id="2784" r:id="rId48"/>
    <p:sldId id="2785" r:id="rId49"/>
    <p:sldId id="2786" r:id="rId50"/>
    <p:sldId id="2787" r:id="rId51"/>
    <p:sldId id="2788" r:id="rId52"/>
    <p:sldId id="2789" r:id="rId53"/>
    <p:sldId id="2790" r:id="rId54"/>
    <p:sldId id="2791" r:id="rId55"/>
    <p:sldId id="521" r:id="rId56"/>
    <p:sldId id="2805" r:id="rId57"/>
    <p:sldId id="2792" r:id="rId58"/>
    <p:sldId id="2793" r:id="rId59"/>
    <p:sldId id="2834" r:id="rId60"/>
    <p:sldId id="2835" r:id="rId61"/>
    <p:sldId id="2836" r:id="rId62"/>
    <p:sldId id="2802" r:id="rId63"/>
    <p:sldId id="2804" r:id="rId64"/>
    <p:sldId id="2803" r:id="rId65"/>
    <p:sldId id="2800" r:id="rId66"/>
    <p:sldId id="2794" r:id="rId67"/>
    <p:sldId id="2796" r:id="rId68"/>
    <p:sldId id="2797" r:id="rId69"/>
    <p:sldId id="2468" r:id="rId70"/>
    <p:sldId id="2799" r:id="rId71"/>
    <p:sldId id="2815" r:id="rId7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00"/>
    <a:srgbClr val="A6A6A6"/>
    <a:srgbClr val="FF40FF"/>
    <a:srgbClr val="AC50F3"/>
    <a:srgbClr val="FF9300"/>
    <a:srgbClr val="F14E5C"/>
    <a:srgbClr val="9A45DD"/>
    <a:srgbClr val="0000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9993"/>
    <p:restoredTop sz="67464"/>
  </p:normalViewPr>
  <p:slideViewPr>
    <p:cSldViewPr snapToGrid="0">
      <p:cViewPr varScale="1">
        <p:scale>
          <a:sx n="89" d="100"/>
          <a:sy n="89" d="100"/>
        </p:scale>
        <p:origin x="272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0" d="100"/>
        <a:sy n="2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45D1E9-315B-1842-B350-FBBFB7782A15}" type="datetimeFigureOut">
              <a:rPr lang="en-US" smtClean="0"/>
              <a:t>2/26/23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E3B80E-16FB-5147-84AD-5036D4EA0A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2691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3B80E-16FB-5147-84AD-5036D4EA0A3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241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3B80E-16FB-5147-84AD-5036D4EA0A3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7090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3B80E-16FB-5147-84AD-5036D4EA0A3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5361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3B80E-16FB-5147-84AD-5036D4EA0A3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0520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3B80E-16FB-5147-84AD-5036D4EA0A3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0164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3B80E-16FB-5147-84AD-5036D4EA0A3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9627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3B80E-16FB-5147-84AD-5036D4EA0A3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2086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3B80E-16FB-5147-84AD-5036D4EA0A3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8856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3B80E-16FB-5147-84AD-5036D4EA0A3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4300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Kissing bugs = </a:t>
            </a:r>
            <a:r>
              <a:rPr lang="en-US" dirty="0" err="1"/>
              <a:t>hemiptera</a:t>
            </a:r>
            <a:r>
              <a:rPr lang="en-US" dirty="0"/>
              <a:t> = true bugs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3B80E-16FB-5147-84AD-5036D4EA0A38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2193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Kissing bugs = </a:t>
            </a:r>
            <a:r>
              <a:rPr lang="en-US" dirty="0" err="1"/>
              <a:t>hemiptera</a:t>
            </a:r>
            <a:r>
              <a:rPr lang="en-US" dirty="0"/>
              <a:t> = true bugs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3B80E-16FB-5147-84AD-5036D4EA0A38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7429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3B80E-16FB-5147-84AD-5036D4EA0A3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43822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Kissing bugs = </a:t>
            </a:r>
            <a:r>
              <a:rPr lang="en-US" dirty="0" err="1"/>
              <a:t>hemiptera</a:t>
            </a:r>
            <a:r>
              <a:rPr lang="en-US" dirty="0"/>
              <a:t> = true bugs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3B80E-16FB-5147-84AD-5036D4EA0A38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82521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Kissing bugs = </a:t>
            </a:r>
            <a:r>
              <a:rPr lang="en-US" dirty="0" err="1"/>
              <a:t>hemiptera</a:t>
            </a:r>
            <a:r>
              <a:rPr lang="en-US" dirty="0"/>
              <a:t> = true bugs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3B80E-16FB-5147-84AD-5036D4EA0A38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48870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3B80E-16FB-5147-84AD-5036D4EA0A38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17294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3B80E-16FB-5147-84AD-5036D4EA0A38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04201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3B80E-16FB-5147-84AD-5036D4EA0A38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98468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3B80E-16FB-5147-84AD-5036D4EA0A38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48571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3B80E-16FB-5147-84AD-5036D4EA0A38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48321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3B80E-16FB-5147-84AD-5036D4EA0A38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5312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3B80E-16FB-5147-84AD-5036D4EA0A38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66363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3B80E-16FB-5147-84AD-5036D4EA0A38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1018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3B80E-16FB-5147-84AD-5036D4EA0A3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52416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3B80E-16FB-5147-84AD-5036D4EA0A38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36456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3B80E-16FB-5147-84AD-5036D4EA0A38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55642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3B80E-16FB-5147-84AD-5036D4EA0A38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31072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Kissing bugs = </a:t>
            </a:r>
            <a:r>
              <a:rPr lang="en-US" dirty="0" err="1"/>
              <a:t>hemiptera</a:t>
            </a:r>
            <a:r>
              <a:rPr lang="en-US" dirty="0"/>
              <a:t> = true bugs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3B80E-16FB-5147-84AD-5036D4EA0A38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54838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Kissing bugs = </a:t>
            </a:r>
            <a:r>
              <a:rPr lang="en-US" dirty="0" err="1"/>
              <a:t>hemiptera</a:t>
            </a:r>
            <a:r>
              <a:rPr lang="en-US" dirty="0"/>
              <a:t> = true bugs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3B80E-16FB-5147-84AD-5036D4EA0A38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98985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Emerging infectious diseases can be defined as infectious diseases that have newly appeared in a population or have existed but are rapidly increasing in incidence or geographic range, or that are caused by one of the NIAID Category A, B, or C priority pathogens.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3B80E-16FB-5147-84AD-5036D4EA0A38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95778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Emerging infectious diseases can be defined as infectious diseases that have newly appeared in a population or have existed but are rapidly increasing in incidence or geographic range, or that are caused by one of the NIAID Category A, B, or C priority pathogens.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3B80E-16FB-5147-84AD-5036D4EA0A38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1730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Emerging infectious diseases can be defined as infectious diseases that have newly appeared in a population or have existed but are rapidly increasing in incidence or geographic range, or that are caused by one of the NIAID Category A, B, or C priority pathogens.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3B80E-16FB-5147-84AD-5036D4EA0A38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03590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3B80E-16FB-5147-84AD-5036D4EA0A38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32294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3B80E-16FB-5147-84AD-5036D4EA0A38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3274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3B80E-16FB-5147-84AD-5036D4EA0A3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08570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3B80E-16FB-5147-84AD-5036D4EA0A38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6820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3B80E-16FB-5147-84AD-5036D4EA0A3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6788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3B80E-16FB-5147-84AD-5036D4EA0A3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7810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3B80E-16FB-5147-84AD-5036D4EA0A3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5940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3B80E-16FB-5147-84AD-5036D4EA0A3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0639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Kissing bugs = </a:t>
            </a:r>
            <a:r>
              <a:rPr lang="en-US" dirty="0" err="1"/>
              <a:t>hemiptera</a:t>
            </a:r>
            <a:r>
              <a:rPr lang="en-US" dirty="0"/>
              <a:t> = true bugs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3B80E-16FB-5147-84AD-5036D4EA0A3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1783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26AE90-A368-DAEC-FC0B-2486E9D1C2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D1E314-5518-1D79-BF07-5A9BFB69F8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3E1FE5-8D60-3237-1DB9-47FACA885B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AB186-76C0-7E49-B58A-0AF75FA9177A}" type="datetimeFigureOut">
              <a:rPr lang="en-US" smtClean="0"/>
              <a:t>2/26/23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FDC537-B604-C5D6-4134-3483BE0FF8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359345-C242-1FEF-E60C-EC74A4A062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143A3-B8D4-E241-A960-4270AFEB5F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6041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31261E-0296-B8A4-F1F4-E32062C48C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75993F8-DFF9-9F96-0281-EDB20DDEB3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8FD9A4-664A-000E-1001-0AD2229946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AB186-76C0-7E49-B58A-0AF75FA9177A}" type="datetimeFigureOut">
              <a:rPr lang="en-US" smtClean="0"/>
              <a:t>2/26/23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C9F86E-5F5C-456B-7ED9-917FC39F16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5DC763-1771-295C-B535-A4DD766459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143A3-B8D4-E241-A960-4270AFEB5F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1543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E273A9B-E688-636A-4789-C007089FA8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597FF3-75BC-0499-9C51-AB40BFC1B0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1EBF91-E459-5DCD-4381-8A36B79CC3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AB186-76C0-7E49-B58A-0AF75FA9177A}" type="datetimeFigureOut">
              <a:rPr lang="en-US" smtClean="0"/>
              <a:t>2/26/23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62ECDA-21D5-22E9-080A-021AD9B6BD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2B0745-BC3F-7E81-DBC4-08E3D0A27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143A3-B8D4-E241-A960-4270AFEB5F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6886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24634D-09FE-6918-FE45-15E33646D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FBE866-9B53-589F-805B-0254AD78A3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0A4AA3-5232-8739-C553-AF97D02042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AB186-76C0-7E49-B58A-0AF75FA9177A}" type="datetimeFigureOut">
              <a:rPr lang="en-US" smtClean="0"/>
              <a:t>2/26/23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1111C9-F524-24F8-631F-AAD5331FB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672679-D988-7617-6DB4-A1F83F9F4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143A3-B8D4-E241-A960-4270AFEB5F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5616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D47477-01DB-A4BF-0AE0-C422644565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E42D3E-B9F6-8E6D-419E-161CD988B0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3D82E5-CA33-1169-FD6E-D5106A6CE1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AB186-76C0-7E49-B58A-0AF75FA9177A}" type="datetimeFigureOut">
              <a:rPr lang="en-US" smtClean="0"/>
              <a:t>2/26/23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4A17B2-5513-3A0E-D95F-696FEB524D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85562C-1BA7-4F95-3BBE-06049AA9A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143A3-B8D4-E241-A960-4270AFEB5F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3155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2615D6-1270-8FAD-0714-B79BACB63A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B70C8C-66D8-F02D-4ABE-AEB70174FD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B4FB9A-EA0F-0F94-8B70-E0B1E19BDB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34EBE8-A5E8-6B0F-2464-E3EDD913E6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AB186-76C0-7E49-B58A-0AF75FA9177A}" type="datetimeFigureOut">
              <a:rPr lang="en-US" smtClean="0"/>
              <a:t>2/26/23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984699-5130-46C3-1C95-7484019F81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BE41A6-3B2D-DE43-383F-A66C5A4E5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143A3-B8D4-E241-A960-4270AFEB5F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2112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5C475-9579-BC61-DA5B-B21B1A4A0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A25BA8-7995-51F0-CCCB-00338150EC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300CB6-8216-A289-49FA-0A04BF6431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ACBE779-E8B3-36E4-21EA-DC8FE9202D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B40A61C-E25C-C4E2-029D-5448C3F53C2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278F4B3-1432-9D13-737B-EFF50DB83D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AB186-76C0-7E49-B58A-0AF75FA9177A}" type="datetimeFigureOut">
              <a:rPr lang="en-US" smtClean="0"/>
              <a:t>2/26/23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964E071-45EB-5016-59EF-630E7C69E5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EE04FE0-9050-0C84-D6C5-C5B48CFB8B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143A3-B8D4-E241-A960-4270AFEB5F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8726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83CA1-C131-8738-DB26-82F740EA1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6864DC8-F28B-EBA2-773C-17BFC49AB9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AB186-76C0-7E49-B58A-0AF75FA9177A}" type="datetimeFigureOut">
              <a:rPr lang="en-US" smtClean="0"/>
              <a:t>2/26/23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BA56C5-9A7C-1A82-A7AB-C4960E2D33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9BF694-1FBE-9DB8-9102-F28D2689E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143A3-B8D4-E241-A960-4270AFEB5F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4155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885F3F7-81B0-D923-F54D-E1DE16225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AB186-76C0-7E49-B58A-0AF75FA9177A}" type="datetimeFigureOut">
              <a:rPr lang="en-US" smtClean="0"/>
              <a:t>2/26/23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25D1316-AF1D-E3FE-3744-530C08B8F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49D7E0-C4A4-348D-CAE8-F2E3344303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143A3-B8D4-E241-A960-4270AFEB5F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7201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8F5467-E5FC-0229-422B-B1F743F122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A2B004-97A0-5596-4D19-521BB0B71A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A277C6-C1C9-04F9-2EF2-5638AB0438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C10642-8797-5B88-7230-34223E6253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AB186-76C0-7E49-B58A-0AF75FA9177A}" type="datetimeFigureOut">
              <a:rPr lang="en-US" smtClean="0"/>
              <a:t>2/26/23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F06E50-0C2B-EED7-14EE-E6EA546B5B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705C84-EBF0-645D-BB09-03B7FF51CA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143A3-B8D4-E241-A960-4270AFEB5F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6972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7C2E8-BC90-3317-DF82-0BA28FF862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09ACC62-8342-BD43-D3A4-72718503074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0D8FF2-FF4E-DFD6-9B05-8052546170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0E83C7-2974-D191-EAF8-BEC7E48BFA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AB186-76C0-7E49-B58A-0AF75FA9177A}" type="datetimeFigureOut">
              <a:rPr lang="en-US" smtClean="0"/>
              <a:t>2/26/23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1EFD32-B838-05CC-3D0E-FA5C4B8977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E81DA7-2014-782B-6DD7-754E786FBF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143A3-B8D4-E241-A960-4270AFEB5F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2820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BAF372-CE2A-119A-E828-FADF709CF5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EA249B-CB45-BECD-E78C-D5AB463E06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FF0245-AEF8-8665-1A06-9415E1FA28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0AB186-76C0-7E49-B58A-0AF75FA9177A}" type="datetimeFigureOut">
              <a:rPr lang="en-US" smtClean="0"/>
              <a:t>2/26/23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7EE361-DF9E-4B01-F6A1-D540387626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F97D22-0DA6-49B1-F2D4-3CDB5D2A2A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C143A3-B8D4-E241-A960-4270AFEB5F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7247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.bin"/><Relationship Id="rId13" Type="http://schemas.openxmlformats.org/officeDocument/2006/relationships/image" Target="../media/image11.png"/><Relationship Id="rId3" Type="http://schemas.openxmlformats.org/officeDocument/2006/relationships/image" Target="../media/image1.emf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7.jpeg"/><Relationship Id="rId4" Type="http://schemas.openxmlformats.org/officeDocument/2006/relationships/image" Target="../media/image2.emf"/><Relationship Id="rId9" Type="http://schemas.openxmlformats.org/officeDocument/2006/relationships/image" Target="../media/image6.em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emf"/><Relationship Id="rId13" Type="http://schemas.openxmlformats.org/officeDocument/2006/relationships/image" Target="../media/image5.png"/><Relationship Id="rId3" Type="http://schemas.openxmlformats.org/officeDocument/2006/relationships/image" Target="../media/image1.emf"/><Relationship Id="rId7" Type="http://schemas.openxmlformats.org/officeDocument/2006/relationships/oleObject" Target="../embeddings/oleObject2.bin"/><Relationship Id="rId12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emf"/><Relationship Id="rId11" Type="http://schemas.openxmlformats.org/officeDocument/2006/relationships/image" Target="../media/image3.png"/><Relationship Id="rId5" Type="http://schemas.openxmlformats.org/officeDocument/2006/relationships/oleObject" Target="../embeddings/oleObject2.bin"/><Relationship Id="rId15" Type="http://schemas.openxmlformats.org/officeDocument/2006/relationships/image" Target="../media/image14.png"/><Relationship Id="rId10" Type="http://schemas.openxmlformats.org/officeDocument/2006/relationships/image" Target="../media/image9.svg"/><Relationship Id="rId4" Type="http://schemas.openxmlformats.org/officeDocument/2006/relationships/image" Target="../media/image2.emf"/><Relationship Id="rId9" Type="http://schemas.openxmlformats.org/officeDocument/2006/relationships/image" Target="../media/image8.png"/><Relationship Id="rId14" Type="http://schemas.openxmlformats.org/officeDocument/2006/relationships/image" Target="../media/image7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emf"/><Relationship Id="rId13" Type="http://schemas.openxmlformats.org/officeDocument/2006/relationships/image" Target="../media/image5.png"/><Relationship Id="rId18" Type="http://schemas.openxmlformats.org/officeDocument/2006/relationships/image" Target="../media/image18.png"/><Relationship Id="rId3" Type="http://schemas.openxmlformats.org/officeDocument/2006/relationships/image" Target="../media/image1.emf"/><Relationship Id="rId7" Type="http://schemas.openxmlformats.org/officeDocument/2006/relationships/oleObject" Target="../embeddings/oleObject3.bin"/><Relationship Id="rId12" Type="http://schemas.openxmlformats.org/officeDocument/2006/relationships/image" Target="../media/image4.png"/><Relationship Id="rId17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emf"/><Relationship Id="rId11" Type="http://schemas.openxmlformats.org/officeDocument/2006/relationships/image" Target="../media/image3.png"/><Relationship Id="rId5" Type="http://schemas.openxmlformats.org/officeDocument/2006/relationships/oleObject" Target="../embeddings/oleObject3.bin"/><Relationship Id="rId15" Type="http://schemas.openxmlformats.org/officeDocument/2006/relationships/image" Target="../media/image15.png"/><Relationship Id="rId10" Type="http://schemas.openxmlformats.org/officeDocument/2006/relationships/image" Target="../media/image9.svg"/><Relationship Id="rId4" Type="http://schemas.openxmlformats.org/officeDocument/2006/relationships/image" Target="../media/image2.emf"/><Relationship Id="rId9" Type="http://schemas.openxmlformats.org/officeDocument/2006/relationships/image" Target="../media/image8.png"/><Relationship Id="rId14" Type="http://schemas.openxmlformats.org/officeDocument/2006/relationships/image" Target="../media/image7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emf"/><Relationship Id="rId13" Type="http://schemas.openxmlformats.org/officeDocument/2006/relationships/image" Target="../media/image5.png"/><Relationship Id="rId18" Type="http://schemas.openxmlformats.org/officeDocument/2006/relationships/image" Target="../media/image18.png"/><Relationship Id="rId3" Type="http://schemas.openxmlformats.org/officeDocument/2006/relationships/image" Target="../media/image1.emf"/><Relationship Id="rId7" Type="http://schemas.openxmlformats.org/officeDocument/2006/relationships/oleObject" Target="../embeddings/oleObject4.bin"/><Relationship Id="rId12" Type="http://schemas.openxmlformats.org/officeDocument/2006/relationships/image" Target="../media/image4.png"/><Relationship Id="rId17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emf"/><Relationship Id="rId11" Type="http://schemas.openxmlformats.org/officeDocument/2006/relationships/image" Target="../media/image3.png"/><Relationship Id="rId5" Type="http://schemas.openxmlformats.org/officeDocument/2006/relationships/oleObject" Target="../embeddings/oleObject4.bin"/><Relationship Id="rId15" Type="http://schemas.openxmlformats.org/officeDocument/2006/relationships/image" Target="../media/image15.png"/><Relationship Id="rId10" Type="http://schemas.openxmlformats.org/officeDocument/2006/relationships/image" Target="../media/image9.svg"/><Relationship Id="rId19" Type="http://schemas.openxmlformats.org/officeDocument/2006/relationships/image" Target="../media/image20.png"/><Relationship Id="rId4" Type="http://schemas.openxmlformats.org/officeDocument/2006/relationships/image" Target="../media/image2.emf"/><Relationship Id="rId9" Type="http://schemas.openxmlformats.org/officeDocument/2006/relationships/image" Target="../media/image8.png"/><Relationship Id="rId14" Type="http://schemas.openxmlformats.org/officeDocument/2006/relationships/image" Target="../media/image7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emf"/><Relationship Id="rId5" Type="http://schemas.openxmlformats.org/officeDocument/2006/relationships/image" Target="../media/image21.png"/><Relationship Id="rId4" Type="http://schemas.openxmlformats.org/officeDocument/2006/relationships/image" Target="../media/image2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e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oleObject" Target="../embeddings/oleObject5.bin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emf"/><Relationship Id="rId11" Type="http://schemas.openxmlformats.org/officeDocument/2006/relationships/image" Target="../media/image32.png"/><Relationship Id="rId5" Type="http://schemas.openxmlformats.org/officeDocument/2006/relationships/oleObject" Target="../embeddings/oleObject5.bin"/><Relationship Id="rId10" Type="http://schemas.openxmlformats.org/officeDocument/2006/relationships/image" Target="../media/image31.png"/><Relationship Id="rId4" Type="http://schemas.openxmlformats.org/officeDocument/2006/relationships/image" Target="../media/image6.emf"/><Relationship Id="rId9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2.png"/><Relationship Id="rId3" Type="http://schemas.openxmlformats.org/officeDocument/2006/relationships/oleObject" Target="../embeddings/oleObject5.bin"/><Relationship Id="rId7" Type="http://schemas.openxmlformats.org/officeDocument/2006/relationships/image" Target="../media/image36.png"/><Relationship Id="rId12" Type="http://schemas.openxmlformats.org/officeDocument/2006/relationships/image" Target="../media/image4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emf"/><Relationship Id="rId11" Type="http://schemas.openxmlformats.org/officeDocument/2006/relationships/image" Target="../media/image40.png"/><Relationship Id="rId5" Type="http://schemas.openxmlformats.org/officeDocument/2006/relationships/oleObject" Target="../embeddings/oleObject5.bin"/><Relationship Id="rId15" Type="http://schemas.openxmlformats.org/officeDocument/2006/relationships/image" Target="../media/image27.jpeg"/><Relationship Id="rId10" Type="http://schemas.openxmlformats.org/officeDocument/2006/relationships/image" Target="../media/image39.png"/><Relationship Id="rId4" Type="http://schemas.openxmlformats.org/officeDocument/2006/relationships/image" Target="../media/image6.emf"/><Relationship Id="rId9" Type="http://schemas.openxmlformats.org/officeDocument/2006/relationships/image" Target="../media/image38.png"/><Relationship Id="rId14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2.png"/><Relationship Id="rId3" Type="http://schemas.openxmlformats.org/officeDocument/2006/relationships/oleObject" Target="../embeddings/oleObject6.bin"/><Relationship Id="rId7" Type="http://schemas.openxmlformats.org/officeDocument/2006/relationships/image" Target="../media/image36.png"/><Relationship Id="rId12" Type="http://schemas.openxmlformats.org/officeDocument/2006/relationships/image" Target="../media/image4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emf"/><Relationship Id="rId11" Type="http://schemas.openxmlformats.org/officeDocument/2006/relationships/image" Target="../media/image40.png"/><Relationship Id="rId5" Type="http://schemas.openxmlformats.org/officeDocument/2006/relationships/oleObject" Target="../embeddings/oleObject6.bin"/><Relationship Id="rId15" Type="http://schemas.openxmlformats.org/officeDocument/2006/relationships/image" Target="../media/image27.jpeg"/><Relationship Id="rId10" Type="http://schemas.openxmlformats.org/officeDocument/2006/relationships/image" Target="../media/image39.png"/><Relationship Id="rId4" Type="http://schemas.openxmlformats.org/officeDocument/2006/relationships/image" Target="../media/image6.emf"/><Relationship Id="rId9" Type="http://schemas.openxmlformats.org/officeDocument/2006/relationships/image" Target="../media/image38.png"/><Relationship Id="rId14" Type="http://schemas.openxmlformats.org/officeDocument/2006/relationships/image" Target="../media/image4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tif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7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gif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gif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gi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gi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63.png"/><Relationship Id="rId3" Type="http://schemas.openxmlformats.org/officeDocument/2006/relationships/oleObject" Target="../embeddings/oleObject7.bin"/><Relationship Id="rId7" Type="http://schemas.openxmlformats.org/officeDocument/2006/relationships/image" Target="../media/image57.png"/><Relationship Id="rId12" Type="http://schemas.openxmlformats.org/officeDocument/2006/relationships/image" Target="../media/image62.png"/><Relationship Id="rId2" Type="http://schemas.openxmlformats.org/officeDocument/2006/relationships/notesSlide" Target="../notesSlides/notesSlide22.xml"/><Relationship Id="rId16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emf"/><Relationship Id="rId11" Type="http://schemas.openxmlformats.org/officeDocument/2006/relationships/image" Target="../media/image57.svg"/><Relationship Id="rId5" Type="http://schemas.openxmlformats.org/officeDocument/2006/relationships/oleObject" Target="../embeddings/oleObject7.bin"/><Relationship Id="rId15" Type="http://schemas.openxmlformats.org/officeDocument/2006/relationships/image" Target="../media/image65.png"/><Relationship Id="rId10" Type="http://schemas.openxmlformats.org/officeDocument/2006/relationships/image" Target="../media/image56.png"/><Relationship Id="rId4" Type="http://schemas.openxmlformats.org/officeDocument/2006/relationships/image" Target="../media/image6.emf"/><Relationship Id="rId9" Type="http://schemas.openxmlformats.org/officeDocument/2006/relationships/image" Target="../media/image55.svg"/><Relationship Id="rId14" Type="http://schemas.openxmlformats.org/officeDocument/2006/relationships/image" Target="../media/image64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69.png"/><Relationship Id="rId3" Type="http://schemas.openxmlformats.org/officeDocument/2006/relationships/oleObject" Target="../embeddings/oleObject8.bin"/><Relationship Id="rId7" Type="http://schemas.openxmlformats.org/officeDocument/2006/relationships/image" Target="../media/image57.png"/><Relationship Id="rId12" Type="http://schemas.openxmlformats.org/officeDocument/2006/relationships/image" Target="../media/image68.png"/><Relationship Id="rId2" Type="http://schemas.openxmlformats.org/officeDocument/2006/relationships/notesSlide" Target="../notesSlides/notesSlide23.xml"/><Relationship Id="rId16" Type="http://schemas.openxmlformats.org/officeDocument/2006/relationships/image" Target="../media/image55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emf"/><Relationship Id="rId11" Type="http://schemas.openxmlformats.org/officeDocument/2006/relationships/image" Target="../media/image67.png"/><Relationship Id="rId5" Type="http://schemas.openxmlformats.org/officeDocument/2006/relationships/oleObject" Target="../embeddings/oleObject8.bin"/><Relationship Id="rId15" Type="http://schemas.openxmlformats.org/officeDocument/2006/relationships/image" Target="../media/image54.png"/><Relationship Id="rId10" Type="http://schemas.openxmlformats.org/officeDocument/2006/relationships/image" Target="../media/image64.png"/><Relationship Id="rId4" Type="http://schemas.openxmlformats.org/officeDocument/2006/relationships/image" Target="../media/image6.emf"/><Relationship Id="rId9" Type="http://schemas.openxmlformats.org/officeDocument/2006/relationships/image" Target="../media/image57.svg"/><Relationship Id="rId14" Type="http://schemas.openxmlformats.org/officeDocument/2006/relationships/image" Target="../media/image70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55.svg"/><Relationship Id="rId3" Type="http://schemas.openxmlformats.org/officeDocument/2006/relationships/oleObject" Target="../embeddings/oleObject9.bin"/><Relationship Id="rId7" Type="http://schemas.openxmlformats.org/officeDocument/2006/relationships/image" Target="../media/image57.png"/><Relationship Id="rId12" Type="http://schemas.openxmlformats.org/officeDocument/2006/relationships/image" Target="../media/image5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emf"/><Relationship Id="rId11" Type="http://schemas.openxmlformats.org/officeDocument/2006/relationships/image" Target="../media/image67.png"/><Relationship Id="rId5" Type="http://schemas.openxmlformats.org/officeDocument/2006/relationships/oleObject" Target="../embeddings/oleObject9.bin"/><Relationship Id="rId10" Type="http://schemas.openxmlformats.org/officeDocument/2006/relationships/image" Target="../media/image64.png"/><Relationship Id="rId4" Type="http://schemas.openxmlformats.org/officeDocument/2006/relationships/image" Target="../media/image6.emf"/><Relationship Id="rId9" Type="http://schemas.openxmlformats.org/officeDocument/2006/relationships/image" Target="../media/image57.sv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55.svg"/><Relationship Id="rId3" Type="http://schemas.openxmlformats.org/officeDocument/2006/relationships/oleObject" Target="../embeddings/oleObject10.bin"/><Relationship Id="rId7" Type="http://schemas.openxmlformats.org/officeDocument/2006/relationships/image" Target="../media/image57.png"/><Relationship Id="rId12" Type="http://schemas.openxmlformats.org/officeDocument/2006/relationships/image" Target="../media/image5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emf"/><Relationship Id="rId11" Type="http://schemas.openxmlformats.org/officeDocument/2006/relationships/image" Target="../media/image67.png"/><Relationship Id="rId5" Type="http://schemas.openxmlformats.org/officeDocument/2006/relationships/oleObject" Target="../embeddings/oleObject10.bin"/><Relationship Id="rId10" Type="http://schemas.openxmlformats.org/officeDocument/2006/relationships/image" Target="../media/image64.png"/><Relationship Id="rId4" Type="http://schemas.openxmlformats.org/officeDocument/2006/relationships/image" Target="../media/image6.emf"/><Relationship Id="rId9" Type="http://schemas.openxmlformats.org/officeDocument/2006/relationships/image" Target="../media/image57.sv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55.svg"/><Relationship Id="rId3" Type="http://schemas.openxmlformats.org/officeDocument/2006/relationships/oleObject" Target="../embeddings/oleObject11.bin"/><Relationship Id="rId7" Type="http://schemas.openxmlformats.org/officeDocument/2006/relationships/image" Target="../media/image57.png"/><Relationship Id="rId12" Type="http://schemas.openxmlformats.org/officeDocument/2006/relationships/image" Target="../media/image5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emf"/><Relationship Id="rId11" Type="http://schemas.openxmlformats.org/officeDocument/2006/relationships/image" Target="../media/image67.png"/><Relationship Id="rId5" Type="http://schemas.openxmlformats.org/officeDocument/2006/relationships/oleObject" Target="../embeddings/oleObject11.bin"/><Relationship Id="rId10" Type="http://schemas.openxmlformats.org/officeDocument/2006/relationships/image" Target="../media/image64.png"/><Relationship Id="rId4" Type="http://schemas.openxmlformats.org/officeDocument/2006/relationships/image" Target="../media/image6.emf"/><Relationship Id="rId9" Type="http://schemas.openxmlformats.org/officeDocument/2006/relationships/image" Target="../media/image57.sv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67.png"/><Relationship Id="rId3" Type="http://schemas.openxmlformats.org/officeDocument/2006/relationships/oleObject" Target="../embeddings/oleObject12.bin"/><Relationship Id="rId7" Type="http://schemas.openxmlformats.org/officeDocument/2006/relationships/image" Target="../media/image57.png"/><Relationship Id="rId12" Type="http://schemas.openxmlformats.org/officeDocument/2006/relationships/image" Target="../media/image6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emf"/><Relationship Id="rId11" Type="http://schemas.openxmlformats.org/officeDocument/2006/relationships/image" Target="../media/image57.svg"/><Relationship Id="rId5" Type="http://schemas.openxmlformats.org/officeDocument/2006/relationships/oleObject" Target="../embeddings/oleObject12.bin"/><Relationship Id="rId10" Type="http://schemas.openxmlformats.org/officeDocument/2006/relationships/image" Target="../media/image56.png"/><Relationship Id="rId4" Type="http://schemas.openxmlformats.org/officeDocument/2006/relationships/image" Target="../media/image6.emf"/><Relationship Id="rId9" Type="http://schemas.openxmlformats.org/officeDocument/2006/relationships/image" Target="../media/image55.sv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55.svg"/><Relationship Id="rId3" Type="http://schemas.openxmlformats.org/officeDocument/2006/relationships/oleObject" Target="../embeddings/oleObject13.bin"/><Relationship Id="rId7" Type="http://schemas.openxmlformats.org/officeDocument/2006/relationships/image" Target="../media/image57.png"/><Relationship Id="rId12" Type="http://schemas.openxmlformats.org/officeDocument/2006/relationships/image" Target="../media/image5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emf"/><Relationship Id="rId11" Type="http://schemas.openxmlformats.org/officeDocument/2006/relationships/image" Target="../media/image67.png"/><Relationship Id="rId5" Type="http://schemas.openxmlformats.org/officeDocument/2006/relationships/oleObject" Target="../embeddings/oleObject13.bin"/><Relationship Id="rId10" Type="http://schemas.openxmlformats.org/officeDocument/2006/relationships/image" Target="../media/image64.png"/><Relationship Id="rId4" Type="http://schemas.openxmlformats.org/officeDocument/2006/relationships/image" Target="../media/image6.emf"/><Relationship Id="rId9" Type="http://schemas.openxmlformats.org/officeDocument/2006/relationships/image" Target="../media/image57.sv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74.png"/><Relationship Id="rId3" Type="http://schemas.openxmlformats.org/officeDocument/2006/relationships/oleObject" Target="../embeddings/oleObject12.bin"/><Relationship Id="rId7" Type="http://schemas.openxmlformats.org/officeDocument/2006/relationships/image" Target="../media/image72.png"/><Relationship Id="rId12" Type="http://schemas.openxmlformats.org/officeDocument/2006/relationships/image" Target="../media/image73.png"/><Relationship Id="rId17" Type="http://schemas.openxmlformats.org/officeDocument/2006/relationships/image" Target="../media/image78.png"/><Relationship Id="rId2" Type="http://schemas.openxmlformats.org/officeDocument/2006/relationships/notesSlide" Target="../notesSlides/notesSlide31.xml"/><Relationship Id="rId16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emf"/><Relationship Id="rId11" Type="http://schemas.openxmlformats.org/officeDocument/2006/relationships/image" Target="../media/image57.svg"/><Relationship Id="rId5" Type="http://schemas.openxmlformats.org/officeDocument/2006/relationships/oleObject" Target="../embeddings/oleObject12.bin"/><Relationship Id="rId15" Type="http://schemas.openxmlformats.org/officeDocument/2006/relationships/image" Target="../media/image76.png"/><Relationship Id="rId10" Type="http://schemas.openxmlformats.org/officeDocument/2006/relationships/image" Target="../media/image56.png"/><Relationship Id="rId4" Type="http://schemas.openxmlformats.org/officeDocument/2006/relationships/image" Target="../media/image6.emf"/><Relationship Id="rId9" Type="http://schemas.openxmlformats.org/officeDocument/2006/relationships/image" Target="../media/image55.svg"/><Relationship Id="rId14" Type="http://schemas.openxmlformats.org/officeDocument/2006/relationships/image" Target="../media/image7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svg"/><Relationship Id="rId4" Type="http://schemas.openxmlformats.org/officeDocument/2006/relationships/image" Target="../media/image79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svg"/><Relationship Id="rId4" Type="http://schemas.openxmlformats.org/officeDocument/2006/relationships/image" Target="../media/image79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jpeg"/><Relationship Id="rId5" Type="http://schemas.openxmlformats.org/officeDocument/2006/relationships/image" Target="../media/image81.jpeg"/><Relationship Id="rId4" Type="http://schemas.openxmlformats.org/officeDocument/2006/relationships/image" Target="../media/image80.sv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84.svg"/><Relationship Id="rId7" Type="http://schemas.openxmlformats.org/officeDocument/2006/relationships/image" Target="../media/image88.sv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86.svg"/><Relationship Id="rId10" Type="http://schemas.openxmlformats.org/officeDocument/2006/relationships/image" Target="../media/image91.jpeg"/><Relationship Id="rId4" Type="http://schemas.openxmlformats.org/officeDocument/2006/relationships/image" Target="../media/image85.png"/><Relationship Id="rId9" Type="http://schemas.openxmlformats.org/officeDocument/2006/relationships/image" Target="../media/image90.sv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3.jpeg"/><Relationship Id="rId4" Type="http://schemas.openxmlformats.org/officeDocument/2006/relationships/image" Target="../media/image92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svg"/><Relationship Id="rId7" Type="http://schemas.openxmlformats.org/officeDocument/2006/relationships/image" Target="../media/image99.jpe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jpeg"/><Relationship Id="rId5" Type="http://schemas.openxmlformats.org/officeDocument/2006/relationships/image" Target="../media/image97.svg"/><Relationship Id="rId4" Type="http://schemas.openxmlformats.org/officeDocument/2006/relationships/image" Target="../media/image96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3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jpeg"/><Relationship Id="rId2" Type="http://schemas.openxmlformats.org/officeDocument/2006/relationships/image" Target="../media/image10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png"/><Relationship Id="rId5" Type="http://schemas.openxmlformats.org/officeDocument/2006/relationships/image" Target="../media/image108.jpeg"/><Relationship Id="rId4" Type="http://schemas.openxmlformats.org/officeDocument/2006/relationships/image" Target="../media/image107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3" Type="http://schemas.openxmlformats.org/officeDocument/2006/relationships/image" Target="../media/image105.jpeg"/><Relationship Id="rId7" Type="http://schemas.openxmlformats.org/officeDocument/2006/relationships/image" Target="../media/image10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jpeg"/><Relationship Id="rId5" Type="http://schemas.openxmlformats.org/officeDocument/2006/relationships/image" Target="../media/image107.jpeg"/><Relationship Id="rId4" Type="http://schemas.openxmlformats.org/officeDocument/2006/relationships/image" Target="../media/image106.jpe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989B5C-D9D1-FF7F-9CA5-CDCFC332EDE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Fundamentals of Ecology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050D385-EFC5-A61B-7FED-46BFE9BFE30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Week 8, Ecology Lecture 6</a:t>
            </a:r>
          </a:p>
          <a:p>
            <a:r>
              <a:rPr lang="en-US" dirty="0"/>
              <a:t>Cara Brook</a:t>
            </a:r>
          </a:p>
          <a:p>
            <a:r>
              <a:rPr lang="en-US" dirty="0"/>
              <a:t>February 23, 2023</a:t>
            </a:r>
          </a:p>
        </p:txBody>
      </p:sp>
    </p:spTree>
    <p:extLst>
      <p:ext uri="{BB962C8B-B14F-4D97-AF65-F5344CB8AC3E}">
        <p14:creationId xmlns:p14="http://schemas.microsoft.com/office/powerpoint/2010/main" val="36099226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DA717C-5091-AEB7-1C93-1CAD78F0A6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977293"/>
          </a:xfrm>
        </p:spPr>
        <p:txBody>
          <a:bodyPr/>
          <a:lstStyle/>
          <a:p>
            <a:r>
              <a:rPr lang="en-US" dirty="0"/>
              <a:t>Let’s recap a bit!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591AE0-A594-17A7-7540-15270B78AA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2115" y="733471"/>
            <a:ext cx="11747770" cy="569068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b="1" i="1" u="sng" dirty="0"/>
              <a:t>Disease Ecology</a:t>
            </a:r>
          </a:p>
          <a:p>
            <a:r>
              <a:rPr lang="en-US" dirty="0"/>
              <a:t>We model transmission dynamics using the Susceptible-Infected-Recovered (SIR) model, where hosts are classed according to their infectious status.</a:t>
            </a:r>
          </a:p>
          <a:p>
            <a:r>
              <a:rPr lang="en-US" dirty="0"/>
              <a:t>R</a:t>
            </a:r>
            <a:r>
              <a:rPr lang="en-US" baseline="-25000" dirty="0"/>
              <a:t>0</a:t>
            </a:r>
            <a:r>
              <a:rPr lang="en-US" dirty="0"/>
              <a:t>, the basic reproduction number for a pathogen, describes the number of new infections generated by a single infection in a completely susceptible population. It is expressed with the terms of infections gained / infections lost.</a:t>
            </a:r>
          </a:p>
          <a:p>
            <a:r>
              <a:rPr lang="en-US" dirty="0"/>
              <a:t>RE, or Rt, is the effective reproduction number. It is R</a:t>
            </a:r>
            <a:r>
              <a:rPr lang="en-US" baseline="-25000" dirty="0"/>
              <a:t>0</a:t>
            </a:r>
            <a:r>
              <a:rPr lang="en-US" dirty="0"/>
              <a:t>*the proportion susceptible. Epidemics grow at R</a:t>
            </a:r>
            <a:r>
              <a:rPr lang="en-US" baseline="-25000" dirty="0"/>
              <a:t>E</a:t>
            </a:r>
            <a:r>
              <a:rPr lang="en-US" dirty="0"/>
              <a:t>&gt;1 and decline at R</a:t>
            </a:r>
            <a:r>
              <a:rPr lang="en-US" baseline="-25000" dirty="0"/>
              <a:t>E</a:t>
            </a:r>
            <a:r>
              <a:rPr lang="en-US" dirty="0"/>
              <a:t>&lt;1.</a:t>
            </a:r>
          </a:p>
          <a:p>
            <a:r>
              <a:rPr lang="en-US" dirty="0"/>
              <a:t>We can leverage this RE equation to describe the proportion of the population needed to vaccinate to eradicate a pathogen: PV = 1 – 1/R0</a:t>
            </a:r>
          </a:p>
          <a:p>
            <a:r>
              <a:rPr lang="en-US" dirty="0"/>
              <a:t>Vaccination dates back to antiquity but does not work equally well for all pathogen types and faces many challenges because most pathogens do not follow the simplistic dynamics of measles.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2517E16-0919-8BEB-60A5-F0EBA194F15E}"/>
              </a:ext>
            </a:extLst>
          </p:cNvPr>
          <p:cNvSpPr/>
          <p:nvPr/>
        </p:nvSpPr>
        <p:spPr>
          <a:xfrm>
            <a:off x="12359640" y="2837234"/>
            <a:ext cx="11582400" cy="3962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85D8C10-EFA3-D3E6-DF04-0BD327E9D21F}"/>
              </a:ext>
            </a:extLst>
          </p:cNvPr>
          <p:cNvSpPr/>
          <p:nvPr/>
        </p:nvSpPr>
        <p:spPr>
          <a:xfrm>
            <a:off x="222115" y="3429000"/>
            <a:ext cx="11582400" cy="31699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2143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DA717C-5091-AEB7-1C93-1CAD78F0A6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977293"/>
          </a:xfrm>
        </p:spPr>
        <p:txBody>
          <a:bodyPr/>
          <a:lstStyle/>
          <a:p>
            <a:r>
              <a:rPr lang="en-US" dirty="0"/>
              <a:t>Let’s recap a bit!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591AE0-A594-17A7-7540-15270B78AA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2115" y="733471"/>
            <a:ext cx="11747770" cy="569068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b="1" i="1" u="sng" dirty="0"/>
              <a:t>Disease Ecology</a:t>
            </a:r>
          </a:p>
          <a:p>
            <a:r>
              <a:rPr lang="en-US" dirty="0"/>
              <a:t>We model transmission dynamics using the Susceptible-Infected-Recovered (SIR) model, where hosts are classed according to their infectious status.</a:t>
            </a:r>
          </a:p>
          <a:p>
            <a:r>
              <a:rPr lang="en-US" dirty="0"/>
              <a:t>R</a:t>
            </a:r>
            <a:r>
              <a:rPr lang="en-US" baseline="-25000" dirty="0"/>
              <a:t>0</a:t>
            </a:r>
            <a:r>
              <a:rPr lang="en-US" dirty="0"/>
              <a:t>, the basic reproduction number for a pathogen, describes the number of new infections generated by a single infection in a completely susceptible population. It is expressed with the terms of infections gained / infections lost.</a:t>
            </a:r>
          </a:p>
          <a:p>
            <a:r>
              <a:rPr lang="en-US" dirty="0"/>
              <a:t>RE, or Rt, is the effective reproduction number. It is R</a:t>
            </a:r>
            <a:r>
              <a:rPr lang="en-US" baseline="-25000" dirty="0"/>
              <a:t>0</a:t>
            </a:r>
            <a:r>
              <a:rPr lang="en-US" dirty="0"/>
              <a:t>*the proportion susceptible. Epidemics grow at R</a:t>
            </a:r>
            <a:r>
              <a:rPr lang="en-US" baseline="-25000" dirty="0"/>
              <a:t>E</a:t>
            </a:r>
            <a:r>
              <a:rPr lang="en-US" dirty="0"/>
              <a:t>&gt;1 and decline at R</a:t>
            </a:r>
            <a:r>
              <a:rPr lang="en-US" baseline="-25000" dirty="0"/>
              <a:t>E</a:t>
            </a:r>
            <a:r>
              <a:rPr lang="en-US" dirty="0"/>
              <a:t>&lt;1.</a:t>
            </a:r>
          </a:p>
          <a:p>
            <a:r>
              <a:rPr lang="en-US" dirty="0"/>
              <a:t>We can leverage this RE equation to describe the proportion of the population needed to vaccinate to eradicate a pathogen: PV = 1 – 1/R0</a:t>
            </a:r>
          </a:p>
          <a:p>
            <a:r>
              <a:rPr lang="en-US" dirty="0"/>
              <a:t>Vaccination dates back to antiquity but does not work equally well for all pathogen types and faces many challenges because most pathogens do not follow the simplistic dynamics of measles.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2517E16-0919-8BEB-60A5-F0EBA194F15E}"/>
              </a:ext>
            </a:extLst>
          </p:cNvPr>
          <p:cNvSpPr/>
          <p:nvPr/>
        </p:nvSpPr>
        <p:spPr>
          <a:xfrm>
            <a:off x="12359640" y="2837234"/>
            <a:ext cx="11582400" cy="3962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85D8C10-EFA3-D3E6-DF04-0BD327E9D21F}"/>
              </a:ext>
            </a:extLst>
          </p:cNvPr>
          <p:cNvSpPr/>
          <p:nvPr/>
        </p:nvSpPr>
        <p:spPr>
          <a:xfrm>
            <a:off x="222115" y="4297680"/>
            <a:ext cx="11582400" cy="23012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3937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DA717C-5091-AEB7-1C93-1CAD78F0A6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977293"/>
          </a:xfrm>
        </p:spPr>
        <p:txBody>
          <a:bodyPr/>
          <a:lstStyle/>
          <a:p>
            <a:r>
              <a:rPr lang="en-US" dirty="0"/>
              <a:t>Let’s recap a bit!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591AE0-A594-17A7-7540-15270B78AA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2115" y="733471"/>
            <a:ext cx="11747770" cy="569068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b="1" i="1" u="sng" dirty="0"/>
              <a:t>Disease Ecology</a:t>
            </a:r>
          </a:p>
          <a:p>
            <a:r>
              <a:rPr lang="en-US" dirty="0"/>
              <a:t>We model transmission dynamics using the Susceptible-Infected-Recovered (SIR) model, where hosts are classed according to their infectious status.</a:t>
            </a:r>
          </a:p>
          <a:p>
            <a:r>
              <a:rPr lang="en-US" dirty="0"/>
              <a:t>R</a:t>
            </a:r>
            <a:r>
              <a:rPr lang="en-US" baseline="-25000" dirty="0"/>
              <a:t>0</a:t>
            </a:r>
            <a:r>
              <a:rPr lang="en-US" dirty="0"/>
              <a:t>, the basic reproduction number for a pathogen, describes the number of new infections generated by a single infection in a completely susceptible population. It is expressed with the terms of infections gained / infections lost.</a:t>
            </a:r>
          </a:p>
          <a:p>
            <a:r>
              <a:rPr lang="en-US" dirty="0"/>
              <a:t>RE, or Rt, is the effective reproduction number. It is R</a:t>
            </a:r>
            <a:r>
              <a:rPr lang="en-US" baseline="-25000" dirty="0"/>
              <a:t>0</a:t>
            </a:r>
            <a:r>
              <a:rPr lang="en-US" dirty="0"/>
              <a:t>*the proportion susceptible. Epidemics grow at R</a:t>
            </a:r>
            <a:r>
              <a:rPr lang="en-US" baseline="-25000" dirty="0"/>
              <a:t>E</a:t>
            </a:r>
            <a:r>
              <a:rPr lang="en-US" dirty="0"/>
              <a:t>&gt;1 and decline at R</a:t>
            </a:r>
            <a:r>
              <a:rPr lang="en-US" baseline="-25000" dirty="0"/>
              <a:t>E</a:t>
            </a:r>
            <a:r>
              <a:rPr lang="en-US" dirty="0"/>
              <a:t>&lt;1.</a:t>
            </a:r>
          </a:p>
          <a:p>
            <a:r>
              <a:rPr lang="en-US" dirty="0"/>
              <a:t>We can leverage this RE equation to describe the proportion of the population needed to vaccinate to eradicate a pathogen: PV = 1 – 1/R0</a:t>
            </a:r>
          </a:p>
          <a:p>
            <a:r>
              <a:rPr lang="en-US" dirty="0"/>
              <a:t>Vaccination dates back to antiquity but does not work equally well for all pathogen types and faces many challenges because most pathogens do not follow the simplistic dynamics of measles.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2517E16-0919-8BEB-60A5-F0EBA194F15E}"/>
              </a:ext>
            </a:extLst>
          </p:cNvPr>
          <p:cNvSpPr/>
          <p:nvPr/>
        </p:nvSpPr>
        <p:spPr>
          <a:xfrm>
            <a:off x="12359640" y="2837234"/>
            <a:ext cx="11582400" cy="3962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85D8C10-EFA3-D3E6-DF04-0BD327E9D21F}"/>
              </a:ext>
            </a:extLst>
          </p:cNvPr>
          <p:cNvSpPr/>
          <p:nvPr/>
        </p:nvSpPr>
        <p:spPr>
          <a:xfrm>
            <a:off x="222115" y="5181600"/>
            <a:ext cx="11582400" cy="14173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1494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DA717C-5091-AEB7-1C93-1CAD78F0A6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977293"/>
          </a:xfrm>
        </p:spPr>
        <p:txBody>
          <a:bodyPr/>
          <a:lstStyle/>
          <a:p>
            <a:r>
              <a:rPr lang="en-US" dirty="0"/>
              <a:t>Let’s recap a bit!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591AE0-A594-17A7-7540-15270B78AA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2115" y="733471"/>
            <a:ext cx="11747770" cy="569068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b="1" i="1" u="sng" dirty="0"/>
              <a:t>Disease Ecology</a:t>
            </a:r>
          </a:p>
          <a:p>
            <a:r>
              <a:rPr lang="en-US" dirty="0"/>
              <a:t>We model transmission dynamics using the Susceptible-Infected-Recovered (SIR) model, where hosts are classed according to their infectious status.</a:t>
            </a:r>
          </a:p>
          <a:p>
            <a:r>
              <a:rPr lang="en-US" dirty="0"/>
              <a:t>R</a:t>
            </a:r>
            <a:r>
              <a:rPr lang="en-US" baseline="-25000" dirty="0"/>
              <a:t>0</a:t>
            </a:r>
            <a:r>
              <a:rPr lang="en-US" dirty="0"/>
              <a:t>, the basic reproduction number for a pathogen, describes the number of new infections generated by a single infection in a completely susceptible population. It is expressed with the terms of infections gained / infections lost.</a:t>
            </a:r>
          </a:p>
          <a:p>
            <a:r>
              <a:rPr lang="en-US" dirty="0"/>
              <a:t>RE, or Rt, is the effective reproduction number. It is R</a:t>
            </a:r>
            <a:r>
              <a:rPr lang="en-US" baseline="-25000" dirty="0"/>
              <a:t>0</a:t>
            </a:r>
            <a:r>
              <a:rPr lang="en-US" dirty="0"/>
              <a:t>*the proportion susceptible. Epidemics grow at R</a:t>
            </a:r>
            <a:r>
              <a:rPr lang="en-US" baseline="-25000" dirty="0"/>
              <a:t>E</a:t>
            </a:r>
            <a:r>
              <a:rPr lang="en-US" dirty="0"/>
              <a:t>&gt;1 and decline at R</a:t>
            </a:r>
            <a:r>
              <a:rPr lang="en-US" baseline="-25000" dirty="0"/>
              <a:t>E</a:t>
            </a:r>
            <a:r>
              <a:rPr lang="en-US" dirty="0"/>
              <a:t>&lt;1.</a:t>
            </a:r>
          </a:p>
          <a:p>
            <a:r>
              <a:rPr lang="en-US" dirty="0"/>
              <a:t>We can leverage this RE equation to describe the proportion of the population needed to vaccinate to eradicate a pathogen: P</a:t>
            </a:r>
            <a:r>
              <a:rPr lang="en-US" baseline="-25000" dirty="0"/>
              <a:t>V</a:t>
            </a:r>
            <a:r>
              <a:rPr lang="en-US" dirty="0"/>
              <a:t> = 1 – 1/R</a:t>
            </a:r>
            <a:r>
              <a:rPr lang="en-US" baseline="-25000" dirty="0"/>
              <a:t>0</a:t>
            </a:r>
          </a:p>
          <a:p>
            <a:r>
              <a:rPr lang="en-US" dirty="0"/>
              <a:t>Vaccination dates back to antiquity but does not work equally well for all pathogen types and faces many challenges because most pathogens do not follow the simplistic dynamics of measles.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2517E16-0919-8BEB-60A5-F0EBA194F15E}"/>
              </a:ext>
            </a:extLst>
          </p:cNvPr>
          <p:cNvSpPr/>
          <p:nvPr/>
        </p:nvSpPr>
        <p:spPr>
          <a:xfrm>
            <a:off x="12359640" y="2837234"/>
            <a:ext cx="11582400" cy="3962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3005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poster_best_fit_models_combined.pdf">
            <a:extLst>
              <a:ext uri="{FF2B5EF4-FFF2-40B4-BE49-F238E27FC236}">
                <a16:creationId xmlns:a16="http://schemas.microsoft.com/office/drawing/2014/main" id="{E263AECA-C62B-7153-B023-E524A3850F3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185" t="2189" b="48960"/>
          <a:stretch/>
        </p:blipFill>
        <p:spPr>
          <a:xfrm>
            <a:off x="27969225" y="20386391"/>
            <a:ext cx="4769932" cy="4447031"/>
          </a:xfrm>
          <a:prstGeom prst="rect">
            <a:avLst/>
          </a:prstGeom>
        </p:spPr>
      </p:pic>
      <p:pic>
        <p:nvPicPr>
          <p:cNvPr id="10" name="Picture 9" descr="poster_best_fit_models_combined.pdf">
            <a:extLst>
              <a:ext uri="{FF2B5EF4-FFF2-40B4-BE49-F238E27FC236}">
                <a16:creationId xmlns:a16="http://schemas.microsoft.com/office/drawing/2014/main" id="{A28EAB13-EED4-E624-940B-52366EFB66E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204" t="49406"/>
          <a:stretch/>
        </p:blipFill>
        <p:spPr>
          <a:xfrm>
            <a:off x="27985440" y="24831428"/>
            <a:ext cx="4767239" cy="4605714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8F7F97FE-F8FA-6C13-5729-0BB171C19DDF}"/>
              </a:ext>
            </a:extLst>
          </p:cNvPr>
          <p:cNvSpPr txBox="1">
            <a:spLocks/>
          </p:cNvSpPr>
          <p:nvPr/>
        </p:nvSpPr>
        <p:spPr>
          <a:xfrm>
            <a:off x="1143000" y="0"/>
            <a:ext cx="9906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300" dirty="0">
                <a:latin typeface="+mn-lt"/>
              </a:rPr>
              <a:t>We can adapt the simple SIR model to better match our pathogen of interest and our corresponding data.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FC4594F7-2062-206F-C078-D6BDEFDADD1E}"/>
              </a:ext>
            </a:extLst>
          </p:cNvPr>
          <p:cNvGrpSpPr/>
          <p:nvPr/>
        </p:nvGrpSpPr>
        <p:grpSpPr>
          <a:xfrm>
            <a:off x="3724598" y="1751133"/>
            <a:ext cx="5931043" cy="2947832"/>
            <a:chOff x="2758440" y="1630363"/>
            <a:chExt cx="5931043" cy="2947832"/>
          </a:xfrm>
        </p:grpSpPr>
        <p:pic>
          <p:nvPicPr>
            <p:cNvPr id="3" name="Graphic 62" descr="Woman outline">
              <a:extLst>
                <a:ext uri="{FF2B5EF4-FFF2-40B4-BE49-F238E27FC236}">
                  <a16:creationId xmlns:a16="http://schemas.microsoft.com/office/drawing/2014/main" id="{B0EA75BC-A671-8B8D-0940-E36BEAC0CBE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00506" y="3822166"/>
              <a:ext cx="701653" cy="701653"/>
            </a:xfrm>
            <a:prstGeom prst="rect">
              <a:avLst/>
            </a:prstGeom>
          </p:spPr>
        </p:pic>
        <p:pic>
          <p:nvPicPr>
            <p:cNvPr id="4" name="Graphic 63" descr="Woman outline">
              <a:extLst>
                <a:ext uri="{FF2B5EF4-FFF2-40B4-BE49-F238E27FC236}">
                  <a16:creationId xmlns:a16="http://schemas.microsoft.com/office/drawing/2014/main" id="{1C737C1D-A81E-1713-16D9-D52538406E5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34270" y="3876542"/>
              <a:ext cx="701653" cy="701653"/>
            </a:xfrm>
            <a:prstGeom prst="rect">
              <a:avLst/>
            </a:prstGeom>
          </p:spPr>
        </p:pic>
        <p:pic>
          <p:nvPicPr>
            <p:cNvPr id="5" name="Graphic 64" descr="Woman outline">
              <a:extLst>
                <a:ext uri="{FF2B5EF4-FFF2-40B4-BE49-F238E27FC236}">
                  <a16:creationId xmlns:a16="http://schemas.microsoft.com/office/drawing/2014/main" id="{85F8875E-C418-133D-F32A-F6E4CB01C98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95124" y="3787049"/>
              <a:ext cx="701653" cy="701653"/>
            </a:xfrm>
            <a:prstGeom prst="rect">
              <a:avLst/>
            </a:prstGeom>
          </p:spPr>
        </p:pic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5830379C-59CA-2098-14C8-45A2EC412E55}"/>
                </a:ext>
              </a:extLst>
            </p:cNvPr>
            <p:cNvGrpSpPr/>
            <p:nvPr/>
          </p:nvGrpSpPr>
          <p:grpSpPr>
            <a:xfrm>
              <a:off x="2758440" y="1630363"/>
              <a:ext cx="5931043" cy="2105241"/>
              <a:chOff x="2634893" y="952481"/>
              <a:chExt cx="5931043" cy="2105241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56B3B69E-4DDA-B6FC-3B5A-50B653FDC9A3}"/>
                  </a:ext>
                </a:extLst>
              </p:cNvPr>
              <p:cNvGrpSpPr/>
              <p:nvPr/>
            </p:nvGrpSpPr>
            <p:grpSpPr>
              <a:xfrm>
                <a:off x="4545362" y="1525402"/>
                <a:ext cx="4020574" cy="1448257"/>
                <a:chOff x="3433421" y="1996212"/>
                <a:chExt cx="4020574" cy="1448257"/>
              </a:xfrm>
            </p:grpSpPr>
            <p:grpSp>
              <p:nvGrpSpPr>
                <p:cNvPr id="20" name="Group 19">
                  <a:extLst>
                    <a:ext uri="{FF2B5EF4-FFF2-40B4-BE49-F238E27FC236}">
                      <a16:creationId xmlns:a16="http://schemas.microsoft.com/office/drawing/2014/main" id="{F5916385-6655-32B7-AA53-D798D78D2E6C}"/>
                    </a:ext>
                  </a:extLst>
                </p:cNvPr>
                <p:cNvGrpSpPr/>
                <p:nvPr/>
              </p:nvGrpSpPr>
              <p:grpSpPr>
                <a:xfrm>
                  <a:off x="3433421" y="1996212"/>
                  <a:ext cx="3166363" cy="1448257"/>
                  <a:chOff x="3456377" y="2549616"/>
                  <a:chExt cx="2267793" cy="961934"/>
                </a:xfrm>
              </p:grpSpPr>
              <p:graphicFrame>
                <p:nvGraphicFramePr>
                  <p:cNvPr id="23" name="Object 22">
                    <a:extLst>
                      <a:ext uri="{FF2B5EF4-FFF2-40B4-BE49-F238E27FC236}">
                        <a16:creationId xmlns:a16="http://schemas.microsoft.com/office/drawing/2014/main" id="{0A1A4748-1449-8CA5-D774-D1A20CA6B7E2}"/>
                      </a:ext>
                    </a:extLst>
                  </p:cNvPr>
                  <p:cNvGraphicFramePr>
                    <a:graphicFrameLocks noChangeAspect="1"/>
                  </p:cNvGraphicFramePr>
                  <p:nvPr/>
                </p:nvGraphicFramePr>
                <p:xfrm>
                  <a:off x="4514850" y="3346450"/>
                  <a:ext cx="114300" cy="165100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name="Equation" r:id="rId8" imgW="114300" imgH="165100" progId="Equation.3">
                          <p:embed/>
                        </p:oleObj>
                      </mc:Choice>
                      <mc:Fallback>
                        <p:oleObj name="Equation" r:id="rId8" imgW="114300" imgH="165100" progId="Equation.3">
                          <p:embed/>
                          <p:pic>
                            <p:nvPicPr>
                              <p:cNvPr id="22" name="Object 21">
                                <a:extLst>
                                  <a:ext uri="{FF2B5EF4-FFF2-40B4-BE49-F238E27FC236}">
                                    <a16:creationId xmlns:a16="http://schemas.microsoft.com/office/drawing/2014/main" id="{CFF9FC5D-0CA4-4A27-A1B3-BDFBC06172EE}"/>
                                  </a:ext>
                                </a:extLst>
                              </p:cNvPr>
                              <p:cNvPicPr/>
                              <p:nvPr/>
                            </p:nvPicPr>
                            <p:blipFill>
                              <a:blip r:embed="rId9"/>
                              <a:stretch>
                                <a:fillRect/>
                              </a:stretch>
                            </p:blipFill>
                            <p:spPr>
                              <a:xfrm>
                                <a:off x="4514850" y="3346450"/>
                                <a:ext cx="114300" cy="165100"/>
                              </a:xfrm>
                              <a:prstGeom prst="rect">
                                <a:avLst/>
                              </a:prstGeom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  <p:grpSp>
                <p:nvGrpSpPr>
                  <p:cNvPr id="24" name="Group 23">
                    <a:extLst>
                      <a:ext uri="{FF2B5EF4-FFF2-40B4-BE49-F238E27FC236}">
                        <a16:creationId xmlns:a16="http://schemas.microsoft.com/office/drawing/2014/main" id="{FE566A63-9574-4F68-4E54-8CC96EB97260}"/>
                      </a:ext>
                    </a:extLst>
                  </p:cNvPr>
                  <p:cNvGrpSpPr/>
                  <p:nvPr/>
                </p:nvGrpSpPr>
                <p:grpSpPr>
                  <a:xfrm>
                    <a:off x="3456377" y="2549616"/>
                    <a:ext cx="2267793" cy="621784"/>
                    <a:chOff x="4032088" y="2139665"/>
                    <a:chExt cx="2267793" cy="621784"/>
                  </a:xfrm>
                </p:grpSpPr>
                <p:sp>
                  <p:nvSpPr>
                    <p:cNvPr id="27" name="Rectangle 26">
                      <a:extLst>
                        <a:ext uri="{FF2B5EF4-FFF2-40B4-BE49-F238E27FC236}">
                          <a16:creationId xmlns:a16="http://schemas.microsoft.com/office/drawing/2014/main" id="{08FBD383-F20D-BD3E-BB83-0749CA729B9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71845" y="2139665"/>
                      <a:ext cx="928036" cy="604507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2800" dirty="0" err="1">
                          <a:solidFill>
                            <a:schemeClr val="tx1"/>
                          </a:solidFill>
                          <a:ea typeface="Lucida Grande"/>
                          <a:cs typeface="Lucida Grande"/>
                        </a:rPr>
                        <a:t>γ</a:t>
                      </a:r>
                      <a:endParaRPr lang="en-US" sz="2600" dirty="0">
                        <a:solidFill>
                          <a:schemeClr val="tx1"/>
                        </a:solidFill>
                        <a:cs typeface="Cambria Math"/>
                      </a:endParaRPr>
                    </a:p>
                  </p:txBody>
                </p:sp>
                <p:sp>
                  <p:nvSpPr>
                    <p:cNvPr id="28" name="Rectangle 27">
                      <a:extLst>
                        <a:ext uri="{FF2B5EF4-FFF2-40B4-BE49-F238E27FC236}">
                          <a16:creationId xmlns:a16="http://schemas.microsoft.com/office/drawing/2014/main" id="{8125FF71-82FC-3636-3455-FCDA0E1F4A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32088" y="2156942"/>
                      <a:ext cx="928036" cy="604507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l-GR" sz="2600" b="1" dirty="0">
                          <a:solidFill>
                            <a:srgbClr val="C00000"/>
                          </a:solidFill>
                          <a:cs typeface="Cambria Math"/>
                        </a:rPr>
                        <a:t>β</a:t>
                      </a:r>
                      <a:endParaRPr lang="en-US" sz="2600" b="1" dirty="0">
                        <a:solidFill>
                          <a:srgbClr val="C00000"/>
                        </a:solidFill>
                        <a:cs typeface="Cambria Math"/>
                      </a:endParaRPr>
                    </a:p>
                  </p:txBody>
                </p:sp>
              </p:grpSp>
              <p:cxnSp>
                <p:nvCxnSpPr>
                  <p:cNvPr id="25" name="Straight Arrow Connector 24">
                    <a:extLst>
                      <a:ext uri="{FF2B5EF4-FFF2-40B4-BE49-F238E27FC236}">
                        <a16:creationId xmlns:a16="http://schemas.microsoft.com/office/drawing/2014/main" id="{A6C5E095-52CB-0A58-A294-7786C2974450}"/>
                      </a:ext>
                    </a:extLst>
                  </p:cNvPr>
                  <p:cNvCxnSpPr/>
                  <p:nvPr/>
                </p:nvCxnSpPr>
                <p:spPr>
                  <a:xfrm>
                    <a:off x="3741907" y="3070643"/>
                    <a:ext cx="356978" cy="0"/>
                  </a:xfrm>
                  <a:prstGeom prst="straightConnector1">
                    <a:avLst/>
                  </a:prstGeom>
                  <a:ln w="38100" cmpd="sng">
                    <a:solidFill>
                      <a:schemeClr val="tx1"/>
                    </a:solidFill>
                    <a:tailEnd type="arrow"/>
                  </a:ln>
                  <a:effectLst/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" name="Straight Arrow Connector 25">
                    <a:extLst>
                      <a:ext uri="{FF2B5EF4-FFF2-40B4-BE49-F238E27FC236}">
                        <a16:creationId xmlns:a16="http://schemas.microsoft.com/office/drawing/2014/main" id="{C41CB699-EA08-6F93-1EAB-366021E2C792}"/>
                      </a:ext>
                    </a:extLst>
                  </p:cNvPr>
                  <p:cNvCxnSpPr/>
                  <p:nvPr/>
                </p:nvCxnSpPr>
                <p:spPr>
                  <a:xfrm>
                    <a:off x="5093168" y="3100005"/>
                    <a:ext cx="356978" cy="0"/>
                  </a:xfrm>
                  <a:prstGeom prst="straightConnector1">
                    <a:avLst/>
                  </a:prstGeom>
                  <a:ln w="38100" cmpd="sng">
                    <a:solidFill>
                      <a:schemeClr val="tx1"/>
                    </a:solidFill>
                    <a:tailEnd type="arrow"/>
                  </a:ln>
                  <a:effectLst/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D3CA0490-CE75-CB1D-8FC4-DAB12C4336A7}"/>
                    </a:ext>
                  </a:extLst>
                </p:cNvPr>
                <p:cNvSpPr/>
                <p:nvPr/>
              </p:nvSpPr>
              <p:spPr>
                <a:xfrm>
                  <a:off x="4466019" y="2220287"/>
                  <a:ext cx="1177178" cy="1224181"/>
                </a:xfrm>
                <a:prstGeom prst="rect">
                  <a:avLst/>
                </a:prstGeom>
                <a:solidFill>
                  <a:srgbClr val="FF6666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3600" dirty="0">
                      <a:solidFill>
                        <a:schemeClr val="tx1"/>
                      </a:solidFill>
                      <a:cs typeface="Cambria Math"/>
                    </a:rPr>
                    <a:t>I</a:t>
                  </a:r>
                </a:p>
                <a:p>
                  <a:pPr algn="ctr"/>
                  <a:r>
                    <a:rPr lang="en-US" sz="1600" dirty="0">
                      <a:cs typeface="Cambria Math"/>
                    </a:rPr>
                    <a:t>Infectious</a:t>
                  </a:r>
                  <a:endParaRPr lang="en-US" sz="1600" dirty="0">
                    <a:cs typeface="Times New Roman"/>
                  </a:endParaRPr>
                </a:p>
              </p:txBody>
            </p:sp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197F1DA0-1AD6-B260-124B-BDED71F57122}"/>
                    </a:ext>
                  </a:extLst>
                </p:cNvPr>
                <p:cNvSpPr/>
                <p:nvPr/>
              </p:nvSpPr>
              <p:spPr>
                <a:xfrm>
                  <a:off x="6276817" y="2220287"/>
                  <a:ext cx="1177178" cy="1224181"/>
                </a:xfrm>
                <a:prstGeom prst="rect">
                  <a:avLst/>
                </a:prstGeom>
                <a:solidFill>
                  <a:srgbClr val="00B0F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3600" dirty="0">
                      <a:solidFill>
                        <a:schemeClr val="tx1"/>
                      </a:solidFill>
                      <a:cs typeface="Cambria Math"/>
                    </a:rPr>
                    <a:t>R</a:t>
                  </a:r>
                </a:p>
                <a:p>
                  <a:pPr algn="ctr"/>
                  <a:r>
                    <a:rPr lang="en-US" sz="1600" dirty="0">
                      <a:cs typeface="Cambria Math"/>
                    </a:rPr>
                    <a:t>Recovered</a:t>
                  </a:r>
                  <a:endParaRPr lang="en-US" sz="1600" dirty="0">
                    <a:cs typeface="Times New Roman"/>
                  </a:endParaRPr>
                </a:p>
              </p:txBody>
            </p:sp>
          </p:grpSp>
          <p:cxnSp>
            <p:nvCxnSpPr>
              <p:cNvPr id="8" name="Curved Connector 7">
                <a:extLst>
                  <a:ext uri="{FF2B5EF4-FFF2-40B4-BE49-F238E27FC236}">
                    <a16:creationId xmlns:a16="http://schemas.microsoft.com/office/drawing/2014/main" id="{45D03195-D8B6-BEAC-5214-4411838C66C0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H="1">
                <a:off x="5442537" y="2378257"/>
                <a:ext cx="523979" cy="834952"/>
              </a:xfrm>
              <a:prstGeom prst="curvedConnector4">
                <a:avLst>
                  <a:gd name="adj1" fmla="val -43628"/>
                  <a:gd name="adj2" fmla="val 95792"/>
                </a:avLst>
              </a:prstGeom>
              <a:ln w="38100">
                <a:solidFill>
                  <a:srgbClr val="FF0000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87842669-518A-6804-92A1-77F4B3181B03}"/>
                  </a:ext>
                </a:extLst>
              </p:cNvPr>
              <p:cNvCxnSpPr/>
              <p:nvPr/>
            </p:nvCxnSpPr>
            <p:spPr>
              <a:xfrm flipV="1">
                <a:off x="4321643" y="1304873"/>
                <a:ext cx="0" cy="370390"/>
              </a:xfrm>
              <a:prstGeom prst="straightConnector1">
                <a:avLst/>
              </a:prstGeom>
              <a:ln w="38100" cmpd="sng"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B34752DC-C121-E4F9-B74D-8A0AF472E0CD}"/>
                  </a:ext>
                </a:extLst>
              </p:cNvPr>
              <p:cNvCxnSpPr/>
              <p:nvPr/>
            </p:nvCxnSpPr>
            <p:spPr>
              <a:xfrm flipV="1">
                <a:off x="6018656" y="1276235"/>
                <a:ext cx="0" cy="370390"/>
              </a:xfrm>
              <a:prstGeom prst="straightConnector1">
                <a:avLst/>
              </a:prstGeom>
              <a:ln w="38100" cmpd="sng"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572A4AA7-FE9E-0D7A-E75F-B0A9455A8E98}"/>
                  </a:ext>
                </a:extLst>
              </p:cNvPr>
              <p:cNvCxnSpPr/>
              <p:nvPr/>
            </p:nvCxnSpPr>
            <p:spPr>
              <a:xfrm flipV="1">
                <a:off x="7548443" y="1276235"/>
                <a:ext cx="0" cy="370390"/>
              </a:xfrm>
              <a:prstGeom prst="straightConnector1">
                <a:avLst/>
              </a:prstGeom>
              <a:ln w="38100" cmpd="sng"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899238A0-E856-21D4-7F67-2F0F86FF785F}"/>
                  </a:ext>
                </a:extLst>
              </p:cNvPr>
              <p:cNvCxnSpPr/>
              <p:nvPr/>
            </p:nvCxnSpPr>
            <p:spPr>
              <a:xfrm>
                <a:off x="3106567" y="2319491"/>
                <a:ext cx="413400" cy="0"/>
              </a:xfrm>
              <a:prstGeom prst="straightConnector1">
                <a:avLst/>
              </a:prstGeom>
              <a:ln w="38100" cmpd="sng"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8AD83B6A-40B1-D90F-63A2-A4476C013CBD}"/>
                  </a:ext>
                </a:extLst>
              </p:cNvPr>
              <p:cNvSpPr/>
              <p:nvPr/>
            </p:nvSpPr>
            <p:spPr>
              <a:xfrm>
                <a:off x="2634893" y="1559204"/>
                <a:ext cx="1295753" cy="91012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600" dirty="0">
                    <a:solidFill>
                      <a:schemeClr val="tx1"/>
                    </a:solidFill>
                    <a:cs typeface="Cambria Math"/>
                  </a:rPr>
                  <a:t>b</a:t>
                </a:r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C6D8BC28-B29C-E5B1-A37C-7CC4B0EFAE14}"/>
                  </a:ext>
                </a:extLst>
              </p:cNvPr>
              <p:cNvSpPr/>
              <p:nvPr/>
            </p:nvSpPr>
            <p:spPr>
              <a:xfrm>
                <a:off x="3916390" y="1032733"/>
                <a:ext cx="1295753" cy="91012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sz="2400" dirty="0">
                    <a:solidFill>
                      <a:schemeClr val="tx1"/>
                    </a:solidFill>
                    <a:sym typeface="Symbol" pitchFamily="2" charset="2"/>
                  </a:rPr>
                  <a:t></a:t>
                </a:r>
                <a:endParaRPr lang="en-US" sz="2400" dirty="0">
                  <a:solidFill>
                    <a:schemeClr val="tx1"/>
                  </a:solidFill>
                  <a:cs typeface="Cambria Math"/>
                </a:endParaRPr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0E36FCF9-A373-0A60-8DC7-94A5F8525006}"/>
                  </a:ext>
                </a:extLst>
              </p:cNvPr>
              <p:cNvSpPr/>
              <p:nvPr/>
            </p:nvSpPr>
            <p:spPr>
              <a:xfrm>
                <a:off x="5584478" y="1032733"/>
                <a:ext cx="1445413" cy="91012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sz="2400" dirty="0">
                    <a:solidFill>
                      <a:schemeClr val="tx1"/>
                    </a:solidFill>
                    <a:sym typeface="Symbol" pitchFamily="2" charset="2"/>
                  </a:rPr>
                  <a:t></a:t>
                </a:r>
                <a:endParaRPr lang="en-US" sz="2400" dirty="0">
                  <a:solidFill>
                    <a:schemeClr val="tx1"/>
                  </a:solidFill>
                  <a:cs typeface="Cambria Math"/>
                </a:endParaRP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57614A10-0E42-3A0D-C611-9F721A9CBFF0}"/>
                  </a:ext>
                </a:extLst>
              </p:cNvPr>
              <p:cNvSpPr/>
              <p:nvPr/>
            </p:nvSpPr>
            <p:spPr>
              <a:xfrm>
                <a:off x="7164207" y="952481"/>
                <a:ext cx="1295753" cy="91012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sz="2400" dirty="0">
                    <a:solidFill>
                      <a:schemeClr val="tx1"/>
                    </a:solidFill>
                    <a:sym typeface="Symbol" pitchFamily="2" charset="2"/>
                  </a:rPr>
                  <a:t></a:t>
                </a:r>
                <a:endParaRPr lang="en-US" sz="2400" dirty="0">
                  <a:solidFill>
                    <a:schemeClr val="tx1"/>
                  </a:solidFill>
                  <a:cs typeface="Cambria Math"/>
                </a:endParaRPr>
              </a:p>
            </p:txBody>
          </p:sp>
        </p:grpSp>
        <p:pic>
          <p:nvPicPr>
            <p:cNvPr id="29" name="Picture 4" descr="Antibodies : Production, Structure, and Classes">
              <a:extLst>
                <a:ext uri="{FF2B5EF4-FFF2-40B4-BE49-F238E27FC236}">
                  <a16:creationId xmlns:a16="http://schemas.microsoft.com/office/drawing/2014/main" id="{FBBF68B4-6FC1-488D-38AC-ECFFE7FE42E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330" r="12941"/>
            <a:stretch/>
          </p:blipFill>
          <p:spPr bwMode="auto">
            <a:xfrm>
              <a:off x="8020537" y="3985005"/>
              <a:ext cx="288116" cy="263618"/>
            </a:xfrm>
            <a:prstGeom prst="flowChartManualOperation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6DD97AD1-AB08-A84B-45C9-AC708015200B}"/>
                </a:ext>
              </a:extLst>
            </p:cNvPr>
            <p:cNvSpPr/>
            <p:nvPr/>
          </p:nvSpPr>
          <p:spPr>
            <a:xfrm>
              <a:off x="3765454" y="2449944"/>
              <a:ext cx="1177178" cy="1224180"/>
            </a:xfrm>
            <a:prstGeom prst="rect">
              <a:avLst/>
            </a:prstGeom>
            <a:solidFill>
              <a:srgbClr val="00E867"/>
            </a:solidFill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  <a:cs typeface="Cambria Math"/>
                </a:rPr>
                <a:t>S</a:t>
              </a:r>
            </a:p>
            <a:p>
              <a:pPr algn="ctr"/>
              <a:r>
                <a:rPr lang="en-US" sz="1600" dirty="0">
                  <a:cs typeface="Cambria Math"/>
                </a:rPr>
                <a:t>Susceptible</a:t>
              </a:r>
              <a:endParaRPr lang="en-US" sz="1600" dirty="0">
                <a:cs typeface="Times New Roman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6945325E-41EF-40DE-A27D-2887A8047C03}"/>
                  </a:ext>
                </a:extLst>
              </p:cNvPr>
              <p:cNvSpPr/>
              <p:nvPr/>
            </p:nvSpPr>
            <p:spPr>
              <a:xfrm>
                <a:off x="-794415" y="2216737"/>
                <a:ext cx="4861143" cy="82272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5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</m:ctrlPr>
                        </m:fPr>
                        <m:num>
                          <m:r>
                            <a:rPr lang="en-US" sz="25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  <m:t>𝑑</m:t>
                          </m:r>
                          <m:r>
                            <a:rPr lang="en-US" sz="25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  <m:t>𝑰</m:t>
                          </m:r>
                        </m:num>
                        <m:den>
                          <m:r>
                            <a:rPr lang="en-US" sz="25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  <m:t>𝑑𝑡</m:t>
                          </m:r>
                        </m:den>
                      </m:f>
                      <m:r>
                        <a:rPr lang="en-US" sz="25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itchFamily="2" charset="2"/>
                        </a:rPr>
                        <m:t>=</m:t>
                      </m:r>
                      <m:r>
                        <a:rPr lang="en-US" sz="25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itchFamily="2" charset="2"/>
                        </a:rPr>
                        <m:t>𝛽</m:t>
                      </m:r>
                      <m:r>
                        <a:rPr lang="en-US" sz="2500" b="1" i="1" dirty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itchFamily="2" charset="2"/>
                        </a:rPr>
                        <m:t>𝑺</m:t>
                      </m:r>
                      <m:r>
                        <a:rPr lang="en-US" sz="2500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itchFamily="2" charset="2"/>
                        </a:rPr>
                        <m:t>𝑰</m:t>
                      </m:r>
                      <m:r>
                        <a:rPr lang="en-US" sz="25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itchFamily="2" charset="2"/>
                        </a:rPr>
                        <m:t>−</m:t>
                      </m:r>
                      <m:r>
                        <a:rPr lang="en-US" sz="25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itchFamily="2" charset="2"/>
                        </a:rPr>
                        <m:t>𝛾</m:t>
                      </m:r>
                      <m:r>
                        <a:rPr lang="en-US" sz="2500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itchFamily="2" charset="2"/>
                        </a:rPr>
                        <m:t>𝑰</m:t>
                      </m:r>
                      <m:r>
                        <a:rPr lang="en-US" sz="2500" dirty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itchFamily="2" charset="2"/>
                        </a:rPr>
                        <m:t>−</m:t>
                      </m:r>
                      <m:r>
                        <a:rPr lang="el-GR" sz="25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itchFamily="2" charset="2"/>
                        </a:rPr>
                        <m:t>𝜇</m:t>
                      </m:r>
                      <m:r>
                        <a:rPr lang="en-US" sz="25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itchFamily="2" charset="2"/>
                        </a:rPr>
                        <m:t>𝑰</m:t>
                      </m:r>
                    </m:oMath>
                  </m:oMathPara>
                </a14:m>
                <a:endParaRPr lang="en-US" sz="2500" b="1" dirty="0">
                  <a:ea typeface="Lucida Grande"/>
                  <a:cs typeface="Times New Roman"/>
                </a:endParaRPr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6945325E-41EF-40DE-A27D-2887A8047C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94415" y="2216737"/>
                <a:ext cx="4861143" cy="822726"/>
              </a:xfrm>
              <a:prstGeom prst="rect">
                <a:avLst/>
              </a:prstGeom>
              <a:blipFill>
                <a:blip r:embed="rId11"/>
                <a:stretch>
                  <a:fillRect b="-60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C3351908-5255-380D-4EC8-2CB9233D0DB5}"/>
                  </a:ext>
                </a:extLst>
              </p:cNvPr>
              <p:cNvSpPr/>
              <p:nvPr/>
            </p:nvSpPr>
            <p:spPr>
              <a:xfrm>
                <a:off x="-327706" y="3130937"/>
                <a:ext cx="3081636" cy="82272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5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</m:ctrlPr>
                        </m:fPr>
                        <m:num>
                          <m:r>
                            <a:rPr lang="en-US" sz="25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  <m:t>𝑑</m:t>
                          </m:r>
                          <m:r>
                            <a:rPr lang="en-US" sz="2500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  <m:t>𝑹</m:t>
                          </m:r>
                        </m:num>
                        <m:den>
                          <m:r>
                            <a:rPr lang="en-US" sz="25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  <m:t>𝑑𝑡</m:t>
                          </m:r>
                        </m:den>
                      </m:f>
                      <m:r>
                        <a:rPr lang="en-US" sz="25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itchFamily="2" charset="2"/>
                        </a:rPr>
                        <m:t>=</m:t>
                      </m:r>
                      <m:r>
                        <a:rPr lang="en-US" sz="25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itchFamily="2" charset="2"/>
                        </a:rPr>
                        <m:t>𝛾</m:t>
                      </m:r>
                      <m:r>
                        <a:rPr lang="en-US" sz="2500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itchFamily="2" charset="2"/>
                        </a:rPr>
                        <m:t>𝑰</m:t>
                      </m:r>
                      <m:r>
                        <a:rPr lang="en-US" sz="2500" dirty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itchFamily="2" charset="2"/>
                        </a:rPr>
                        <m:t>−</m:t>
                      </m:r>
                      <m:r>
                        <a:rPr lang="el-GR" sz="25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itchFamily="2" charset="2"/>
                        </a:rPr>
                        <m:t>𝜇</m:t>
                      </m:r>
                      <m:r>
                        <a:rPr lang="en-US" sz="2500" b="1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itchFamily="2" charset="2"/>
                        </a:rPr>
                        <m:t>𝑹</m:t>
                      </m:r>
                    </m:oMath>
                  </m:oMathPara>
                </a14:m>
                <a:endParaRPr lang="en-US" sz="2500" b="1" dirty="0">
                  <a:ea typeface="Lucida Grande"/>
                  <a:cs typeface="Times New Roman"/>
                </a:endParaRPr>
              </a:p>
            </p:txBody>
          </p:sp>
        </mc:Choice>
        <mc:Fallback xmlns="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C3351908-5255-380D-4EC8-2CB9233D0D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27706" y="3130937"/>
                <a:ext cx="3081636" cy="822726"/>
              </a:xfrm>
              <a:prstGeom prst="rect">
                <a:avLst/>
              </a:prstGeom>
              <a:blipFill>
                <a:blip r:embed="rId12"/>
                <a:stretch>
                  <a:fillRect b="-60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19EDF727-B4FC-2ECE-3C9A-1579C76C3B5E}"/>
                  </a:ext>
                </a:extLst>
              </p:cNvPr>
              <p:cNvSpPr/>
              <p:nvPr/>
            </p:nvSpPr>
            <p:spPr>
              <a:xfrm>
                <a:off x="-515605" y="1302537"/>
                <a:ext cx="5811228" cy="82272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5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</m:ctrlPr>
                        </m:fPr>
                        <m:num>
                          <m:r>
                            <a:rPr lang="en-US" sz="25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  <m:t>𝑑</m:t>
                          </m:r>
                          <m:r>
                            <a:rPr lang="en-US" sz="2500" b="1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  <m:t>𝑺</m:t>
                          </m:r>
                        </m:num>
                        <m:den>
                          <m:r>
                            <a:rPr lang="en-US" sz="25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  <m:t>𝑑𝑡</m:t>
                          </m:r>
                        </m:den>
                      </m:f>
                      <m:r>
                        <a:rPr lang="en-US" sz="25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itchFamily="2" charset="2"/>
                        </a:rPr>
                        <m:t>=</m:t>
                      </m:r>
                      <m:r>
                        <a:rPr lang="en-US" sz="25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itchFamily="2" charset="2"/>
                        </a:rPr>
                        <m:t>𝑏</m:t>
                      </m:r>
                      <m:r>
                        <a:rPr lang="en-US" sz="25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itchFamily="2" charset="2"/>
                        </a:rPr>
                        <m:t>(</m:t>
                      </m:r>
                      <m:r>
                        <a:rPr lang="en-US" sz="2500" b="1" i="1" dirty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itchFamily="2" charset="2"/>
                        </a:rPr>
                        <m:t>𝑺</m:t>
                      </m:r>
                      <m:r>
                        <a:rPr lang="en-US" sz="25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itchFamily="2" charset="2"/>
                        </a:rPr>
                        <m:t>+</m:t>
                      </m:r>
                      <m:r>
                        <a:rPr lang="en-US" sz="2500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itchFamily="2" charset="2"/>
                        </a:rPr>
                        <m:t>𝑰</m:t>
                      </m:r>
                      <m:r>
                        <a:rPr lang="en-US" sz="25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itchFamily="2" charset="2"/>
                        </a:rPr>
                        <m:t>+</m:t>
                      </m:r>
                      <m:r>
                        <a:rPr lang="en-US" sz="2500" b="1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itchFamily="2" charset="2"/>
                        </a:rPr>
                        <m:t>𝑹</m:t>
                      </m:r>
                      <m:r>
                        <a:rPr lang="en-US" sz="25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itchFamily="2" charset="2"/>
                        </a:rPr>
                        <m:t>)</m:t>
                      </m:r>
                      <m:r>
                        <a:rPr lang="en-US" sz="25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itchFamily="2" charset="2"/>
                        </a:rPr>
                        <m:t>−</m:t>
                      </m:r>
                      <m:r>
                        <a:rPr lang="en-US" sz="25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itchFamily="2" charset="2"/>
                        </a:rPr>
                        <m:t>𝛽</m:t>
                      </m:r>
                      <m:r>
                        <a:rPr lang="en-US" sz="2500" b="1" i="1" dirty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itchFamily="2" charset="2"/>
                        </a:rPr>
                        <m:t>𝑺</m:t>
                      </m:r>
                      <m:r>
                        <a:rPr lang="en-US" sz="25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itchFamily="2" charset="2"/>
                        </a:rPr>
                        <m:t>𝑰</m:t>
                      </m:r>
                      <m:r>
                        <a:rPr lang="en-US" sz="25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itchFamily="2" charset="2"/>
                        </a:rPr>
                        <m:t>−</m:t>
                      </m:r>
                      <m:r>
                        <a:rPr lang="el-GR" sz="25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itchFamily="2" charset="2"/>
                        </a:rPr>
                        <m:t>𝜇</m:t>
                      </m:r>
                      <m:r>
                        <a:rPr lang="en-US" sz="2500" b="1" i="1" dirty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itchFamily="2" charset="2"/>
                        </a:rPr>
                        <m:t>𝑺</m:t>
                      </m:r>
                    </m:oMath>
                  </m:oMathPara>
                </a14:m>
                <a:endParaRPr lang="en-US" sz="2500" b="1" i="1" dirty="0">
                  <a:ea typeface="Lucida Grande"/>
                  <a:cs typeface="Times New Roman"/>
                </a:endParaRPr>
              </a:p>
            </p:txBody>
          </p:sp>
        </mc:Choice>
        <mc:Fallback xmlns="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19EDF727-B4FC-2ECE-3C9A-1579C76C3B5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15605" y="1302537"/>
                <a:ext cx="5811228" cy="822726"/>
              </a:xfrm>
              <a:prstGeom prst="rect">
                <a:avLst/>
              </a:prstGeom>
              <a:blipFill>
                <a:blip r:embed="rId13"/>
                <a:stretch>
                  <a:fillRect b="-60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89003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poster_best_fit_models_combined.pdf">
            <a:extLst>
              <a:ext uri="{FF2B5EF4-FFF2-40B4-BE49-F238E27FC236}">
                <a16:creationId xmlns:a16="http://schemas.microsoft.com/office/drawing/2014/main" id="{E263AECA-C62B-7153-B023-E524A3850F3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185" t="2189" b="48960"/>
          <a:stretch/>
        </p:blipFill>
        <p:spPr>
          <a:xfrm>
            <a:off x="27969225" y="20386391"/>
            <a:ext cx="4769932" cy="4447031"/>
          </a:xfrm>
          <a:prstGeom prst="rect">
            <a:avLst/>
          </a:prstGeom>
        </p:spPr>
      </p:pic>
      <p:pic>
        <p:nvPicPr>
          <p:cNvPr id="10" name="Picture 9" descr="poster_best_fit_models_combined.pdf">
            <a:extLst>
              <a:ext uri="{FF2B5EF4-FFF2-40B4-BE49-F238E27FC236}">
                <a16:creationId xmlns:a16="http://schemas.microsoft.com/office/drawing/2014/main" id="{A28EAB13-EED4-E624-940B-52366EFB66E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204" t="49406"/>
          <a:stretch/>
        </p:blipFill>
        <p:spPr>
          <a:xfrm>
            <a:off x="27985440" y="24831428"/>
            <a:ext cx="4767239" cy="4605714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8F7F97FE-F8FA-6C13-5729-0BB171C19DDF}"/>
              </a:ext>
            </a:extLst>
          </p:cNvPr>
          <p:cNvSpPr txBox="1">
            <a:spLocks/>
          </p:cNvSpPr>
          <p:nvPr/>
        </p:nvSpPr>
        <p:spPr>
          <a:xfrm>
            <a:off x="1143000" y="0"/>
            <a:ext cx="9906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300" dirty="0">
                <a:latin typeface="+mn-lt"/>
              </a:rPr>
              <a:t>Incorporating Maternal Immunity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A683760C-2BDB-78DE-47D3-3D16E4A7A5EA}"/>
              </a:ext>
            </a:extLst>
          </p:cNvPr>
          <p:cNvGrpSpPr/>
          <p:nvPr/>
        </p:nvGrpSpPr>
        <p:grpSpPr>
          <a:xfrm>
            <a:off x="1793772" y="1955084"/>
            <a:ext cx="7930879" cy="2947832"/>
            <a:chOff x="758604" y="1630363"/>
            <a:chExt cx="7930879" cy="2947832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5830379C-59CA-2098-14C8-45A2EC412E55}"/>
                </a:ext>
              </a:extLst>
            </p:cNvPr>
            <p:cNvGrpSpPr/>
            <p:nvPr/>
          </p:nvGrpSpPr>
          <p:grpSpPr>
            <a:xfrm>
              <a:off x="758604" y="1630363"/>
              <a:ext cx="7930879" cy="2105241"/>
              <a:chOff x="635057" y="952481"/>
              <a:chExt cx="7930879" cy="2105241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56B3B69E-4DDA-B6FC-3B5A-50B653FDC9A3}"/>
                  </a:ext>
                </a:extLst>
              </p:cNvPr>
              <p:cNvGrpSpPr/>
              <p:nvPr/>
            </p:nvGrpSpPr>
            <p:grpSpPr>
              <a:xfrm>
                <a:off x="4545362" y="1525402"/>
                <a:ext cx="4020574" cy="1448257"/>
                <a:chOff x="3433421" y="1996212"/>
                <a:chExt cx="4020574" cy="1448257"/>
              </a:xfrm>
            </p:grpSpPr>
            <p:grpSp>
              <p:nvGrpSpPr>
                <p:cNvPr id="20" name="Group 19">
                  <a:extLst>
                    <a:ext uri="{FF2B5EF4-FFF2-40B4-BE49-F238E27FC236}">
                      <a16:creationId xmlns:a16="http://schemas.microsoft.com/office/drawing/2014/main" id="{F5916385-6655-32B7-AA53-D798D78D2E6C}"/>
                    </a:ext>
                  </a:extLst>
                </p:cNvPr>
                <p:cNvGrpSpPr/>
                <p:nvPr/>
              </p:nvGrpSpPr>
              <p:grpSpPr>
                <a:xfrm>
                  <a:off x="3433421" y="1996212"/>
                  <a:ext cx="3166363" cy="1448257"/>
                  <a:chOff x="3456377" y="2549616"/>
                  <a:chExt cx="2267793" cy="961934"/>
                </a:xfrm>
              </p:grpSpPr>
              <mc:AlternateContent xmlns:mc="http://schemas.openxmlformats.org/markup-compatibility/2006" xmlns:a14="http://schemas.microsoft.com/office/drawing/2010/main">
                <mc:Choice Requires="a14">
                  <p:graphicFrame>
                    <p:nvGraphicFramePr>
                      <p:cNvPr id="23" name="Object 22">
                        <a:extLst>
                          <a:ext uri="{FF2B5EF4-FFF2-40B4-BE49-F238E27FC236}">
                            <a16:creationId xmlns:a16="http://schemas.microsoft.com/office/drawing/2014/main" id="{0A1A4748-1449-8CA5-D774-D1A20CA6B7E2}"/>
                          </a:ext>
                        </a:extLst>
                      </p:cNvPr>
                      <p:cNvGraphicFramePr>
                        <a:graphicFrameLocks noChangeAspect="1"/>
                      </p:cNvGraphicFramePr>
                      <p:nvPr/>
                    </p:nvGraphicFramePr>
                    <p:xfrm>
                      <a:off x="4514850" y="3346450"/>
                      <a:ext cx="114300" cy="165100"/>
                    </p:xfrm>
                    <a:graphic>
                      <a:graphicData uri="http://schemas.openxmlformats.org/presentationml/2006/ole">
                        <mc:AlternateContent>
                          <mc:Choice xmlns:v="urn:schemas-microsoft-com:vml" Requires="v">
                            <p:oleObj name="Equation" r:id="rId5" imgW="114300" imgH="165100" progId="Equation.3">
                              <p:embed/>
                            </p:oleObj>
                          </mc:Choice>
                          <mc:Fallback>
                            <p:oleObj name="Equation" r:id="rId5" imgW="114300" imgH="165100" progId="Equation.3">
                              <p:embed/>
                              <p:pic>
                                <p:nvPicPr>
                                  <p:cNvPr id="23" name="Object 22">
                                    <a:extLst>
                                      <a:ext uri="{FF2B5EF4-FFF2-40B4-BE49-F238E27FC236}">
                                        <a16:creationId xmlns:a16="http://schemas.microsoft.com/office/drawing/2014/main" id="{0A1A4748-1449-8CA5-D774-D1A20CA6B7E2}"/>
                                      </a:ext>
                                    </a:extLst>
                                  </p:cNvPr>
                                  <p:cNvPicPr/>
                                  <p:nvPr/>
                                </p:nvPicPr>
                                <p:blipFill>
                                  <a:blip r:embed="rId6"/>
                                  <a:stretch>
                                    <a:fillRect/>
                                  </a:stretch>
                                </p:blipFill>
                                <p:spPr>
                                  <a:xfrm>
                                    <a:off x="4514850" y="3346450"/>
                                    <a:ext cx="114300" cy="165100"/>
                                  </a:xfrm>
                                  <a:prstGeom prst="rect">
                                    <a:avLst/>
                                  </a:prstGeom>
                                </p:spPr>
                              </p:pic>
                            </p:oleObj>
                          </mc:Fallback>
                        </mc:AlternateContent>
                      </a:graphicData>
                    </a:graphic>
                  </p:graphicFrame>
                </mc:Choice>
                <mc:Fallback xmlns="">
                  <p:graphicFrame>
                    <p:nvGraphicFramePr>
                      <p:cNvPr id="23" name="Object 22">
                        <a:extLst>
                          <a:ext uri="{FF2B5EF4-FFF2-40B4-BE49-F238E27FC236}">
                            <a16:creationId xmlns:a16="http://schemas.microsoft.com/office/drawing/2014/main" id="{0A1A4748-1449-8CA5-D774-D1A20CA6B7E2}"/>
                          </a:ext>
                        </a:extLst>
                      </p:cNvPr>
                      <p:cNvGraphicFramePr>
                        <a:graphicFrameLocks noChangeAspect="1"/>
                      </p:cNvGraphicFramePr>
                      <p:nvPr/>
                    </p:nvGraphicFramePr>
                    <p:xfrm>
                      <a:off x="4514850" y="3346450"/>
                      <a:ext cx="114300" cy="165100"/>
                    </p:xfrm>
                    <a:graphic>
                      <a:graphicData uri="http://schemas.openxmlformats.org/presentationml/2006/ole">
                        <mc:AlternateContent>
                          <mc:Choice xmlns:v="urn:schemas-microsoft-com:vml" Requires="v">
                            <p:oleObj name="Equation" r:id="rId7" imgW="114300" imgH="165100" progId="Equation.3">
                              <p:embed/>
                            </p:oleObj>
                          </mc:Choice>
                          <mc:Fallback>
                            <p:oleObj name="Equation" r:id="rId7" imgW="114300" imgH="165100" progId="Equation.3">
                              <p:embed/>
                              <p:pic>
                                <p:nvPicPr>
                                  <p:cNvPr id="23" name="Object 22">
                                    <a:extLst>
                                      <a:ext uri="{FF2B5EF4-FFF2-40B4-BE49-F238E27FC236}">
                                        <a16:creationId xmlns:a16="http://schemas.microsoft.com/office/drawing/2014/main" id="{0A1A4748-1449-8CA5-D774-D1A20CA6B7E2}"/>
                                      </a:ext>
                                    </a:extLst>
                                  </p:cNvPr>
                                  <p:cNvPicPr/>
                                  <p:nvPr/>
                                </p:nvPicPr>
                                <p:blipFill>
                                  <a:blip r:embed="rId8"/>
                                  <a:stretch>
                                    <a:fillRect/>
                                  </a:stretch>
                                </p:blipFill>
                                <p:spPr>
                                  <a:xfrm>
                                    <a:off x="4514850" y="3346450"/>
                                    <a:ext cx="114300" cy="165100"/>
                                  </a:xfrm>
                                  <a:prstGeom prst="rect">
                                    <a:avLst/>
                                  </a:prstGeom>
                                </p:spPr>
                              </p:pic>
                            </p:oleObj>
                          </mc:Fallback>
                        </mc:AlternateContent>
                      </a:graphicData>
                    </a:graphic>
                  </p:graphicFrame>
                </mc:Fallback>
              </mc:AlternateContent>
              <p:grpSp>
                <p:nvGrpSpPr>
                  <p:cNvPr id="24" name="Group 23">
                    <a:extLst>
                      <a:ext uri="{FF2B5EF4-FFF2-40B4-BE49-F238E27FC236}">
                        <a16:creationId xmlns:a16="http://schemas.microsoft.com/office/drawing/2014/main" id="{FE566A63-9574-4F68-4E54-8CC96EB97260}"/>
                      </a:ext>
                    </a:extLst>
                  </p:cNvPr>
                  <p:cNvGrpSpPr/>
                  <p:nvPr/>
                </p:nvGrpSpPr>
                <p:grpSpPr>
                  <a:xfrm>
                    <a:off x="3456377" y="2549616"/>
                    <a:ext cx="2267793" cy="621784"/>
                    <a:chOff x="4032088" y="2139665"/>
                    <a:chExt cx="2267793" cy="621784"/>
                  </a:xfrm>
                </p:grpSpPr>
                <p:sp>
                  <p:nvSpPr>
                    <p:cNvPr id="27" name="Rectangle 26">
                      <a:extLst>
                        <a:ext uri="{FF2B5EF4-FFF2-40B4-BE49-F238E27FC236}">
                          <a16:creationId xmlns:a16="http://schemas.microsoft.com/office/drawing/2014/main" id="{08FBD383-F20D-BD3E-BB83-0749CA729B9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71845" y="2139665"/>
                      <a:ext cx="928036" cy="604507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2800" dirty="0" err="1">
                          <a:solidFill>
                            <a:schemeClr val="tx1"/>
                          </a:solidFill>
                          <a:ea typeface="Lucida Grande"/>
                          <a:cs typeface="Lucida Grande"/>
                        </a:rPr>
                        <a:t>γ</a:t>
                      </a:r>
                      <a:endParaRPr lang="en-US" sz="2600" dirty="0">
                        <a:solidFill>
                          <a:schemeClr val="tx1"/>
                        </a:solidFill>
                        <a:cs typeface="Cambria Math"/>
                      </a:endParaRPr>
                    </a:p>
                  </p:txBody>
                </p:sp>
                <p:sp>
                  <p:nvSpPr>
                    <p:cNvPr id="28" name="Rectangle 27">
                      <a:extLst>
                        <a:ext uri="{FF2B5EF4-FFF2-40B4-BE49-F238E27FC236}">
                          <a16:creationId xmlns:a16="http://schemas.microsoft.com/office/drawing/2014/main" id="{8125FF71-82FC-3636-3455-FCDA0E1F4A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32088" y="2156942"/>
                      <a:ext cx="928036" cy="604507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l-GR" sz="2600" b="1" dirty="0">
                          <a:solidFill>
                            <a:srgbClr val="C00000"/>
                          </a:solidFill>
                          <a:cs typeface="Cambria Math"/>
                        </a:rPr>
                        <a:t>β</a:t>
                      </a:r>
                      <a:endParaRPr lang="en-US" sz="2600" b="1" dirty="0">
                        <a:solidFill>
                          <a:srgbClr val="C00000"/>
                        </a:solidFill>
                        <a:cs typeface="Cambria Math"/>
                      </a:endParaRPr>
                    </a:p>
                  </p:txBody>
                </p:sp>
              </p:grpSp>
              <p:cxnSp>
                <p:nvCxnSpPr>
                  <p:cNvPr id="25" name="Straight Arrow Connector 24">
                    <a:extLst>
                      <a:ext uri="{FF2B5EF4-FFF2-40B4-BE49-F238E27FC236}">
                        <a16:creationId xmlns:a16="http://schemas.microsoft.com/office/drawing/2014/main" id="{A6C5E095-52CB-0A58-A294-7786C2974450}"/>
                      </a:ext>
                    </a:extLst>
                  </p:cNvPr>
                  <p:cNvCxnSpPr/>
                  <p:nvPr/>
                </p:nvCxnSpPr>
                <p:spPr>
                  <a:xfrm>
                    <a:off x="3741907" y="3070643"/>
                    <a:ext cx="356978" cy="0"/>
                  </a:xfrm>
                  <a:prstGeom prst="straightConnector1">
                    <a:avLst/>
                  </a:prstGeom>
                  <a:ln w="38100" cmpd="sng">
                    <a:solidFill>
                      <a:schemeClr val="tx1"/>
                    </a:solidFill>
                    <a:tailEnd type="arrow"/>
                  </a:ln>
                  <a:effectLst/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" name="Straight Arrow Connector 25">
                    <a:extLst>
                      <a:ext uri="{FF2B5EF4-FFF2-40B4-BE49-F238E27FC236}">
                        <a16:creationId xmlns:a16="http://schemas.microsoft.com/office/drawing/2014/main" id="{C41CB699-EA08-6F93-1EAB-366021E2C792}"/>
                      </a:ext>
                    </a:extLst>
                  </p:cNvPr>
                  <p:cNvCxnSpPr/>
                  <p:nvPr/>
                </p:nvCxnSpPr>
                <p:spPr>
                  <a:xfrm>
                    <a:off x="5093168" y="3100005"/>
                    <a:ext cx="356978" cy="0"/>
                  </a:xfrm>
                  <a:prstGeom prst="straightConnector1">
                    <a:avLst/>
                  </a:prstGeom>
                  <a:ln w="38100" cmpd="sng">
                    <a:solidFill>
                      <a:schemeClr val="tx1"/>
                    </a:solidFill>
                    <a:tailEnd type="arrow"/>
                  </a:ln>
                  <a:effectLst/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D3CA0490-CE75-CB1D-8FC4-DAB12C4336A7}"/>
                    </a:ext>
                  </a:extLst>
                </p:cNvPr>
                <p:cNvSpPr/>
                <p:nvPr/>
              </p:nvSpPr>
              <p:spPr>
                <a:xfrm>
                  <a:off x="4466019" y="2220287"/>
                  <a:ext cx="1177178" cy="1224181"/>
                </a:xfrm>
                <a:prstGeom prst="rect">
                  <a:avLst/>
                </a:prstGeom>
                <a:solidFill>
                  <a:srgbClr val="FF6666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3600" dirty="0">
                      <a:solidFill>
                        <a:schemeClr val="tx1"/>
                      </a:solidFill>
                      <a:cs typeface="Cambria Math"/>
                    </a:rPr>
                    <a:t>I</a:t>
                  </a:r>
                </a:p>
                <a:p>
                  <a:pPr algn="ctr"/>
                  <a:r>
                    <a:rPr lang="en-US" sz="1600" dirty="0">
                      <a:cs typeface="Cambria Math"/>
                    </a:rPr>
                    <a:t>Infectious</a:t>
                  </a:r>
                  <a:endParaRPr lang="en-US" sz="1600" dirty="0">
                    <a:cs typeface="Times New Roman"/>
                  </a:endParaRPr>
                </a:p>
              </p:txBody>
            </p:sp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197F1DA0-1AD6-B260-124B-BDED71F57122}"/>
                    </a:ext>
                  </a:extLst>
                </p:cNvPr>
                <p:cNvSpPr/>
                <p:nvPr/>
              </p:nvSpPr>
              <p:spPr>
                <a:xfrm>
                  <a:off x="6276817" y="2220287"/>
                  <a:ext cx="1177178" cy="1224181"/>
                </a:xfrm>
                <a:prstGeom prst="rect">
                  <a:avLst/>
                </a:prstGeom>
                <a:solidFill>
                  <a:srgbClr val="00B0F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3600" dirty="0">
                      <a:solidFill>
                        <a:schemeClr val="tx1"/>
                      </a:solidFill>
                      <a:cs typeface="Cambria Math"/>
                    </a:rPr>
                    <a:t>R</a:t>
                  </a:r>
                </a:p>
                <a:p>
                  <a:pPr algn="ctr"/>
                  <a:r>
                    <a:rPr lang="en-US" sz="1600" dirty="0">
                      <a:cs typeface="Cambria Math"/>
                    </a:rPr>
                    <a:t>Recovered</a:t>
                  </a:r>
                  <a:endParaRPr lang="en-US" sz="1600" dirty="0">
                    <a:cs typeface="Times New Roman"/>
                  </a:endParaRPr>
                </a:p>
              </p:txBody>
            </p:sp>
          </p:grpSp>
          <p:cxnSp>
            <p:nvCxnSpPr>
              <p:cNvPr id="8" name="Curved Connector 7">
                <a:extLst>
                  <a:ext uri="{FF2B5EF4-FFF2-40B4-BE49-F238E27FC236}">
                    <a16:creationId xmlns:a16="http://schemas.microsoft.com/office/drawing/2014/main" id="{45D03195-D8B6-BEAC-5214-4411838C66C0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H="1">
                <a:off x="5442537" y="2378257"/>
                <a:ext cx="523979" cy="834952"/>
              </a:xfrm>
              <a:prstGeom prst="curvedConnector4">
                <a:avLst>
                  <a:gd name="adj1" fmla="val -43628"/>
                  <a:gd name="adj2" fmla="val 95792"/>
                </a:avLst>
              </a:prstGeom>
              <a:ln w="38100">
                <a:solidFill>
                  <a:srgbClr val="FF0000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87842669-518A-6804-92A1-77F4B3181B03}"/>
                  </a:ext>
                </a:extLst>
              </p:cNvPr>
              <p:cNvCxnSpPr/>
              <p:nvPr/>
            </p:nvCxnSpPr>
            <p:spPr>
              <a:xfrm flipV="1">
                <a:off x="4321643" y="1304873"/>
                <a:ext cx="0" cy="370390"/>
              </a:xfrm>
              <a:prstGeom prst="straightConnector1">
                <a:avLst/>
              </a:prstGeom>
              <a:ln w="38100" cmpd="sng"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B34752DC-C121-E4F9-B74D-8A0AF472E0CD}"/>
                  </a:ext>
                </a:extLst>
              </p:cNvPr>
              <p:cNvCxnSpPr/>
              <p:nvPr/>
            </p:nvCxnSpPr>
            <p:spPr>
              <a:xfrm flipV="1">
                <a:off x="6018656" y="1276235"/>
                <a:ext cx="0" cy="370390"/>
              </a:xfrm>
              <a:prstGeom prst="straightConnector1">
                <a:avLst/>
              </a:prstGeom>
              <a:ln w="38100" cmpd="sng"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572A4AA7-FE9E-0D7A-E75F-B0A9455A8E98}"/>
                  </a:ext>
                </a:extLst>
              </p:cNvPr>
              <p:cNvCxnSpPr/>
              <p:nvPr/>
            </p:nvCxnSpPr>
            <p:spPr>
              <a:xfrm flipV="1">
                <a:off x="7548443" y="1276235"/>
                <a:ext cx="0" cy="370390"/>
              </a:xfrm>
              <a:prstGeom prst="straightConnector1">
                <a:avLst/>
              </a:prstGeom>
              <a:ln w="38100" cmpd="sng"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899238A0-E856-21D4-7F67-2F0F86FF785F}"/>
                  </a:ext>
                </a:extLst>
              </p:cNvPr>
              <p:cNvCxnSpPr/>
              <p:nvPr/>
            </p:nvCxnSpPr>
            <p:spPr>
              <a:xfrm>
                <a:off x="1183593" y="2326866"/>
                <a:ext cx="413400" cy="0"/>
              </a:xfrm>
              <a:prstGeom prst="straightConnector1">
                <a:avLst/>
              </a:prstGeom>
              <a:ln w="38100" cmpd="sng"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8AD83B6A-40B1-D90F-63A2-A4476C013CBD}"/>
                  </a:ext>
                </a:extLst>
              </p:cNvPr>
              <p:cNvSpPr/>
              <p:nvPr/>
            </p:nvSpPr>
            <p:spPr>
              <a:xfrm>
                <a:off x="635057" y="1675263"/>
                <a:ext cx="1295753" cy="91012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600" dirty="0">
                    <a:solidFill>
                      <a:schemeClr val="tx1"/>
                    </a:solidFill>
                    <a:cs typeface="Cambria Math"/>
                  </a:rPr>
                  <a:t>b</a:t>
                </a:r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C6D8BC28-B29C-E5B1-A37C-7CC4B0EFAE14}"/>
                  </a:ext>
                </a:extLst>
              </p:cNvPr>
              <p:cNvSpPr/>
              <p:nvPr/>
            </p:nvSpPr>
            <p:spPr>
              <a:xfrm>
                <a:off x="3916390" y="1032733"/>
                <a:ext cx="1295753" cy="91012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sz="2400" dirty="0">
                    <a:solidFill>
                      <a:schemeClr val="tx1"/>
                    </a:solidFill>
                    <a:sym typeface="Symbol" pitchFamily="2" charset="2"/>
                  </a:rPr>
                  <a:t></a:t>
                </a:r>
                <a:endParaRPr lang="en-US" sz="2400" dirty="0">
                  <a:solidFill>
                    <a:schemeClr val="tx1"/>
                  </a:solidFill>
                  <a:cs typeface="Cambria Math"/>
                </a:endParaRPr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0E36FCF9-A373-0A60-8DC7-94A5F8525006}"/>
                  </a:ext>
                </a:extLst>
              </p:cNvPr>
              <p:cNvSpPr/>
              <p:nvPr/>
            </p:nvSpPr>
            <p:spPr>
              <a:xfrm>
                <a:off x="5584478" y="1032733"/>
                <a:ext cx="1445413" cy="91012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sz="2400" dirty="0">
                    <a:solidFill>
                      <a:schemeClr val="tx1"/>
                    </a:solidFill>
                    <a:sym typeface="Symbol" pitchFamily="2" charset="2"/>
                  </a:rPr>
                  <a:t></a:t>
                </a:r>
                <a:endParaRPr lang="en-US" sz="2400" dirty="0">
                  <a:solidFill>
                    <a:schemeClr val="tx1"/>
                  </a:solidFill>
                  <a:cs typeface="Cambria Math"/>
                </a:endParaRP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57614A10-0E42-3A0D-C611-9F721A9CBFF0}"/>
                  </a:ext>
                </a:extLst>
              </p:cNvPr>
              <p:cNvSpPr/>
              <p:nvPr/>
            </p:nvSpPr>
            <p:spPr>
              <a:xfrm>
                <a:off x="7164207" y="952481"/>
                <a:ext cx="1295753" cy="91012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sz="2400" dirty="0">
                    <a:solidFill>
                      <a:schemeClr val="tx1"/>
                    </a:solidFill>
                    <a:sym typeface="Symbol" pitchFamily="2" charset="2"/>
                  </a:rPr>
                  <a:t></a:t>
                </a:r>
                <a:endParaRPr lang="en-US" sz="2400" dirty="0">
                  <a:solidFill>
                    <a:schemeClr val="tx1"/>
                  </a:solidFill>
                  <a:cs typeface="Cambria Math"/>
                </a:endParaRPr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903D32F2-F20A-8C0B-ACA6-3637F91116EE}"/>
                </a:ext>
              </a:extLst>
            </p:cNvPr>
            <p:cNvGrpSpPr/>
            <p:nvPr/>
          </p:nvGrpSpPr>
          <p:grpSpPr>
            <a:xfrm>
              <a:off x="1832127" y="1630363"/>
              <a:ext cx="6664650" cy="2947832"/>
              <a:chOff x="1832127" y="1630363"/>
              <a:chExt cx="6664650" cy="2947832"/>
            </a:xfrm>
          </p:grpSpPr>
          <p:pic>
            <p:nvPicPr>
              <p:cNvPr id="39" name="Graphic 38" descr="Baby outline">
                <a:extLst>
                  <a:ext uri="{FF2B5EF4-FFF2-40B4-BE49-F238E27FC236}">
                    <a16:creationId xmlns:a16="http://schemas.microsoft.com/office/drawing/2014/main" id="{7FBD6E3B-7682-F30A-E1CC-ED09EFCA21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2158574" y="3731847"/>
                <a:ext cx="701654" cy="701654"/>
              </a:xfrm>
              <a:prstGeom prst="rect">
                <a:avLst/>
              </a:prstGeom>
            </p:spPr>
          </p:pic>
          <p:pic>
            <p:nvPicPr>
              <p:cNvPr id="3" name="Graphic 62" descr="Woman outline">
                <a:extLst>
                  <a:ext uri="{FF2B5EF4-FFF2-40B4-BE49-F238E27FC236}">
                    <a16:creationId xmlns:a16="http://schemas.microsoft.com/office/drawing/2014/main" id="{B0EA75BC-A671-8B8D-0940-E36BEAC0CB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00506" y="3822166"/>
                <a:ext cx="701653" cy="701653"/>
              </a:xfrm>
              <a:prstGeom prst="rect">
                <a:avLst/>
              </a:prstGeom>
            </p:spPr>
          </p:pic>
          <p:pic>
            <p:nvPicPr>
              <p:cNvPr id="4" name="Graphic 63" descr="Woman outline">
                <a:extLst>
                  <a:ext uri="{FF2B5EF4-FFF2-40B4-BE49-F238E27FC236}">
                    <a16:creationId xmlns:a16="http://schemas.microsoft.com/office/drawing/2014/main" id="{1C737C1D-A81E-1713-16D9-D52538406E5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34270" y="3876542"/>
                <a:ext cx="701653" cy="701653"/>
              </a:xfrm>
              <a:prstGeom prst="rect">
                <a:avLst/>
              </a:prstGeom>
            </p:spPr>
          </p:pic>
          <p:pic>
            <p:nvPicPr>
              <p:cNvPr id="5" name="Graphic 64" descr="Woman outline">
                <a:extLst>
                  <a:ext uri="{FF2B5EF4-FFF2-40B4-BE49-F238E27FC236}">
                    <a16:creationId xmlns:a16="http://schemas.microsoft.com/office/drawing/2014/main" id="{85F8875E-C418-133D-F32A-F6E4CB01C9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95124" y="3787049"/>
                <a:ext cx="701653" cy="701653"/>
              </a:xfrm>
              <a:prstGeom prst="rect">
                <a:avLst/>
              </a:prstGeom>
            </p:spPr>
          </p:pic>
          <p:pic>
            <p:nvPicPr>
              <p:cNvPr id="29" name="Picture 4" descr="Antibodies : Production, Structure, and Classes">
                <a:extLst>
                  <a:ext uri="{FF2B5EF4-FFF2-40B4-BE49-F238E27FC236}">
                    <a16:creationId xmlns:a16="http://schemas.microsoft.com/office/drawing/2014/main" id="{FBBF68B4-6FC1-488D-38AC-ECFFE7FE42E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330" r="12941"/>
              <a:stretch/>
            </p:blipFill>
            <p:spPr bwMode="auto">
              <a:xfrm>
                <a:off x="8020537" y="3985005"/>
                <a:ext cx="288116" cy="263618"/>
              </a:xfrm>
              <a:prstGeom prst="flowChartManualOperation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6DD97AD1-AB08-A84B-45C9-AC708015200B}"/>
                  </a:ext>
                </a:extLst>
              </p:cNvPr>
              <p:cNvSpPr/>
              <p:nvPr/>
            </p:nvSpPr>
            <p:spPr>
              <a:xfrm>
                <a:off x="3765454" y="2449944"/>
                <a:ext cx="1177178" cy="1224180"/>
              </a:xfrm>
              <a:prstGeom prst="rect">
                <a:avLst/>
              </a:prstGeom>
              <a:solidFill>
                <a:srgbClr val="00E867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3600" dirty="0">
                    <a:solidFill>
                      <a:schemeClr val="tx1"/>
                    </a:solidFill>
                    <a:cs typeface="Cambria Math"/>
                  </a:rPr>
                  <a:t>S</a:t>
                </a:r>
              </a:p>
              <a:p>
                <a:pPr algn="ctr"/>
                <a:r>
                  <a:rPr lang="en-US" sz="1600" dirty="0">
                    <a:cs typeface="Cambria Math"/>
                  </a:rPr>
                  <a:t>Susceptible</a:t>
                </a:r>
                <a:endParaRPr lang="en-US" sz="1600" dirty="0">
                  <a:cs typeface="Times New Roman"/>
                </a:endParaRPr>
              </a:p>
            </p:txBody>
          </p:sp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688CA9AC-42BD-4364-E599-5C933DAAB88C}"/>
                  </a:ext>
                </a:extLst>
              </p:cNvPr>
              <p:cNvSpPr/>
              <p:nvPr/>
            </p:nvSpPr>
            <p:spPr>
              <a:xfrm>
                <a:off x="1832127" y="2419842"/>
                <a:ext cx="1177178" cy="1224180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3600" dirty="0">
                    <a:solidFill>
                      <a:schemeClr val="tx1"/>
                    </a:solidFill>
                    <a:cs typeface="Cambria Math"/>
                  </a:rPr>
                  <a:t>M</a:t>
                </a:r>
              </a:p>
              <a:p>
                <a:pPr algn="ctr"/>
                <a:r>
                  <a:rPr lang="en-US" sz="1600" dirty="0">
                    <a:cs typeface="Cambria Math"/>
                  </a:rPr>
                  <a:t>Maternally immune</a:t>
                </a:r>
                <a:endParaRPr lang="en-US" sz="1600" dirty="0">
                  <a:cs typeface="Times New Roman"/>
                </a:endParaRPr>
              </a:p>
            </p:txBody>
          </p:sp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5CDD164C-D58A-ED5E-A7CB-4738955A3CF7}"/>
                  </a:ext>
                </a:extLst>
              </p:cNvPr>
              <p:cNvCxnSpPr/>
              <p:nvPr/>
            </p:nvCxnSpPr>
            <p:spPr>
              <a:xfrm>
                <a:off x="3077706" y="3017378"/>
                <a:ext cx="498424" cy="0"/>
              </a:xfrm>
              <a:prstGeom prst="straightConnector1">
                <a:avLst/>
              </a:prstGeom>
              <a:ln w="38100" cmpd="sng"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C530DF63-A1A5-019F-5E15-6C27353F6B04}"/>
                  </a:ext>
                </a:extLst>
              </p:cNvPr>
              <p:cNvCxnSpPr/>
              <p:nvPr/>
            </p:nvCxnSpPr>
            <p:spPr>
              <a:xfrm flipV="1">
                <a:off x="2311133" y="1902503"/>
                <a:ext cx="0" cy="370390"/>
              </a:xfrm>
              <a:prstGeom prst="straightConnector1">
                <a:avLst/>
              </a:prstGeom>
              <a:ln w="38100" cmpd="sng"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B563991F-37AD-F7CE-0F5D-E05691EB9805}"/>
                  </a:ext>
                </a:extLst>
              </p:cNvPr>
              <p:cNvSpPr/>
              <p:nvPr/>
            </p:nvSpPr>
            <p:spPr>
              <a:xfrm>
                <a:off x="1905880" y="1630363"/>
                <a:ext cx="1295753" cy="91012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sz="2400" dirty="0">
                    <a:solidFill>
                      <a:schemeClr val="tx1"/>
                    </a:solidFill>
                    <a:sym typeface="Symbol" pitchFamily="2" charset="2"/>
                  </a:rPr>
                  <a:t></a:t>
                </a:r>
                <a:endParaRPr lang="en-US" sz="2400" dirty="0">
                  <a:solidFill>
                    <a:schemeClr val="tx1"/>
                  </a:solidFill>
                  <a:cs typeface="Cambria Math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Rectangle 33">
                    <a:extLst>
                      <a:ext uri="{FF2B5EF4-FFF2-40B4-BE49-F238E27FC236}">
                        <a16:creationId xmlns:a16="http://schemas.microsoft.com/office/drawing/2014/main" id="{282BD06F-045A-F9AA-189F-75AF71C670BE}"/>
                      </a:ext>
                    </a:extLst>
                  </p:cNvPr>
                  <p:cNvSpPr/>
                  <p:nvPr/>
                </p:nvSpPr>
                <p:spPr>
                  <a:xfrm>
                    <a:off x="2758440" y="2288291"/>
                    <a:ext cx="1295753" cy="910126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GB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  <m:t>𝜔</m:t>
                          </m:r>
                        </m:oMath>
                      </m:oMathPara>
                    </a14:m>
                    <a:endParaRPr lang="en-US" sz="2400" dirty="0">
                      <a:solidFill>
                        <a:schemeClr val="tx1"/>
                      </a:solidFill>
                      <a:cs typeface="Cambria Math"/>
                    </a:endParaRPr>
                  </a:p>
                </p:txBody>
              </p:sp>
            </mc:Choice>
            <mc:Fallback xmlns="">
              <p:sp>
                <p:nvSpPr>
                  <p:cNvPr id="34" name="Rectangle 33">
                    <a:extLst>
                      <a:ext uri="{FF2B5EF4-FFF2-40B4-BE49-F238E27FC236}">
                        <a16:creationId xmlns:a16="http://schemas.microsoft.com/office/drawing/2014/main" id="{282BD06F-045A-F9AA-189F-75AF71C670B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58440" y="2288291"/>
                    <a:ext cx="1295753" cy="910126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pic>
            <p:nvPicPr>
              <p:cNvPr id="37" name="Picture 4" descr="Antibodies : Production, Structure, and Classes">
                <a:extLst>
                  <a:ext uri="{FF2B5EF4-FFF2-40B4-BE49-F238E27FC236}">
                    <a16:creationId xmlns:a16="http://schemas.microsoft.com/office/drawing/2014/main" id="{693877FE-C57E-82A6-CCE9-0A66E0BBF1D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330" r="12941"/>
              <a:stretch/>
            </p:blipFill>
            <p:spPr bwMode="auto">
              <a:xfrm>
                <a:off x="2365343" y="3989470"/>
                <a:ext cx="288116" cy="263618"/>
              </a:xfrm>
              <a:prstGeom prst="flowChartManualOperation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80B4F4C4-FA11-462B-D935-5E5153A2DA21}"/>
              </a:ext>
            </a:extLst>
          </p:cNvPr>
          <p:cNvCxnSpPr>
            <a:cxnSpLocks/>
          </p:cNvCxnSpPr>
          <p:nvPr/>
        </p:nvCxnSpPr>
        <p:spPr>
          <a:xfrm>
            <a:off x="4996507" y="2169798"/>
            <a:ext cx="13537" cy="573064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96B1EF36-FDD3-5639-4C58-1C089A8BBBBF}"/>
              </a:ext>
            </a:extLst>
          </p:cNvPr>
          <p:cNvSpPr/>
          <p:nvPr/>
        </p:nvSpPr>
        <p:spPr>
          <a:xfrm>
            <a:off x="4139800" y="2009907"/>
            <a:ext cx="1295753" cy="9101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600" dirty="0">
                <a:solidFill>
                  <a:schemeClr val="tx1"/>
                </a:solidFill>
                <a:cs typeface="Cambria Math"/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29150230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poster_best_fit_models_combined.pdf">
            <a:extLst>
              <a:ext uri="{FF2B5EF4-FFF2-40B4-BE49-F238E27FC236}">
                <a16:creationId xmlns:a16="http://schemas.microsoft.com/office/drawing/2014/main" id="{E263AECA-C62B-7153-B023-E524A3850F3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185" t="2189" b="48960"/>
          <a:stretch/>
        </p:blipFill>
        <p:spPr>
          <a:xfrm>
            <a:off x="27969225" y="20386391"/>
            <a:ext cx="4769932" cy="4447031"/>
          </a:xfrm>
          <a:prstGeom prst="rect">
            <a:avLst/>
          </a:prstGeom>
        </p:spPr>
      </p:pic>
      <p:pic>
        <p:nvPicPr>
          <p:cNvPr id="10" name="Picture 9" descr="poster_best_fit_models_combined.pdf">
            <a:extLst>
              <a:ext uri="{FF2B5EF4-FFF2-40B4-BE49-F238E27FC236}">
                <a16:creationId xmlns:a16="http://schemas.microsoft.com/office/drawing/2014/main" id="{A28EAB13-EED4-E624-940B-52366EFB66E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204" t="49406"/>
          <a:stretch/>
        </p:blipFill>
        <p:spPr>
          <a:xfrm>
            <a:off x="27985440" y="24831428"/>
            <a:ext cx="4767239" cy="4605714"/>
          </a:xfrm>
          <a:prstGeom prst="rect">
            <a:avLst/>
          </a:prstGeom>
        </p:spPr>
      </p:pic>
      <p:grpSp>
        <p:nvGrpSpPr>
          <p:cNvPr id="41" name="Group 40">
            <a:extLst>
              <a:ext uri="{FF2B5EF4-FFF2-40B4-BE49-F238E27FC236}">
                <a16:creationId xmlns:a16="http://schemas.microsoft.com/office/drawing/2014/main" id="{A683760C-2BDB-78DE-47D3-3D16E4A7A5EA}"/>
              </a:ext>
            </a:extLst>
          </p:cNvPr>
          <p:cNvGrpSpPr/>
          <p:nvPr/>
        </p:nvGrpSpPr>
        <p:grpSpPr>
          <a:xfrm>
            <a:off x="3346527" y="1862411"/>
            <a:ext cx="7930879" cy="2947832"/>
            <a:chOff x="758604" y="1630363"/>
            <a:chExt cx="7930879" cy="2947832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5830379C-59CA-2098-14C8-45A2EC412E55}"/>
                </a:ext>
              </a:extLst>
            </p:cNvPr>
            <p:cNvGrpSpPr/>
            <p:nvPr/>
          </p:nvGrpSpPr>
          <p:grpSpPr>
            <a:xfrm>
              <a:off x="758604" y="1630363"/>
              <a:ext cx="7930879" cy="2105241"/>
              <a:chOff x="635057" y="952481"/>
              <a:chExt cx="7930879" cy="2105241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56B3B69E-4DDA-B6FC-3B5A-50B653FDC9A3}"/>
                  </a:ext>
                </a:extLst>
              </p:cNvPr>
              <p:cNvGrpSpPr/>
              <p:nvPr/>
            </p:nvGrpSpPr>
            <p:grpSpPr>
              <a:xfrm>
                <a:off x="4545362" y="1525402"/>
                <a:ext cx="4020574" cy="1448257"/>
                <a:chOff x="3433421" y="1996212"/>
                <a:chExt cx="4020574" cy="1448257"/>
              </a:xfrm>
            </p:grpSpPr>
            <p:grpSp>
              <p:nvGrpSpPr>
                <p:cNvPr id="20" name="Group 19">
                  <a:extLst>
                    <a:ext uri="{FF2B5EF4-FFF2-40B4-BE49-F238E27FC236}">
                      <a16:creationId xmlns:a16="http://schemas.microsoft.com/office/drawing/2014/main" id="{F5916385-6655-32B7-AA53-D798D78D2E6C}"/>
                    </a:ext>
                  </a:extLst>
                </p:cNvPr>
                <p:cNvGrpSpPr/>
                <p:nvPr/>
              </p:nvGrpSpPr>
              <p:grpSpPr>
                <a:xfrm>
                  <a:off x="3433421" y="1996212"/>
                  <a:ext cx="3166363" cy="1448257"/>
                  <a:chOff x="3456377" y="2549616"/>
                  <a:chExt cx="2267793" cy="961934"/>
                </a:xfrm>
              </p:grpSpPr>
              <mc:AlternateContent xmlns:mc="http://schemas.openxmlformats.org/markup-compatibility/2006" xmlns:a14="http://schemas.microsoft.com/office/drawing/2010/main">
                <mc:Choice Requires="a14">
                  <p:graphicFrame>
                    <p:nvGraphicFramePr>
                      <p:cNvPr id="23" name="Object 22">
                        <a:extLst>
                          <a:ext uri="{FF2B5EF4-FFF2-40B4-BE49-F238E27FC236}">
                            <a16:creationId xmlns:a16="http://schemas.microsoft.com/office/drawing/2014/main" id="{0A1A4748-1449-8CA5-D774-D1A20CA6B7E2}"/>
                          </a:ext>
                        </a:extLst>
                      </p:cNvPr>
                      <p:cNvGraphicFramePr>
                        <a:graphicFrameLocks noChangeAspect="1"/>
                      </p:cNvGraphicFramePr>
                      <p:nvPr/>
                    </p:nvGraphicFramePr>
                    <p:xfrm>
                      <a:off x="4514850" y="3346450"/>
                      <a:ext cx="114300" cy="165100"/>
                    </p:xfrm>
                    <a:graphic>
                      <a:graphicData uri="http://schemas.openxmlformats.org/presentationml/2006/ole">
                        <mc:AlternateContent>
                          <mc:Choice xmlns:v="urn:schemas-microsoft-com:vml" Requires="v">
                            <p:oleObj name="Equation" r:id="rId5" imgW="114300" imgH="165100" progId="Equation.3">
                              <p:embed/>
                            </p:oleObj>
                          </mc:Choice>
                          <mc:Fallback>
                            <p:oleObj name="Equation" r:id="rId5" imgW="114300" imgH="165100" progId="Equation.3">
                              <p:embed/>
                              <p:pic>
                                <p:nvPicPr>
                                  <p:cNvPr id="23" name="Object 22">
                                    <a:extLst>
                                      <a:ext uri="{FF2B5EF4-FFF2-40B4-BE49-F238E27FC236}">
                                        <a16:creationId xmlns:a16="http://schemas.microsoft.com/office/drawing/2014/main" id="{0A1A4748-1449-8CA5-D774-D1A20CA6B7E2}"/>
                                      </a:ext>
                                    </a:extLst>
                                  </p:cNvPr>
                                  <p:cNvPicPr/>
                                  <p:nvPr/>
                                </p:nvPicPr>
                                <p:blipFill>
                                  <a:blip r:embed="rId6"/>
                                  <a:stretch>
                                    <a:fillRect/>
                                  </a:stretch>
                                </p:blipFill>
                                <p:spPr>
                                  <a:xfrm>
                                    <a:off x="4514850" y="3346450"/>
                                    <a:ext cx="114300" cy="165100"/>
                                  </a:xfrm>
                                  <a:prstGeom prst="rect">
                                    <a:avLst/>
                                  </a:prstGeom>
                                </p:spPr>
                              </p:pic>
                            </p:oleObj>
                          </mc:Fallback>
                        </mc:AlternateContent>
                      </a:graphicData>
                    </a:graphic>
                  </p:graphicFrame>
                </mc:Choice>
                <mc:Fallback xmlns="">
                  <p:graphicFrame>
                    <p:nvGraphicFramePr>
                      <p:cNvPr id="23" name="Object 22">
                        <a:extLst>
                          <a:ext uri="{FF2B5EF4-FFF2-40B4-BE49-F238E27FC236}">
                            <a16:creationId xmlns:a16="http://schemas.microsoft.com/office/drawing/2014/main" id="{0A1A4748-1449-8CA5-D774-D1A20CA6B7E2}"/>
                          </a:ext>
                        </a:extLst>
                      </p:cNvPr>
                      <p:cNvGraphicFramePr>
                        <a:graphicFrameLocks noChangeAspect="1"/>
                      </p:cNvGraphicFramePr>
                      <p:nvPr/>
                    </p:nvGraphicFramePr>
                    <p:xfrm>
                      <a:off x="4514850" y="3346450"/>
                      <a:ext cx="114300" cy="165100"/>
                    </p:xfrm>
                    <a:graphic>
                      <a:graphicData uri="http://schemas.openxmlformats.org/presentationml/2006/ole">
                        <mc:AlternateContent>
                          <mc:Choice xmlns:v="urn:schemas-microsoft-com:vml" Requires="v">
                            <p:oleObj name="Equation" r:id="rId7" imgW="114300" imgH="165100" progId="Equation.3">
                              <p:embed/>
                            </p:oleObj>
                          </mc:Choice>
                          <mc:Fallback>
                            <p:oleObj name="Equation" r:id="rId7" imgW="114300" imgH="165100" progId="Equation.3">
                              <p:embed/>
                              <p:pic>
                                <p:nvPicPr>
                                  <p:cNvPr id="23" name="Object 22">
                                    <a:extLst>
                                      <a:ext uri="{FF2B5EF4-FFF2-40B4-BE49-F238E27FC236}">
                                        <a16:creationId xmlns:a16="http://schemas.microsoft.com/office/drawing/2014/main" id="{0A1A4748-1449-8CA5-D774-D1A20CA6B7E2}"/>
                                      </a:ext>
                                    </a:extLst>
                                  </p:cNvPr>
                                  <p:cNvPicPr/>
                                  <p:nvPr/>
                                </p:nvPicPr>
                                <p:blipFill>
                                  <a:blip r:embed="rId8"/>
                                  <a:stretch>
                                    <a:fillRect/>
                                  </a:stretch>
                                </p:blipFill>
                                <p:spPr>
                                  <a:xfrm>
                                    <a:off x="4514850" y="3346450"/>
                                    <a:ext cx="114300" cy="165100"/>
                                  </a:xfrm>
                                  <a:prstGeom prst="rect">
                                    <a:avLst/>
                                  </a:prstGeom>
                                </p:spPr>
                              </p:pic>
                            </p:oleObj>
                          </mc:Fallback>
                        </mc:AlternateContent>
                      </a:graphicData>
                    </a:graphic>
                  </p:graphicFrame>
                </mc:Fallback>
              </mc:AlternateContent>
              <p:grpSp>
                <p:nvGrpSpPr>
                  <p:cNvPr id="24" name="Group 23">
                    <a:extLst>
                      <a:ext uri="{FF2B5EF4-FFF2-40B4-BE49-F238E27FC236}">
                        <a16:creationId xmlns:a16="http://schemas.microsoft.com/office/drawing/2014/main" id="{FE566A63-9574-4F68-4E54-8CC96EB97260}"/>
                      </a:ext>
                    </a:extLst>
                  </p:cNvPr>
                  <p:cNvGrpSpPr/>
                  <p:nvPr/>
                </p:nvGrpSpPr>
                <p:grpSpPr>
                  <a:xfrm>
                    <a:off x="3456377" y="2549616"/>
                    <a:ext cx="2267793" cy="621784"/>
                    <a:chOff x="4032088" y="2139665"/>
                    <a:chExt cx="2267793" cy="621784"/>
                  </a:xfrm>
                </p:grpSpPr>
                <p:sp>
                  <p:nvSpPr>
                    <p:cNvPr id="27" name="Rectangle 26">
                      <a:extLst>
                        <a:ext uri="{FF2B5EF4-FFF2-40B4-BE49-F238E27FC236}">
                          <a16:creationId xmlns:a16="http://schemas.microsoft.com/office/drawing/2014/main" id="{08FBD383-F20D-BD3E-BB83-0749CA729B9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71845" y="2139665"/>
                      <a:ext cx="928036" cy="604507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2800" dirty="0" err="1">
                          <a:solidFill>
                            <a:schemeClr val="tx1"/>
                          </a:solidFill>
                          <a:ea typeface="Lucida Grande"/>
                          <a:cs typeface="Lucida Grande"/>
                        </a:rPr>
                        <a:t>γ</a:t>
                      </a:r>
                      <a:endParaRPr lang="en-US" sz="2600" dirty="0">
                        <a:solidFill>
                          <a:schemeClr val="tx1"/>
                        </a:solidFill>
                        <a:cs typeface="Cambria Math"/>
                      </a:endParaRPr>
                    </a:p>
                  </p:txBody>
                </p:sp>
                <p:sp>
                  <p:nvSpPr>
                    <p:cNvPr id="28" name="Rectangle 27">
                      <a:extLst>
                        <a:ext uri="{FF2B5EF4-FFF2-40B4-BE49-F238E27FC236}">
                          <a16:creationId xmlns:a16="http://schemas.microsoft.com/office/drawing/2014/main" id="{8125FF71-82FC-3636-3455-FCDA0E1F4A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32088" y="2156942"/>
                      <a:ext cx="928036" cy="604507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l-GR" sz="2600" b="1" dirty="0">
                          <a:solidFill>
                            <a:srgbClr val="C00000"/>
                          </a:solidFill>
                          <a:cs typeface="Cambria Math"/>
                        </a:rPr>
                        <a:t>β</a:t>
                      </a:r>
                      <a:endParaRPr lang="en-US" sz="2600" b="1" dirty="0">
                        <a:solidFill>
                          <a:srgbClr val="C00000"/>
                        </a:solidFill>
                        <a:cs typeface="Cambria Math"/>
                      </a:endParaRPr>
                    </a:p>
                  </p:txBody>
                </p:sp>
              </p:grpSp>
              <p:cxnSp>
                <p:nvCxnSpPr>
                  <p:cNvPr id="25" name="Straight Arrow Connector 24">
                    <a:extLst>
                      <a:ext uri="{FF2B5EF4-FFF2-40B4-BE49-F238E27FC236}">
                        <a16:creationId xmlns:a16="http://schemas.microsoft.com/office/drawing/2014/main" id="{A6C5E095-52CB-0A58-A294-7786C2974450}"/>
                      </a:ext>
                    </a:extLst>
                  </p:cNvPr>
                  <p:cNvCxnSpPr/>
                  <p:nvPr/>
                </p:nvCxnSpPr>
                <p:spPr>
                  <a:xfrm>
                    <a:off x="3741907" y="3070643"/>
                    <a:ext cx="356978" cy="0"/>
                  </a:xfrm>
                  <a:prstGeom prst="straightConnector1">
                    <a:avLst/>
                  </a:prstGeom>
                  <a:ln w="38100" cmpd="sng">
                    <a:solidFill>
                      <a:schemeClr val="tx1"/>
                    </a:solidFill>
                    <a:tailEnd type="arrow"/>
                  </a:ln>
                  <a:effectLst/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" name="Straight Arrow Connector 25">
                    <a:extLst>
                      <a:ext uri="{FF2B5EF4-FFF2-40B4-BE49-F238E27FC236}">
                        <a16:creationId xmlns:a16="http://schemas.microsoft.com/office/drawing/2014/main" id="{C41CB699-EA08-6F93-1EAB-366021E2C792}"/>
                      </a:ext>
                    </a:extLst>
                  </p:cNvPr>
                  <p:cNvCxnSpPr/>
                  <p:nvPr/>
                </p:nvCxnSpPr>
                <p:spPr>
                  <a:xfrm>
                    <a:off x="5093168" y="3100005"/>
                    <a:ext cx="356978" cy="0"/>
                  </a:xfrm>
                  <a:prstGeom prst="straightConnector1">
                    <a:avLst/>
                  </a:prstGeom>
                  <a:ln w="38100" cmpd="sng">
                    <a:solidFill>
                      <a:schemeClr val="tx1"/>
                    </a:solidFill>
                    <a:tailEnd type="arrow"/>
                  </a:ln>
                  <a:effectLst/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D3CA0490-CE75-CB1D-8FC4-DAB12C4336A7}"/>
                    </a:ext>
                  </a:extLst>
                </p:cNvPr>
                <p:cNvSpPr/>
                <p:nvPr/>
              </p:nvSpPr>
              <p:spPr>
                <a:xfrm>
                  <a:off x="4466019" y="2220287"/>
                  <a:ext cx="1177178" cy="1224181"/>
                </a:xfrm>
                <a:prstGeom prst="rect">
                  <a:avLst/>
                </a:prstGeom>
                <a:solidFill>
                  <a:srgbClr val="FF6666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3600" dirty="0">
                      <a:solidFill>
                        <a:schemeClr val="tx1"/>
                      </a:solidFill>
                      <a:cs typeface="Cambria Math"/>
                    </a:rPr>
                    <a:t>I</a:t>
                  </a:r>
                </a:p>
                <a:p>
                  <a:pPr algn="ctr"/>
                  <a:r>
                    <a:rPr lang="en-US" sz="1600" dirty="0">
                      <a:cs typeface="Cambria Math"/>
                    </a:rPr>
                    <a:t>Infectious</a:t>
                  </a:r>
                  <a:endParaRPr lang="en-US" sz="1600" dirty="0">
                    <a:cs typeface="Times New Roman"/>
                  </a:endParaRPr>
                </a:p>
              </p:txBody>
            </p:sp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197F1DA0-1AD6-B260-124B-BDED71F57122}"/>
                    </a:ext>
                  </a:extLst>
                </p:cNvPr>
                <p:cNvSpPr/>
                <p:nvPr/>
              </p:nvSpPr>
              <p:spPr>
                <a:xfrm>
                  <a:off x="6276817" y="2220287"/>
                  <a:ext cx="1177178" cy="1224181"/>
                </a:xfrm>
                <a:prstGeom prst="rect">
                  <a:avLst/>
                </a:prstGeom>
                <a:solidFill>
                  <a:srgbClr val="00B0F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3600" dirty="0">
                      <a:solidFill>
                        <a:schemeClr val="tx1"/>
                      </a:solidFill>
                      <a:cs typeface="Cambria Math"/>
                    </a:rPr>
                    <a:t>R</a:t>
                  </a:r>
                </a:p>
                <a:p>
                  <a:pPr algn="ctr"/>
                  <a:r>
                    <a:rPr lang="en-US" sz="1600" dirty="0">
                      <a:cs typeface="Cambria Math"/>
                    </a:rPr>
                    <a:t>Recovered</a:t>
                  </a:r>
                  <a:endParaRPr lang="en-US" sz="1600" dirty="0">
                    <a:cs typeface="Times New Roman"/>
                  </a:endParaRPr>
                </a:p>
              </p:txBody>
            </p:sp>
          </p:grpSp>
          <p:cxnSp>
            <p:nvCxnSpPr>
              <p:cNvPr id="8" name="Curved Connector 7">
                <a:extLst>
                  <a:ext uri="{FF2B5EF4-FFF2-40B4-BE49-F238E27FC236}">
                    <a16:creationId xmlns:a16="http://schemas.microsoft.com/office/drawing/2014/main" id="{45D03195-D8B6-BEAC-5214-4411838C66C0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H="1">
                <a:off x="5442537" y="2378257"/>
                <a:ext cx="523979" cy="834952"/>
              </a:xfrm>
              <a:prstGeom prst="curvedConnector4">
                <a:avLst>
                  <a:gd name="adj1" fmla="val -43628"/>
                  <a:gd name="adj2" fmla="val 95792"/>
                </a:avLst>
              </a:prstGeom>
              <a:ln w="38100">
                <a:solidFill>
                  <a:srgbClr val="FF0000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87842669-518A-6804-92A1-77F4B3181B03}"/>
                  </a:ext>
                </a:extLst>
              </p:cNvPr>
              <p:cNvCxnSpPr/>
              <p:nvPr/>
            </p:nvCxnSpPr>
            <p:spPr>
              <a:xfrm flipV="1">
                <a:off x="4321643" y="1304873"/>
                <a:ext cx="0" cy="370390"/>
              </a:xfrm>
              <a:prstGeom prst="straightConnector1">
                <a:avLst/>
              </a:prstGeom>
              <a:ln w="38100" cmpd="sng"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B34752DC-C121-E4F9-B74D-8A0AF472E0CD}"/>
                  </a:ext>
                </a:extLst>
              </p:cNvPr>
              <p:cNvCxnSpPr/>
              <p:nvPr/>
            </p:nvCxnSpPr>
            <p:spPr>
              <a:xfrm flipV="1">
                <a:off x="6018656" y="1276235"/>
                <a:ext cx="0" cy="370390"/>
              </a:xfrm>
              <a:prstGeom prst="straightConnector1">
                <a:avLst/>
              </a:prstGeom>
              <a:ln w="38100" cmpd="sng"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572A4AA7-FE9E-0D7A-E75F-B0A9455A8E98}"/>
                  </a:ext>
                </a:extLst>
              </p:cNvPr>
              <p:cNvCxnSpPr/>
              <p:nvPr/>
            </p:nvCxnSpPr>
            <p:spPr>
              <a:xfrm flipV="1">
                <a:off x="7548443" y="1276235"/>
                <a:ext cx="0" cy="370390"/>
              </a:xfrm>
              <a:prstGeom prst="straightConnector1">
                <a:avLst/>
              </a:prstGeom>
              <a:ln w="38100" cmpd="sng"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899238A0-E856-21D4-7F67-2F0F86FF785F}"/>
                  </a:ext>
                </a:extLst>
              </p:cNvPr>
              <p:cNvCxnSpPr/>
              <p:nvPr/>
            </p:nvCxnSpPr>
            <p:spPr>
              <a:xfrm>
                <a:off x="1183593" y="2326866"/>
                <a:ext cx="413400" cy="0"/>
              </a:xfrm>
              <a:prstGeom prst="straightConnector1">
                <a:avLst/>
              </a:prstGeom>
              <a:ln w="38100" cmpd="sng"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8AD83B6A-40B1-D90F-63A2-A4476C013CBD}"/>
                  </a:ext>
                </a:extLst>
              </p:cNvPr>
              <p:cNvSpPr/>
              <p:nvPr/>
            </p:nvSpPr>
            <p:spPr>
              <a:xfrm>
                <a:off x="635057" y="1675263"/>
                <a:ext cx="1295753" cy="91012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600" dirty="0">
                    <a:solidFill>
                      <a:schemeClr val="tx1"/>
                    </a:solidFill>
                    <a:cs typeface="Cambria Math"/>
                  </a:rPr>
                  <a:t>b</a:t>
                </a:r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C6D8BC28-B29C-E5B1-A37C-7CC4B0EFAE14}"/>
                  </a:ext>
                </a:extLst>
              </p:cNvPr>
              <p:cNvSpPr/>
              <p:nvPr/>
            </p:nvSpPr>
            <p:spPr>
              <a:xfrm>
                <a:off x="3916390" y="1032733"/>
                <a:ext cx="1295753" cy="91012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sz="2400" dirty="0">
                    <a:solidFill>
                      <a:schemeClr val="tx1"/>
                    </a:solidFill>
                    <a:sym typeface="Symbol" pitchFamily="2" charset="2"/>
                  </a:rPr>
                  <a:t></a:t>
                </a:r>
                <a:endParaRPr lang="en-US" sz="2400" dirty="0">
                  <a:solidFill>
                    <a:schemeClr val="tx1"/>
                  </a:solidFill>
                  <a:cs typeface="Cambria Math"/>
                </a:endParaRPr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0E36FCF9-A373-0A60-8DC7-94A5F8525006}"/>
                  </a:ext>
                </a:extLst>
              </p:cNvPr>
              <p:cNvSpPr/>
              <p:nvPr/>
            </p:nvSpPr>
            <p:spPr>
              <a:xfrm>
                <a:off x="5584478" y="1032733"/>
                <a:ext cx="1445413" cy="91012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sz="2400" dirty="0">
                    <a:solidFill>
                      <a:schemeClr val="tx1"/>
                    </a:solidFill>
                    <a:sym typeface="Symbol" pitchFamily="2" charset="2"/>
                  </a:rPr>
                  <a:t></a:t>
                </a:r>
                <a:endParaRPr lang="en-US" sz="2400" dirty="0">
                  <a:solidFill>
                    <a:schemeClr val="tx1"/>
                  </a:solidFill>
                  <a:cs typeface="Cambria Math"/>
                </a:endParaRP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57614A10-0E42-3A0D-C611-9F721A9CBFF0}"/>
                  </a:ext>
                </a:extLst>
              </p:cNvPr>
              <p:cNvSpPr/>
              <p:nvPr/>
            </p:nvSpPr>
            <p:spPr>
              <a:xfrm>
                <a:off x="7164207" y="952481"/>
                <a:ext cx="1295753" cy="91012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sz="2400" dirty="0">
                    <a:solidFill>
                      <a:schemeClr val="tx1"/>
                    </a:solidFill>
                    <a:sym typeface="Symbol" pitchFamily="2" charset="2"/>
                  </a:rPr>
                  <a:t></a:t>
                </a:r>
                <a:endParaRPr lang="en-US" sz="2400" dirty="0">
                  <a:solidFill>
                    <a:schemeClr val="tx1"/>
                  </a:solidFill>
                  <a:cs typeface="Cambria Math"/>
                </a:endParaRPr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903D32F2-F20A-8C0B-ACA6-3637F91116EE}"/>
                </a:ext>
              </a:extLst>
            </p:cNvPr>
            <p:cNvGrpSpPr/>
            <p:nvPr/>
          </p:nvGrpSpPr>
          <p:grpSpPr>
            <a:xfrm>
              <a:off x="1832127" y="1630363"/>
              <a:ext cx="6664650" cy="2947832"/>
              <a:chOff x="1832127" y="1630363"/>
              <a:chExt cx="6664650" cy="2947832"/>
            </a:xfrm>
          </p:grpSpPr>
          <p:pic>
            <p:nvPicPr>
              <p:cNvPr id="39" name="Graphic 38" descr="Baby outline">
                <a:extLst>
                  <a:ext uri="{FF2B5EF4-FFF2-40B4-BE49-F238E27FC236}">
                    <a16:creationId xmlns:a16="http://schemas.microsoft.com/office/drawing/2014/main" id="{7FBD6E3B-7682-F30A-E1CC-ED09EFCA21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2158574" y="3731847"/>
                <a:ext cx="701654" cy="701654"/>
              </a:xfrm>
              <a:prstGeom prst="rect">
                <a:avLst/>
              </a:prstGeom>
            </p:spPr>
          </p:pic>
          <p:pic>
            <p:nvPicPr>
              <p:cNvPr id="3" name="Graphic 62" descr="Woman outline">
                <a:extLst>
                  <a:ext uri="{FF2B5EF4-FFF2-40B4-BE49-F238E27FC236}">
                    <a16:creationId xmlns:a16="http://schemas.microsoft.com/office/drawing/2014/main" id="{B0EA75BC-A671-8B8D-0940-E36BEAC0CB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00506" y="3822166"/>
                <a:ext cx="701653" cy="701653"/>
              </a:xfrm>
              <a:prstGeom prst="rect">
                <a:avLst/>
              </a:prstGeom>
            </p:spPr>
          </p:pic>
          <p:pic>
            <p:nvPicPr>
              <p:cNvPr id="4" name="Graphic 63" descr="Woman outline">
                <a:extLst>
                  <a:ext uri="{FF2B5EF4-FFF2-40B4-BE49-F238E27FC236}">
                    <a16:creationId xmlns:a16="http://schemas.microsoft.com/office/drawing/2014/main" id="{1C737C1D-A81E-1713-16D9-D52538406E5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34270" y="3876542"/>
                <a:ext cx="701653" cy="701653"/>
              </a:xfrm>
              <a:prstGeom prst="rect">
                <a:avLst/>
              </a:prstGeom>
            </p:spPr>
          </p:pic>
          <p:pic>
            <p:nvPicPr>
              <p:cNvPr id="5" name="Graphic 64" descr="Woman outline">
                <a:extLst>
                  <a:ext uri="{FF2B5EF4-FFF2-40B4-BE49-F238E27FC236}">
                    <a16:creationId xmlns:a16="http://schemas.microsoft.com/office/drawing/2014/main" id="{85F8875E-C418-133D-F32A-F6E4CB01C9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95124" y="3787049"/>
                <a:ext cx="701653" cy="701653"/>
              </a:xfrm>
              <a:prstGeom prst="rect">
                <a:avLst/>
              </a:prstGeom>
            </p:spPr>
          </p:pic>
          <p:pic>
            <p:nvPicPr>
              <p:cNvPr id="29" name="Picture 4" descr="Antibodies : Production, Structure, and Classes">
                <a:extLst>
                  <a:ext uri="{FF2B5EF4-FFF2-40B4-BE49-F238E27FC236}">
                    <a16:creationId xmlns:a16="http://schemas.microsoft.com/office/drawing/2014/main" id="{FBBF68B4-6FC1-488D-38AC-ECFFE7FE42E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330" r="12941"/>
              <a:stretch/>
            </p:blipFill>
            <p:spPr bwMode="auto">
              <a:xfrm>
                <a:off x="8020537" y="3985005"/>
                <a:ext cx="288116" cy="263618"/>
              </a:xfrm>
              <a:prstGeom prst="flowChartManualOperation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6DD97AD1-AB08-A84B-45C9-AC708015200B}"/>
                  </a:ext>
                </a:extLst>
              </p:cNvPr>
              <p:cNvSpPr/>
              <p:nvPr/>
            </p:nvSpPr>
            <p:spPr>
              <a:xfrm>
                <a:off x="3765454" y="2449944"/>
                <a:ext cx="1177178" cy="1224180"/>
              </a:xfrm>
              <a:prstGeom prst="rect">
                <a:avLst/>
              </a:prstGeom>
              <a:solidFill>
                <a:srgbClr val="00E867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3600" dirty="0">
                    <a:solidFill>
                      <a:schemeClr val="tx1"/>
                    </a:solidFill>
                    <a:cs typeface="Cambria Math"/>
                  </a:rPr>
                  <a:t>S</a:t>
                </a:r>
              </a:p>
              <a:p>
                <a:pPr algn="ctr"/>
                <a:r>
                  <a:rPr lang="en-US" sz="1600" dirty="0">
                    <a:cs typeface="Cambria Math"/>
                  </a:rPr>
                  <a:t>Susceptible</a:t>
                </a:r>
                <a:endParaRPr lang="en-US" sz="1600" dirty="0">
                  <a:cs typeface="Times New Roman"/>
                </a:endParaRPr>
              </a:p>
            </p:txBody>
          </p:sp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688CA9AC-42BD-4364-E599-5C933DAAB88C}"/>
                  </a:ext>
                </a:extLst>
              </p:cNvPr>
              <p:cNvSpPr/>
              <p:nvPr/>
            </p:nvSpPr>
            <p:spPr>
              <a:xfrm>
                <a:off x="1832127" y="2419842"/>
                <a:ext cx="1177178" cy="1224180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3600" dirty="0">
                    <a:solidFill>
                      <a:schemeClr val="tx1"/>
                    </a:solidFill>
                    <a:cs typeface="Cambria Math"/>
                  </a:rPr>
                  <a:t>M</a:t>
                </a:r>
              </a:p>
              <a:p>
                <a:pPr algn="ctr"/>
                <a:r>
                  <a:rPr lang="en-US" sz="1600" dirty="0">
                    <a:cs typeface="Cambria Math"/>
                  </a:rPr>
                  <a:t>Maternally immune</a:t>
                </a:r>
                <a:endParaRPr lang="en-US" sz="1600" dirty="0">
                  <a:cs typeface="Times New Roman"/>
                </a:endParaRPr>
              </a:p>
            </p:txBody>
          </p:sp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5CDD164C-D58A-ED5E-A7CB-4738955A3CF7}"/>
                  </a:ext>
                </a:extLst>
              </p:cNvPr>
              <p:cNvCxnSpPr/>
              <p:nvPr/>
            </p:nvCxnSpPr>
            <p:spPr>
              <a:xfrm>
                <a:off x="3077706" y="3017378"/>
                <a:ext cx="498424" cy="0"/>
              </a:xfrm>
              <a:prstGeom prst="straightConnector1">
                <a:avLst/>
              </a:prstGeom>
              <a:ln w="38100" cmpd="sng"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C530DF63-A1A5-019F-5E15-6C27353F6B04}"/>
                  </a:ext>
                </a:extLst>
              </p:cNvPr>
              <p:cNvCxnSpPr/>
              <p:nvPr/>
            </p:nvCxnSpPr>
            <p:spPr>
              <a:xfrm flipV="1">
                <a:off x="2311133" y="1902503"/>
                <a:ext cx="0" cy="370390"/>
              </a:xfrm>
              <a:prstGeom prst="straightConnector1">
                <a:avLst/>
              </a:prstGeom>
              <a:ln w="38100" cmpd="sng"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B563991F-37AD-F7CE-0F5D-E05691EB9805}"/>
                  </a:ext>
                </a:extLst>
              </p:cNvPr>
              <p:cNvSpPr/>
              <p:nvPr/>
            </p:nvSpPr>
            <p:spPr>
              <a:xfrm>
                <a:off x="1905880" y="1630363"/>
                <a:ext cx="1295753" cy="91012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sz="2400" dirty="0">
                    <a:solidFill>
                      <a:schemeClr val="tx1"/>
                    </a:solidFill>
                    <a:sym typeface="Symbol" pitchFamily="2" charset="2"/>
                  </a:rPr>
                  <a:t></a:t>
                </a:r>
                <a:endParaRPr lang="en-US" sz="2400" dirty="0">
                  <a:solidFill>
                    <a:schemeClr val="tx1"/>
                  </a:solidFill>
                  <a:cs typeface="Cambria Math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Rectangle 33">
                    <a:extLst>
                      <a:ext uri="{FF2B5EF4-FFF2-40B4-BE49-F238E27FC236}">
                        <a16:creationId xmlns:a16="http://schemas.microsoft.com/office/drawing/2014/main" id="{282BD06F-045A-F9AA-189F-75AF71C670BE}"/>
                      </a:ext>
                    </a:extLst>
                  </p:cNvPr>
                  <p:cNvSpPr/>
                  <p:nvPr/>
                </p:nvSpPr>
                <p:spPr>
                  <a:xfrm>
                    <a:off x="2758440" y="2288291"/>
                    <a:ext cx="1295753" cy="910126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GB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  <m:t>𝜔</m:t>
                          </m:r>
                        </m:oMath>
                      </m:oMathPara>
                    </a14:m>
                    <a:endParaRPr lang="en-US" sz="2400" dirty="0">
                      <a:solidFill>
                        <a:schemeClr val="tx1"/>
                      </a:solidFill>
                      <a:cs typeface="Cambria Math"/>
                    </a:endParaRPr>
                  </a:p>
                </p:txBody>
              </p:sp>
            </mc:Choice>
            <mc:Fallback xmlns="">
              <p:sp>
                <p:nvSpPr>
                  <p:cNvPr id="34" name="Rectangle 33">
                    <a:extLst>
                      <a:ext uri="{FF2B5EF4-FFF2-40B4-BE49-F238E27FC236}">
                        <a16:creationId xmlns:a16="http://schemas.microsoft.com/office/drawing/2014/main" id="{282BD06F-045A-F9AA-189F-75AF71C670B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58440" y="2288291"/>
                    <a:ext cx="1295753" cy="910126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pic>
            <p:nvPicPr>
              <p:cNvPr id="37" name="Picture 4" descr="Antibodies : Production, Structure, and Classes">
                <a:extLst>
                  <a:ext uri="{FF2B5EF4-FFF2-40B4-BE49-F238E27FC236}">
                    <a16:creationId xmlns:a16="http://schemas.microsoft.com/office/drawing/2014/main" id="{693877FE-C57E-82A6-CCE9-0A66E0BBF1D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330" r="12941"/>
              <a:stretch/>
            </p:blipFill>
            <p:spPr bwMode="auto">
              <a:xfrm>
                <a:off x="2365343" y="3989470"/>
                <a:ext cx="288116" cy="263618"/>
              </a:xfrm>
              <a:prstGeom prst="flowChartManualOperation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0D4B4D53-9277-FD80-3073-FFD85F843713}"/>
                  </a:ext>
                </a:extLst>
              </p:cNvPr>
              <p:cNvSpPr/>
              <p:nvPr/>
            </p:nvSpPr>
            <p:spPr>
              <a:xfrm>
                <a:off x="-675943" y="2152676"/>
                <a:ext cx="4397693" cy="82272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5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</m:ctrlPr>
                        </m:fPr>
                        <m:num>
                          <m:r>
                            <a:rPr lang="en-US" sz="25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  <m:t>𝑑</m:t>
                          </m:r>
                          <m:r>
                            <a:rPr lang="en-US" sz="2500" b="1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  <m:t>𝑺</m:t>
                          </m:r>
                        </m:num>
                        <m:den>
                          <m:r>
                            <a:rPr lang="en-US" sz="25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  <m:t>𝑑𝑡</m:t>
                          </m:r>
                        </m:den>
                      </m:f>
                      <m:r>
                        <a:rPr lang="en-US" sz="25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itchFamily="2" charset="2"/>
                        </a:rPr>
                        <m:t>=</m:t>
                      </m:r>
                      <m:r>
                        <a:rPr lang="en-US" sz="25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itchFamily="2" charset="2"/>
                        </a:rPr>
                        <m:t>𝑏</m:t>
                      </m:r>
                      <m:r>
                        <a:rPr lang="en-US" sz="2500" b="1" i="1" dirty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itchFamily="2" charset="2"/>
                        </a:rPr>
                        <m:t>𝑺</m:t>
                      </m:r>
                      <m:r>
                        <a:rPr lang="en-US" sz="25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itchFamily="2" charset="2"/>
                        </a:rPr>
                        <m:t>−</m:t>
                      </m:r>
                      <m:r>
                        <a:rPr lang="en-US" sz="25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itchFamily="2" charset="2"/>
                        </a:rPr>
                        <m:t>𝛽</m:t>
                      </m:r>
                      <m:r>
                        <a:rPr lang="en-US" sz="2500" b="1" i="1" dirty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itchFamily="2" charset="2"/>
                        </a:rPr>
                        <m:t>𝑺</m:t>
                      </m:r>
                      <m:r>
                        <a:rPr lang="en-US" sz="25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itchFamily="2" charset="2"/>
                        </a:rPr>
                        <m:t>𝑰</m:t>
                      </m:r>
                      <m:r>
                        <a:rPr lang="en-US" sz="25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itchFamily="2" charset="2"/>
                        </a:rPr>
                        <m:t>−</m:t>
                      </m:r>
                      <m:r>
                        <a:rPr lang="el-GR" sz="25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itchFamily="2" charset="2"/>
                        </a:rPr>
                        <m:t>𝜇</m:t>
                      </m:r>
                      <m:r>
                        <a:rPr lang="en-US" sz="2500" b="1" i="1" dirty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itchFamily="2" charset="2"/>
                        </a:rPr>
                        <m:t>𝑺</m:t>
                      </m:r>
                    </m:oMath>
                  </m:oMathPara>
                </a14:m>
                <a:endParaRPr lang="en-US" sz="2500" b="1" i="1" dirty="0">
                  <a:ea typeface="Lucida Grande"/>
                  <a:cs typeface="Times New Roman"/>
                </a:endParaRPr>
              </a:p>
            </p:txBody>
          </p:sp>
        </mc:Choice>
        <mc:Fallback xmlns="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0D4B4D53-9277-FD80-3073-FFD85F8437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675943" y="2152676"/>
                <a:ext cx="4397693" cy="822726"/>
              </a:xfrm>
              <a:prstGeom prst="rect">
                <a:avLst/>
              </a:prstGeom>
              <a:blipFill>
                <a:blip r:embed="rId16"/>
                <a:stretch>
                  <a:fillRect b="-60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D406014A-CE9F-4639-A05E-22488F3021E2}"/>
                  </a:ext>
                </a:extLst>
              </p:cNvPr>
              <p:cNvSpPr/>
              <p:nvPr/>
            </p:nvSpPr>
            <p:spPr>
              <a:xfrm>
                <a:off x="-990285" y="2936578"/>
                <a:ext cx="4861143" cy="82272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5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</m:ctrlPr>
                        </m:fPr>
                        <m:num>
                          <m:r>
                            <a:rPr lang="en-US" sz="25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  <m:t>𝑑</m:t>
                          </m:r>
                          <m:r>
                            <a:rPr lang="en-US" sz="25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  <m:t>𝑰</m:t>
                          </m:r>
                        </m:num>
                        <m:den>
                          <m:r>
                            <a:rPr lang="en-US" sz="25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  <m:t>𝑑𝑡</m:t>
                          </m:r>
                        </m:den>
                      </m:f>
                      <m:r>
                        <a:rPr lang="en-US" sz="25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itchFamily="2" charset="2"/>
                        </a:rPr>
                        <m:t>=</m:t>
                      </m:r>
                      <m:r>
                        <a:rPr lang="en-US" sz="25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itchFamily="2" charset="2"/>
                        </a:rPr>
                        <m:t>𝛽</m:t>
                      </m:r>
                      <m:r>
                        <a:rPr lang="en-US" sz="2500" b="1" i="1" dirty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itchFamily="2" charset="2"/>
                        </a:rPr>
                        <m:t>𝑺</m:t>
                      </m:r>
                      <m:r>
                        <a:rPr lang="en-US" sz="2500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itchFamily="2" charset="2"/>
                        </a:rPr>
                        <m:t>𝑰</m:t>
                      </m:r>
                      <m:r>
                        <a:rPr lang="en-US" sz="25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itchFamily="2" charset="2"/>
                        </a:rPr>
                        <m:t>−</m:t>
                      </m:r>
                      <m:r>
                        <a:rPr lang="en-US" sz="25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itchFamily="2" charset="2"/>
                        </a:rPr>
                        <m:t>𝛾</m:t>
                      </m:r>
                      <m:r>
                        <a:rPr lang="en-US" sz="2500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itchFamily="2" charset="2"/>
                        </a:rPr>
                        <m:t>𝑰</m:t>
                      </m:r>
                      <m:r>
                        <a:rPr lang="en-US" sz="2500" dirty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itchFamily="2" charset="2"/>
                        </a:rPr>
                        <m:t>−</m:t>
                      </m:r>
                      <m:r>
                        <a:rPr lang="el-GR" sz="25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itchFamily="2" charset="2"/>
                        </a:rPr>
                        <m:t>𝜇</m:t>
                      </m:r>
                      <m:r>
                        <a:rPr lang="en-US" sz="25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itchFamily="2" charset="2"/>
                        </a:rPr>
                        <m:t>𝑰</m:t>
                      </m:r>
                    </m:oMath>
                  </m:oMathPara>
                </a14:m>
                <a:endParaRPr lang="en-US" sz="2500" b="1" dirty="0">
                  <a:ea typeface="Lucida Grande"/>
                  <a:cs typeface="Times New Roman"/>
                </a:endParaRPr>
              </a:p>
            </p:txBody>
          </p:sp>
        </mc:Choice>
        <mc:Fallback xmlns="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D406014A-CE9F-4639-A05E-22488F3021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990285" y="2936578"/>
                <a:ext cx="4861143" cy="822726"/>
              </a:xfrm>
              <a:prstGeom prst="rect">
                <a:avLst/>
              </a:prstGeom>
              <a:blipFill>
                <a:blip r:embed="rId17"/>
                <a:stretch>
                  <a:fillRect b="-60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A6DF8B9C-643D-EA41-61D4-B883BDEE1A5F}"/>
                  </a:ext>
                </a:extLst>
              </p:cNvPr>
              <p:cNvSpPr/>
              <p:nvPr/>
            </p:nvSpPr>
            <p:spPr>
              <a:xfrm>
                <a:off x="-466978" y="3805690"/>
                <a:ext cx="3081636" cy="82272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5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</m:ctrlPr>
                        </m:fPr>
                        <m:num>
                          <m:r>
                            <a:rPr lang="en-US" sz="25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  <m:t>𝑑</m:t>
                          </m:r>
                          <m:r>
                            <a:rPr lang="en-US" sz="2500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  <m:t>𝑹</m:t>
                          </m:r>
                        </m:num>
                        <m:den>
                          <m:r>
                            <a:rPr lang="en-US" sz="25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  <m:t>𝑑𝑡</m:t>
                          </m:r>
                        </m:den>
                      </m:f>
                      <m:r>
                        <a:rPr lang="en-US" sz="25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itchFamily="2" charset="2"/>
                        </a:rPr>
                        <m:t>=</m:t>
                      </m:r>
                      <m:r>
                        <a:rPr lang="en-US" sz="25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itchFamily="2" charset="2"/>
                        </a:rPr>
                        <m:t>𝛾</m:t>
                      </m:r>
                      <m:r>
                        <a:rPr lang="en-US" sz="2500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itchFamily="2" charset="2"/>
                        </a:rPr>
                        <m:t>𝑰</m:t>
                      </m:r>
                      <m:r>
                        <a:rPr lang="en-US" sz="2500" dirty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itchFamily="2" charset="2"/>
                        </a:rPr>
                        <m:t>−</m:t>
                      </m:r>
                      <m:r>
                        <a:rPr lang="el-GR" sz="25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itchFamily="2" charset="2"/>
                        </a:rPr>
                        <m:t>𝜇</m:t>
                      </m:r>
                      <m:r>
                        <a:rPr lang="en-US" sz="2500" b="1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itchFamily="2" charset="2"/>
                        </a:rPr>
                        <m:t>𝑹</m:t>
                      </m:r>
                    </m:oMath>
                  </m:oMathPara>
                </a14:m>
                <a:endParaRPr lang="en-US" sz="2500" b="1" dirty="0">
                  <a:ea typeface="Lucida Grande"/>
                  <a:cs typeface="Times New Roman"/>
                </a:endParaRPr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A6DF8B9C-643D-EA41-61D4-B883BDEE1A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66978" y="3805690"/>
                <a:ext cx="3081636" cy="822726"/>
              </a:xfrm>
              <a:prstGeom prst="rect">
                <a:avLst/>
              </a:prstGeom>
              <a:blipFill>
                <a:blip r:embed="rId18"/>
                <a:stretch>
                  <a:fillRect b="-60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Title 1">
            <a:extLst>
              <a:ext uri="{FF2B5EF4-FFF2-40B4-BE49-F238E27FC236}">
                <a16:creationId xmlns:a16="http://schemas.microsoft.com/office/drawing/2014/main" id="{EA49EDE7-DD27-BC17-66A4-52C408D8DC78}"/>
              </a:ext>
            </a:extLst>
          </p:cNvPr>
          <p:cNvSpPr txBox="1">
            <a:spLocks/>
          </p:cNvSpPr>
          <p:nvPr/>
        </p:nvSpPr>
        <p:spPr>
          <a:xfrm>
            <a:off x="-198280" y="4820784"/>
            <a:ext cx="3588793" cy="8227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i="1" dirty="0">
                <a:latin typeface="+mn-lt"/>
              </a:rPr>
              <a:t>What does our new equation look like?</a:t>
            </a:r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6EE194AB-C478-744A-A79B-52BD3E9D1167}"/>
              </a:ext>
            </a:extLst>
          </p:cNvPr>
          <p:cNvSpPr txBox="1">
            <a:spLocks/>
          </p:cNvSpPr>
          <p:nvPr/>
        </p:nvSpPr>
        <p:spPr>
          <a:xfrm>
            <a:off x="1143000" y="0"/>
            <a:ext cx="9906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300" dirty="0">
                <a:latin typeface="+mn-lt"/>
              </a:rPr>
              <a:t>Incorporating Maternal Immunity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3017B2A6-7BE3-31ED-7CB1-AA19AB9B4D57}"/>
              </a:ext>
            </a:extLst>
          </p:cNvPr>
          <p:cNvCxnSpPr>
            <a:cxnSpLocks/>
          </p:cNvCxnSpPr>
          <p:nvPr/>
        </p:nvCxnSpPr>
        <p:spPr>
          <a:xfrm>
            <a:off x="6551639" y="1983491"/>
            <a:ext cx="13537" cy="573064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6C01D191-F06F-7598-261B-62CBBA2C89DE}"/>
              </a:ext>
            </a:extLst>
          </p:cNvPr>
          <p:cNvSpPr/>
          <p:nvPr/>
        </p:nvSpPr>
        <p:spPr>
          <a:xfrm>
            <a:off x="5694932" y="1823600"/>
            <a:ext cx="1295753" cy="9101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600" dirty="0">
                <a:solidFill>
                  <a:schemeClr val="tx1"/>
                </a:solidFill>
                <a:cs typeface="Cambria Math"/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15142935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poster_best_fit_models_combined.pdf">
            <a:extLst>
              <a:ext uri="{FF2B5EF4-FFF2-40B4-BE49-F238E27FC236}">
                <a16:creationId xmlns:a16="http://schemas.microsoft.com/office/drawing/2014/main" id="{E263AECA-C62B-7153-B023-E524A3850F3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185" t="2189" b="48960"/>
          <a:stretch/>
        </p:blipFill>
        <p:spPr>
          <a:xfrm>
            <a:off x="27969225" y="20386391"/>
            <a:ext cx="4769932" cy="4447031"/>
          </a:xfrm>
          <a:prstGeom prst="rect">
            <a:avLst/>
          </a:prstGeom>
        </p:spPr>
      </p:pic>
      <p:pic>
        <p:nvPicPr>
          <p:cNvPr id="10" name="Picture 9" descr="poster_best_fit_models_combined.pdf">
            <a:extLst>
              <a:ext uri="{FF2B5EF4-FFF2-40B4-BE49-F238E27FC236}">
                <a16:creationId xmlns:a16="http://schemas.microsoft.com/office/drawing/2014/main" id="{A28EAB13-EED4-E624-940B-52366EFB66E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204" t="49406"/>
          <a:stretch/>
        </p:blipFill>
        <p:spPr>
          <a:xfrm>
            <a:off x="27985440" y="24831428"/>
            <a:ext cx="4767239" cy="4605714"/>
          </a:xfrm>
          <a:prstGeom prst="rect">
            <a:avLst/>
          </a:prstGeom>
        </p:spPr>
      </p:pic>
      <p:grpSp>
        <p:nvGrpSpPr>
          <p:cNvPr id="41" name="Group 40">
            <a:extLst>
              <a:ext uri="{FF2B5EF4-FFF2-40B4-BE49-F238E27FC236}">
                <a16:creationId xmlns:a16="http://schemas.microsoft.com/office/drawing/2014/main" id="{A683760C-2BDB-78DE-47D3-3D16E4A7A5EA}"/>
              </a:ext>
            </a:extLst>
          </p:cNvPr>
          <p:cNvGrpSpPr/>
          <p:nvPr/>
        </p:nvGrpSpPr>
        <p:grpSpPr>
          <a:xfrm>
            <a:off x="3346527" y="1862411"/>
            <a:ext cx="7930879" cy="2947832"/>
            <a:chOff x="758604" y="1630363"/>
            <a:chExt cx="7930879" cy="2947832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5830379C-59CA-2098-14C8-45A2EC412E55}"/>
                </a:ext>
              </a:extLst>
            </p:cNvPr>
            <p:cNvGrpSpPr/>
            <p:nvPr/>
          </p:nvGrpSpPr>
          <p:grpSpPr>
            <a:xfrm>
              <a:off x="758604" y="1630363"/>
              <a:ext cx="7930879" cy="2105241"/>
              <a:chOff x="635057" y="952481"/>
              <a:chExt cx="7930879" cy="2105241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56B3B69E-4DDA-B6FC-3B5A-50B653FDC9A3}"/>
                  </a:ext>
                </a:extLst>
              </p:cNvPr>
              <p:cNvGrpSpPr/>
              <p:nvPr/>
            </p:nvGrpSpPr>
            <p:grpSpPr>
              <a:xfrm>
                <a:off x="4545362" y="1525402"/>
                <a:ext cx="4020574" cy="1448257"/>
                <a:chOff x="3433421" y="1996212"/>
                <a:chExt cx="4020574" cy="1448257"/>
              </a:xfrm>
            </p:grpSpPr>
            <p:grpSp>
              <p:nvGrpSpPr>
                <p:cNvPr id="20" name="Group 19">
                  <a:extLst>
                    <a:ext uri="{FF2B5EF4-FFF2-40B4-BE49-F238E27FC236}">
                      <a16:creationId xmlns:a16="http://schemas.microsoft.com/office/drawing/2014/main" id="{F5916385-6655-32B7-AA53-D798D78D2E6C}"/>
                    </a:ext>
                  </a:extLst>
                </p:cNvPr>
                <p:cNvGrpSpPr/>
                <p:nvPr/>
              </p:nvGrpSpPr>
              <p:grpSpPr>
                <a:xfrm>
                  <a:off x="3433421" y="1996212"/>
                  <a:ext cx="3166363" cy="1448257"/>
                  <a:chOff x="3456377" y="2549616"/>
                  <a:chExt cx="2267793" cy="961934"/>
                </a:xfrm>
              </p:grpSpPr>
              <mc:AlternateContent xmlns:mc="http://schemas.openxmlformats.org/markup-compatibility/2006" xmlns:a14="http://schemas.microsoft.com/office/drawing/2010/main">
                <mc:Choice Requires="a14">
                  <p:graphicFrame>
                    <p:nvGraphicFramePr>
                      <p:cNvPr id="23" name="Object 22">
                        <a:extLst>
                          <a:ext uri="{FF2B5EF4-FFF2-40B4-BE49-F238E27FC236}">
                            <a16:creationId xmlns:a16="http://schemas.microsoft.com/office/drawing/2014/main" id="{0A1A4748-1449-8CA5-D774-D1A20CA6B7E2}"/>
                          </a:ext>
                        </a:extLst>
                      </p:cNvPr>
                      <p:cNvGraphicFramePr>
                        <a:graphicFrameLocks noChangeAspect="1"/>
                      </p:cNvGraphicFramePr>
                      <p:nvPr/>
                    </p:nvGraphicFramePr>
                    <p:xfrm>
                      <a:off x="4514850" y="3346450"/>
                      <a:ext cx="114300" cy="165100"/>
                    </p:xfrm>
                    <a:graphic>
                      <a:graphicData uri="http://schemas.openxmlformats.org/presentationml/2006/ole">
                        <mc:AlternateContent>
                          <mc:Choice xmlns:v="urn:schemas-microsoft-com:vml" Requires="v">
                            <p:oleObj name="Equation" r:id="rId5" imgW="114300" imgH="165100" progId="Equation.3">
                              <p:embed/>
                            </p:oleObj>
                          </mc:Choice>
                          <mc:Fallback>
                            <p:oleObj name="Equation" r:id="rId5" imgW="114300" imgH="165100" progId="Equation.3">
                              <p:embed/>
                              <p:pic>
                                <p:nvPicPr>
                                  <p:cNvPr id="23" name="Object 22">
                                    <a:extLst>
                                      <a:ext uri="{FF2B5EF4-FFF2-40B4-BE49-F238E27FC236}">
                                        <a16:creationId xmlns:a16="http://schemas.microsoft.com/office/drawing/2014/main" id="{0A1A4748-1449-8CA5-D774-D1A20CA6B7E2}"/>
                                      </a:ext>
                                    </a:extLst>
                                  </p:cNvPr>
                                  <p:cNvPicPr/>
                                  <p:nvPr/>
                                </p:nvPicPr>
                                <p:blipFill>
                                  <a:blip r:embed="rId6"/>
                                  <a:stretch>
                                    <a:fillRect/>
                                  </a:stretch>
                                </p:blipFill>
                                <p:spPr>
                                  <a:xfrm>
                                    <a:off x="4514850" y="3346450"/>
                                    <a:ext cx="114300" cy="165100"/>
                                  </a:xfrm>
                                  <a:prstGeom prst="rect">
                                    <a:avLst/>
                                  </a:prstGeom>
                                </p:spPr>
                              </p:pic>
                            </p:oleObj>
                          </mc:Fallback>
                        </mc:AlternateContent>
                      </a:graphicData>
                    </a:graphic>
                  </p:graphicFrame>
                </mc:Choice>
                <mc:Fallback xmlns="">
                  <p:graphicFrame>
                    <p:nvGraphicFramePr>
                      <p:cNvPr id="23" name="Object 22">
                        <a:extLst>
                          <a:ext uri="{FF2B5EF4-FFF2-40B4-BE49-F238E27FC236}">
                            <a16:creationId xmlns:a16="http://schemas.microsoft.com/office/drawing/2014/main" id="{0A1A4748-1449-8CA5-D774-D1A20CA6B7E2}"/>
                          </a:ext>
                        </a:extLst>
                      </p:cNvPr>
                      <p:cNvGraphicFramePr>
                        <a:graphicFrameLocks noChangeAspect="1"/>
                      </p:cNvGraphicFramePr>
                      <p:nvPr/>
                    </p:nvGraphicFramePr>
                    <p:xfrm>
                      <a:off x="4514850" y="3346450"/>
                      <a:ext cx="114300" cy="165100"/>
                    </p:xfrm>
                    <a:graphic>
                      <a:graphicData uri="http://schemas.openxmlformats.org/presentationml/2006/ole">
                        <mc:AlternateContent>
                          <mc:Choice xmlns:v="urn:schemas-microsoft-com:vml" Requires="v">
                            <p:oleObj name="Equation" r:id="rId7" imgW="114300" imgH="165100" progId="Equation.3">
                              <p:embed/>
                            </p:oleObj>
                          </mc:Choice>
                          <mc:Fallback>
                            <p:oleObj name="Equation" r:id="rId7" imgW="114300" imgH="165100" progId="Equation.3">
                              <p:embed/>
                              <p:pic>
                                <p:nvPicPr>
                                  <p:cNvPr id="23" name="Object 22">
                                    <a:extLst>
                                      <a:ext uri="{FF2B5EF4-FFF2-40B4-BE49-F238E27FC236}">
                                        <a16:creationId xmlns:a16="http://schemas.microsoft.com/office/drawing/2014/main" id="{0A1A4748-1449-8CA5-D774-D1A20CA6B7E2}"/>
                                      </a:ext>
                                    </a:extLst>
                                  </p:cNvPr>
                                  <p:cNvPicPr/>
                                  <p:nvPr/>
                                </p:nvPicPr>
                                <p:blipFill>
                                  <a:blip r:embed="rId8"/>
                                  <a:stretch>
                                    <a:fillRect/>
                                  </a:stretch>
                                </p:blipFill>
                                <p:spPr>
                                  <a:xfrm>
                                    <a:off x="4514850" y="3346450"/>
                                    <a:ext cx="114300" cy="165100"/>
                                  </a:xfrm>
                                  <a:prstGeom prst="rect">
                                    <a:avLst/>
                                  </a:prstGeom>
                                </p:spPr>
                              </p:pic>
                            </p:oleObj>
                          </mc:Fallback>
                        </mc:AlternateContent>
                      </a:graphicData>
                    </a:graphic>
                  </p:graphicFrame>
                </mc:Fallback>
              </mc:AlternateContent>
              <p:grpSp>
                <p:nvGrpSpPr>
                  <p:cNvPr id="24" name="Group 23">
                    <a:extLst>
                      <a:ext uri="{FF2B5EF4-FFF2-40B4-BE49-F238E27FC236}">
                        <a16:creationId xmlns:a16="http://schemas.microsoft.com/office/drawing/2014/main" id="{FE566A63-9574-4F68-4E54-8CC96EB97260}"/>
                      </a:ext>
                    </a:extLst>
                  </p:cNvPr>
                  <p:cNvGrpSpPr/>
                  <p:nvPr/>
                </p:nvGrpSpPr>
                <p:grpSpPr>
                  <a:xfrm>
                    <a:off x="3456377" y="2549616"/>
                    <a:ext cx="2267793" cy="621784"/>
                    <a:chOff x="4032088" y="2139665"/>
                    <a:chExt cx="2267793" cy="621784"/>
                  </a:xfrm>
                </p:grpSpPr>
                <p:sp>
                  <p:nvSpPr>
                    <p:cNvPr id="27" name="Rectangle 26">
                      <a:extLst>
                        <a:ext uri="{FF2B5EF4-FFF2-40B4-BE49-F238E27FC236}">
                          <a16:creationId xmlns:a16="http://schemas.microsoft.com/office/drawing/2014/main" id="{08FBD383-F20D-BD3E-BB83-0749CA729B9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71845" y="2139665"/>
                      <a:ext cx="928036" cy="604507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2800" dirty="0" err="1">
                          <a:solidFill>
                            <a:schemeClr val="tx1"/>
                          </a:solidFill>
                          <a:ea typeface="Lucida Grande"/>
                          <a:cs typeface="Lucida Grande"/>
                        </a:rPr>
                        <a:t>γ</a:t>
                      </a:r>
                      <a:endParaRPr lang="en-US" sz="2600" dirty="0">
                        <a:solidFill>
                          <a:schemeClr val="tx1"/>
                        </a:solidFill>
                        <a:cs typeface="Cambria Math"/>
                      </a:endParaRPr>
                    </a:p>
                  </p:txBody>
                </p:sp>
                <p:sp>
                  <p:nvSpPr>
                    <p:cNvPr id="28" name="Rectangle 27">
                      <a:extLst>
                        <a:ext uri="{FF2B5EF4-FFF2-40B4-BE49-F238E27FC236}">
                          <a16:creationId xmlns:a16="http://schemas.microsoft.com/office/drawing/2014/main" id="{8125FF71-82FC-3636-3455-FCDA0E1F4A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32088" y="2156942"/>
                      <a:ext cx="928036" cy="604507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l-GR" sz="2600" b="1" dirty="0">
                          <a:solidFill>
                            <a:srgbClr val="C00000"/>
                          </a:solidFill>
                          <a:cs typeface="Cambria Math"/>
                        </a:rPr>
                        <a:t>β</a:t>
                      </a:r>
                      <a:endParaRPr lang="en-US" sz="2600" b="1" dirty="0">
                        <a:solidFill>
                          <a:srgbClr val="C00000"/>
                        </a:solidFill>
                        <a:cs typeface="Cambria Math"/>
                      </a:endParaRPr>
                    </a:p>
                  </p:txBody>
                </p:sp>
              </p:grpSp>
              <p:cxnSp>
                <p:nvCxnSpPr>
                  <p:cNvPr id="25" name="Straight Arrow Connector 24">
                    <a:extLst>
                      <a:ext uri="{FF2B5EF4-FFF2-40B4-BE49-F238E27FC236}">
                        <a16:creationId xmlns:a16="http://schemas.microsoft.com/office/drawing/2014/main" id="{A6C5E095-52CB-0A58-A294-7786C2974450}"/>
                      </a:ext>
                    </a:extLst>
                  </p:cNvPr>
                  <p:cNvCxnSpPr/>
                  <p:nvPr/>
                </p:nvCxnSpPr>
                <p:spPr>
                  <a:xfrm>
                    <a:off x="3741907" y="3070643"/>
                    <a:ext cx="356978" cy="0"/>
                  </a:xfrm>
                  <a:prstGeom prst="straightConnector1">
                    <a:avLst/>
                  </a:prstGeom>
                  <a:ln w="38100" cmpd="sng">
                    <a:solidFill>
                      <a:schemeClr val="tx1"/>
                    </a:solidFill>
                    <a:tailEnd type="arrow"/>
                  </a:ln>
                  <a:effectLst/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" name="Straight Arrow Connector 25">
                    <a:extLst>
                      <a:ext uri="{FF2B5EF4-FFF2-40B4-BE49-F238E27FC236}">
                        <a16:creationId xmlns:a16="http://schemas.microsoft.com/office/drawing/2014/main" id="{C41CB699-EA08-6F93-1EAB-366021E2C792}"/>
                      </a:ext>
                    </a:extLst>
                  </p:cNvPr>
                  <p:cNvCxnSpPr/>
                  <p:nvPr/>
                </p:nvCxnSpPr>
                <p:spPr>
                  <a:xfrm>
                    <a:off x="5093168" y="3100005"/>
                    <a:ext cx="356978" cy="0"/>
                  </a:xfrm>
                  <a:prstGeom prst="straightConnector1">
                    <a:avLst/>
                  </a:prstGeom>
                  <a:ln w="38100" cmpd="sng">
                    <a:solidFill>
                      <a:schemeClr val="tx1"/>
                    </a:solidFill>
                    <a:tailEnd type="arrow"/>
                  </a:ln>
                  <a:effectLst/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D3CA0490-CE75-CB1D-8FC4-DAB12C4336A7}"/>
                    </a:ext>
                  </a:extLst>
                </p:cNvPr>
                <p:cNvSpPr/>
                <p:nvPr/>
              </p:nvSpPr>
              <p:spPr>
                <a:xfrm>
                  <a:off x="4466019" y="2220287"/>
                  <a:ext cx="1177178" cy="1224181"/>
                </a:xfrm>
                <a:prstGeom prst="rect">
                  <a:avLst/>
                </a:prstGeom>
                <a:solidFill>
                  <a:srgbClr val="FF6666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3600" dirty="0">
                      <a:solidFill>
                        <a:schemeClr val="tx1"/>
                      </a:solidFill>
                      <a:cs typeface="Cambria Math"/>
                    </a:rPr>
                    <a:t>I</a:t>
                  </a:r>
                </a:p>
                <a:p>
                  <a:pPr algn="ctr"/>
                  <a:r>
                    <a:rPr lang="en-US" sz="1600" dirty="0">
                      <a:cs typeface="Cambria Math"/>
                    </a:rPr>
                    <a:t>Infectious</a:t>
                  </a:r>
                  <a:endParaRPr lang="en-US" sz="1600" dirty="0">
                    <a:cs typeface="Times New Roman"/>
                  </a:endParaRPr>
                </a:p>
              </p:txBody>
            </p:sp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197F1DA0-1AD6-B260-124B-BDED71F57122}"/>
                    </a:ext>
                  </a:extLst>
                </p:cNvPr>
                <p:cNvSpPr/>
                <p:nvPr/>
              </p:nvSpPr>
              <p:spPr>
                <a:xfrm>
                  <a:off x="6276817" y="2220287"/>
                  <a:ext cx="1177178" cy="1224181"/>
                </a:xfrm>
                <a:prstGeom prst="rect">
                  <a:avLst/>
                </a:prstGeom>
                <a:solidFill>
                  <a:srgbClr val="00B0F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3600" dirty="0">
                      <a:solidFill>
                        <a:schemeClr val="tx1"/>
                      </a:solidFill>
                      <a:cs typeface="Cambria Math"/>
                    </a:rPr>
                    <a:t>R</a:t>
                  </a:r>
                </a:p>
                <a:p>
                  <a:pPr algn="ctr"/>
                  <a:r>
                    <a:rPr lang="en-US" sz="1600" dirty="0">
                      <a:cs typeface="Cambria Math"/>
                    </a:rPr>
                    <a:t>Recovered</a:t>
                  </a:r>
                  <a:endParaRPr lang="en-US" sz="1600" dirty="0">
                    <a:cs typeface="Times New Roman"/>
                  </a:endParaRPr>
                </a:p>
              </p:txBody>
            </p:sp>
          </p:grpSp>
          <p:cxnSp>
            <p:nvCxnSpPr>
              <p:cNvPr id="8" name="Curved Connector 7">
                <a:extLst>
                  <a:ext uri="{FF2B5EF4-FFF2-40B4-BE49-F238E27FC236}">
                    <a16:creationId xmlns:a16="http://schemas.microsoft.com/office/drawing/2014/main" id="{45D03195-D8B6-BEAC-5214-4411838C66C0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H="1">
                <a:off x="5442537" y="2378257"/>
                <a:ext cx="523979" cy="834952"/>
              </a:xfrm>
              <a:prstGeom prst="curvedConnector4">
                <a:avLst>
                  <a:gd name="adj1" fmla="val -43628"/>
                  <a:gd name="adj2" fmla="val 95792"/>
                </a:avLst>
              </a:prstGeom>
              <a:ln w="38100">
                <a:solidFill>
                  <a:srgbClr val="FF0000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87842669-518A-6804-92A1-77F4B3181B03}"/>
                  </a:ext>
                </a:extLst>
              </p:cNvPr>
              <p:cNvCxnSpPr/>
              <p:nvPr/>
            </p:nvCxnSpPr>
            <p:spPr>
              <a:xfrm flipV="1">
                <a:off x="4321643" y="1304873"/>
                <a:ext cx="0" cy="370390"/>
              </a:xfrm>
              <a:prstGeom prst="straightConnector1">
                <a:avLst/>
              </a:prstGeom>
              <a:ln w="38100" cmpd="sng"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B34752DC-C121-E4F9-B74D-8A0AF472E0CD}"/>
                  </a:ext>
                </a:extLst>
              </p:cNvPr>
              <p:cNvCxnSpPr/>
              <p:nvPr/>
            </p:nvCxnSpPr>
            <p:spPr>
              <a:xfrm flipV="1">
                <a:off x="6018656" y="1276235"/>
                <a:ext cx="0" cy="370390"/>
              </a:xfrm>
              <a:prstGeom prst="straightConnector1">
                <a:avLst/>
              </a:prstGeom>
              <a:ln w="38100" cmpd="sng"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572A4AA7-FE9E-0D7A-E75F-B0A9455A8E98}"/>
                  </a:ext>
                </a:extLst>
              </p:cNvPr>
              <p:cNvCxnSpPr/>
              <p:nvPr/>
            </p:nvCxnSpPr>
            <p:spPr>
              <a:xfrm flipV="1">
                <a:off x="7548443" y="1276235"/>
                <a:ext cx="0" cy="370390"/>
              </a:xfrm>
              <a:prstGeom prst="straightConnector1">
                <a:avLst/>
              </a:prstGeom>
              <a:ln w="38100" cmpd="sng"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899238A0-E856-21D4-7F67-2F0F86FF785F}"/>
                  </a:ext>
                </a:extLst>
              </p:cNvPr>
              <p:cNvCxnSpPr/>
              <p:nvPr/>
            </p:nvCxnSpPr>
            <p:spPr>
              <a:xfrm>
                <a:off x="1183593" y="2326866"/>
                <a:ext cx="413400" cy="0"/>
              </a:xfrm>
              <a:prstGeom prst="straightConnector1">
                <a:avLst/>
              </a:prstGeom>
              <a:ln w="38100" cmpd="sng"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8AD83B6A-40B1-D90F-63A2-A4476C013CBD}"/>
                  </a:ext>
                </a:extLst>
              </p:cNvPr>
              <p:cNvSpPr/>
              <p:nvPr/>
            </p:nvSpPr>
            <p:spPr>
              <a:xfrm>
                <a:off x="635057" y="1675263"/>
                <a:ext cx="1295753" cy="91012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600" dirty="0">
                    <a:solidFill>
                      <a:schemeClr val="tx1"/>
                    </a:solidFill>
                    <a:cs typeface="Cambria Math"/>
                  </a:rPr>
                  <a:t>b</a:t>
                </a:r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C6D8BC28-B29C-E5B1-A37C-7CC4B0EFAE14}"/>
                  </a:ext>
                </a:extLst>
              </p:cNvPr>
              <p:cNvSpPr/>
              <p:nvPr/>
            </p:nvSpPr>
            <p:spPr>
              <a:xfrm>
                <a:off x="3916390" y="1032733"/>
                <a:ext cx="1295753" cy="91012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sz="2400" dirty="0">
                    <a:solidFill>
                      <a:schemeClr val="tx1"/>
                    </a:solidFill>
                    <a:sym typeface="Symbol" pitchFamily="2" charset="2"/>
                  </a:rPr>
                  <a:t></a:t>
                </a:r>
                <a:endParaRPr lang="en-US" sz="2400" dirty="0">
                  <a:solidFill>
                    <a:schemeClr val="tx1"/>
                  </a:solidFill>
                  <a:cs typeface="Cambria Math"/>
                </a:endParaRPr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0E36FCF9-A373-0A60-8DC7-94A5F8525006}"/>
                  </a:ext>
                </a:extLst>
              </p:cNvPr>
              <p:cNvSpPr/>
              <p:nvPr/>
            </p:nvSpPr>
            <p:spPr>
              <a:xfrm>
                <a:off x="5584478" y="1032733"/>
                <a:ext cx="1445413" cy="91012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sz="2400" dirty="0">
                    <a:solidFill>
                      <a:schemeClr val="tx1"/>
                    </a:solidFill>
                    <a:sym typeface="Symbol" pitchFamily="2" charset="2"/>
                  </a:rPr>
                  <a:t></a:t>
                </a:r>
                <a:endParaRPr lang="en-US" sz="2400" dirty="0">
                  <a:solidFill>
                    <a:schemeClr val="tx1"/>
                  </a:solidFill>
                  <a:cs typeface="Cambria Math"/>
                </a:endParaRP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57614A10-0E42-3A0D-C611-9F721A9CBFF0}"/>
                  </a:ext>
                </a:extLst>
              </p:cNvPr>
              <p:cNvSpPr/>
              <p:nvPr/>
            </p:nvSpPr>
            <p:spPr>
              <a:xfrm>
                <a:off x="7164207" y="952481"/>
                <a:ext cx="1295753" cy="91012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sz="2400" dirty="0">
                    <a:solidFill>
                      <a:schemeClr val="tx1"/>
                    </a:solidFill>
                    <a:sym typeface="Symbol" pitchFamily="2" charset="2"/>
                  </a:rPr>
                  <a:t></a:t>
                </a:r>
                <a:endParaRPr lang="en-US" sz="2400" dirty="0">
                  <a:solidFill>
                    <a:schemeClr val="tx1"/>
                  </a:solidFill>
                  <a:cs typeface="Cambria Math"/>
                </a:endParaRPr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903D32F2-F20A-8C0B-ACA6-3637F91116EE}"/>
                </a:ext>
              </a:extLst>
            </p:cNvPr>
            <p:cNvGrpSpPr/>
            <p:nvPr/>
          </p:nvGrpSpPr>
          <p:grpSpPr>
            <a:xfrm>
              <a:off x="1832127" y="1630363"/>
              <a:ext cx="6664650" cy="2947832"/>
              <a:chOff x="1832127" y="1630363"/>
              <a:chExt cx="6664650" cy="2947832"/>
            </a:xfrm>
          </p:grpSpPr>
          <p:pic>
            <p:nvPicPr>
              <p:cNvPr id="39" name="Graphic 38" descr="Baby outline">
                <a:extLst>
                  <a:ext uri="{FF2B5EF4-FFF2-40B4-BE49-F238E27FC236}">
                    <a16:creationId xmlns:a16="http://schemas.microsoft.com/office/drawing/2014/main" id="{7FBD6E3B-7682-F30A-E1CC-ED09EFCA21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2158574" y="3731847"/>
                <a:ext cx="701654" cy="701654"/>
              </a:xfrm>
              <a:prstGeom prst="rect">
                <a:avLst/>
              </a:prstGeom>
            </p:spPr>
          </p:pic>
          <p:pic>
            <p:nvPicPr>
              <p:cNvPr id="3" name="Graphic 62" descr="Woman outline">
                <a:extLst>
                  <a:ext uri="{FF2B5EF4-FFF2-40B4-BE49-F238E27FC236}">
                    <a16:creationId xmlns:a16="http://schemas.microsoft.com/office/drawing/2014/main" id="{B0EA75BC-A671-8B8D-0940-E36BEAC0CB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00506" y="3822166"/>
                <a:ext cx="701653" cy="701653"/>
              </a:xfrm>
              <a:prstGeom prst="rect">
                <a:avLst/>
              </a:prstGeom>
            </p:spPr>
          </p:pic>
          <p:pic>
            <p:nvPicPr>
              <p:cNvPr id="4" name="Graphic 63" descr="Woman outline">
                <a:extLst>
                  <a:ext uri="{FF2B5EF4-FFF2-40B4-BE49-F238E27FC236}">
                    <a16:creationId xmlns:a16="http://schemas.microsoft.com/office/drawing/2014/main" id="{1C737C1D-A81E-1713-16D9-D52538406E5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34270" y="3876542"/>
                <a:ext cx="701653" cy="701653"/>
              </a:xfrm>
              <a:prstGeom prst="rect">
                <a:avLst/>
              </a:prstGeom>
            </p:spPr>
          </p:pic>
          <p:pic>
            <p:nvPicPr>
              <p:cNvPr id="5" name="Graphic 64" descr="Woman outline">
                <a:extLst>
                  <a:ext uri="{FF2B5EF4-FFF2-40B4-BE49-F238E27FC236}">
                    <a16:creationId xmlns:a16="http://schemas.microsoft.com/office/drawing/2014/main" id="{85F8875E-C418-133D-F32A-F6E4CB01C9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95124" y="3787049"/>
                <a:ext cx="701653" cy="701653"/>
              </a:xfrm>
              <a:prstGeom prst="rect">
                <a:avLst/>
              </a:prstGeom>
            </p:spPr>
          </p:pic>
          <p:pic>
            <p:nvPicPr>
              <p:cNvPr id="29" name="Picture 4" descr="Antibodies : Production, Structure, and Classes">
                <a:extLst>
                  <a:ext uri="{FF2B5EF4-FFF2-40B4-BE49-F238E27FC236}">
                    <a16:creationId xmlns:a16="http://schemas.microsoft.com/office/drawing/2014/main" id="{FBBF68B4-6FC1-488D-38AC-ECFFE7FE42E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330" r="12941"/>
              <a:stretch/>
            </p:blipFill>
            <p:spPr bwMode="auto">
              <a:xfrm>
                <a:off x="8020537" y="3985005"/>
                <a:ext cx="288116" cy="263618"/>
              </a:xfrm>
              <a:prstGeom prst="flowChartManualOperation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6DD97AD1-AB08-A84B-45C9-AC708015200B}"/>
                  </a:ext>
                </a:extLst>
              </p:cNvPr>
              <p:cNvSpPr/>
              <p:nvPr/>
            </p:nvSpPr>
            <p:spPr>
              <a:xfrm>
                <a:off x="3765454" y="2449944"/>
                <a:ext cx="1177178" cy="1224180"/>
              </a:xfrm>
              <a:prstGeom prst="rect">
                <a:avLst/>
              </a:prstGeom>
              <a:solidFill>
                <a:srgbClr val="00E867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3600" dirty="0">
                    <a:solidFill>
                      <a:schemeClr val="tx1"/>
                    </a:solidFill>
                    <a:cs typeface="Cambria Math"/>
                  </a:rPr>
                  <a:t>S</a:t>
                </a:r>
              </a:p>
              <a:p>
                <a:pPr algn="ctr"/>
                <a:r>
                  <a:rPr lang="en-US" sz="1600" dirty="0">
                    <a:cs typeface="Cambria Math"/>
                  </a:rPr>
                  <a:t>Susceptible</a:t>
                </a:r>
                <a:endParaRPr lang="en-US" sz="1600" dirty="0">
                  <a:cs typeface="Times New Roman"/>
                </a:endParaRPr>
              </a:p>
            </p:txBody>
          </p:sp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688CA9AC-42BD-4364-E599-5C933DAAB88C}"/>
                  </a:ext>
                </a:extLst>
              </p:cNvPr>
              <p:cNvSpPr/>
              <p:nvPr/>
            </p:nvSpPr>
            <p:spPr>
              <a:xfrm>
                <a:off x="1832127" y="2419842"/>
                <a:ext cx="1177178" cy="1224180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3600" dirty="0">
                    <a:solidFill>
                      <a:schemeClr val="tx1"/>
                    </a:solidFill>
                    <a:cs typeface="Cambria Math"/>
                  </a:rPr>
                  <a:t>M</a:t>
                </a:r>
              </a:p>
              <a:p>
                <a:pPr algn="ctr"/>
                <a:r>
                  <a:rPr lang="en-US" sz="1600" dirty="0">
                    <a:cs typeface="Cambria Math"/>
                  </a:rPr>
                  <a:t>Maternally immune</a:t>
                </a:r>
                <a:endParaRPr lang="en-US" sz="1600" dirty="0">
                  <a:cs typeface="Times New Roman"/>
                </a:endParaRPr>
              </a:p>
            </p:txBody>
          </p:sp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5CDD164C-D58A-ED5E-A7CB-4738955A3CF7}"/>
                  </a:ext>
                </a:extLst>
              </p:cNvPr>
              <p:cNvCxnSpPr/>
              <p:nvPr/>
            </p:nvCxnSpPr>
            <p:spPr>
              <a:xfrm>
                <a:off x="3077706" y="3017378"/>
                <a:ext cx="498424" cy="0"/>
              </a:xfrm>
              <a:prstGeom prst="straightConnector1">
                <a:avLst/>
              </a:prstGeom>
              <a:ln w="38100" cmpd="sng"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C530DF63-A1A5-019F-5E15-6C27353F6B04}"/>
                  </a:ext>
                </a:extLst>
              </p:cNvPr>
              <p:cNvCxnSpPr/>
              <p:nvPr/>
            </p:nvCxnSpPr>
            <p:spPr>
              <a:xfrm flipV="1">
                <a:off x="2311133" y="1902503"/>
                <a:ext cx="0" cy="370390"/>
              </a:xfrm>
              <a:prstGeom prst="straightConnector1">
                <a:avLst/>
              </a:prstGeom>
              <a:ln w="38100" cmpd="sng"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B563991F-37AD-F7CE-0F5D-E05691EB9805}"/>
                  </a:ext>
                </a:extLst>
              </p:cNvPr>
              <p:cNvSpPr/>
              <p:nvPr/>
            </p:nvSpPr>
            <p:spPr>
              <a:xfrm>
                <a:off x="1905880" y="1630363"/>
                <a:ext cx="1295753" cy="91012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sz="2400" dirty="0">
                    <a:solidFill>
                      <a:schemeClr val="tx1"/>
                    </a:solidFill>
                    <a:sym typeface="Symbol" pitchFamily="2" charset="2"/>
                  </a:rPr>
                  <a:t></a:t>
                </a:r>
                <a:endParaRPr lang="en-US" sz="2400" dirty="0">
                  <a:solidFill>
                    <a:schemeClr val="tx1"/>
                  </a:solidFill>
                  <a:cs typeface="Cambria Math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Rectangle 33">
                    <a:extLst>
                      <a:ext uri="{FF2B5EF4-FFF2-40B4-BE49-F238E27FC236}">
                        <a16:creationId xmlns:a16="http://schemas.microsoft.com/office/drawing/2014/main" id="{282BD06F-045A-F9AA-189F-75AF71C670BE}"/>
                      </a:ext>
                    </a:extLst>
                  </p:cNvPr>
                  <p:cNvSpPr/>
                  <p:nvPr/>
                </p:nvSpPr>
                <p:spPr>
                  <a:xfrm>
                    <a:off x="2758440" y="2288291"/>
                    <a:ext cx="1295753" cy="910126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GB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  <m:t>𝜔</m:t>
                          </m:r>
                        </m:oMath>
                      </m:oMathPara>
                    </a14:m>
                    <a:endParaRPr lang="en-US" sz="2400" dirty="0">
                      <a:solidFill>
                        <a:schemeClr val="tx1"/>
                      </a:solidFill>
                      <a:cs typeface="Cambria Math"/>
                    </a:endParaRPr>
                  </a:p>
                </p:txBody>
              </p:sp>
            </mc:Choice>
            <mc:Fallback xmlns="">
              <p:sp>
                <p:nvSpPr>
                  <p:cNvPr id="34" name="Rectangle 33">
                    <a:extLst>
                      <a:ext uri="{FF2B5EF4-FFF2-40B4-BE49-F238E27FC236}">
                        <a16:creationId xmlns:a16="http://schemas.microsoft.com/office/drawing/2014/main" id="{282BD06F-045A-F9AA-189F-75AF71C670B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58440" y="2288291"/>
                    <a:ext cx="1295753" cy="910126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pic>
            <p:nvPicPr>
              <p:cNvPr id="37" name="Picture 4" descr="Antibodies : Production, Structure, and Classes">
                <a:extLst>
                  <a:ext uri="{FF2B5EF4-FFF2-40B4-BE49-F238E27FC236}">
                    <a16:creationId xmlns:a16="http://schemas.microsoft.com/office/drawing/2014/main" id="{693877FE-C57E-82A6-CCE9-0A66E0BBF1D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330" r="12941"/>
              <a:stretch/>
            </p:blipFill>
            <p:spPr bwMode="auto">
              <a:xfrm>
                <a:off x="2365343" y="3989470"/>
                <a:ext cx="288116" cy="263618"/>
              </a:xfrm>
              <a:prstGeom prst="flowChartManualOperation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0D4B4D53-9277-FD80-3073-FFD85F843713}"/>
                  </a:ext>
                </a:extLst>
              </p:cNvPr>
              <p:cNvSpPr/>
              <p:nvPr/>
            </p:nvSpPr>
            <p:spPr>
              <a:xfrm>
                <a:off x="-220700" y="2186165"/>
                <a:ext cx="4397693" cy="82272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5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</m:ctrlPr>
                        </m:fPr>
                        <m:num>
                          <m:r>
                            <a:rPr lang="en-US" sz="25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  <m:t>𝑑</m:t>
                          </m:r>
                          <m:r>
                            <a:rPr lang="en-US" sz="2500" b="1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  <m:t>𝑺</m:t>
                          </m:r>
                        </m:num>
                        <m:den>
                          <m:r>
                            <a:rPr lang="en-US" sz="25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  <m:t>𝑑𝑡</m:t>
                          </m:r>
                        </m:den>
                      </m:f>
                      <m:r>
                        <a:rPr lang="en-US" sz="25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itchFamily="2" charset="2"/>
                        </a:rPr>
                        <m:t>=</m:t>
                      </m:r>
                      <m:r>
                        <a:rPr lang="en-US" sz="25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itchFamily="2" charset="2"/>
                        </a:rPr>
                        <m:t>𝜔</m:t>
                      </m:r>
                      <m:r>
                        <a:rPr lang="en-US" sz="2500" b="1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itchFamily="2" charset="2"/>
                        </a:rPr>
                        <m:t>𝑴</m:t>
                      </m:r>
                      <m:r>
                        <a:rPr lang="en-US" sz="25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itchFamily="2" charset="2"/>
                        </a:rPr>
                        <m:t>+</m:t>
                      </m:r>
                      <m:r>
                        <a:rPr lang="en-US" sz="25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itchFamily="2" charset="2"/>
                        </a:rPr>
                        <m:t>𝑏</m:t>
                      </m:r>
                      <m:r>
                        <a:rPr lang="en-US" sz="2500" b="1" i="1" dirty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itchFamily="2" charset="2"/>
                        </a:rPr>
                        <m:t>𝑺</m:t>
                      </m:r>
                      <m:r>
                        <a:rPr lang="en-US" sz="25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itchFamily="2" charset="2"/>
                        </a:rPr>
                        <m:t>−</m:t>
                      </m:r>
                      <m:r>
                        <a:rPr lang="en-US" sz="25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itchFamily="2" charset="2"/>
                        </a:rPr>
                        <m:t>𝛽</m:t>
                      </m:r>
                      <m:r>
                        <a:rPr lang="en-US" sz="2500" b="1" i="1" dirty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itchFamily="2" charset="2"/>
                        </a:rPr>
                        <m:t>𝑺</m:t>
                      </m:r>
                      <m:r>
                        <a:rPr lang="en-US" sz="25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itchFamily="2" charset="2"/>
                        </a:rPr>
                        <m:t>𝑰</m:t>
                      </m:r>
                      <m:r>
                        <a:rPr lang="en-US" sz="25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itchFamily="2" charset="2"/>
                        </a:rPr>
                        <m:t>−</m:t>
                      </m:r>
                      <m:r>
                        <a:rPr lang="el-GR" sz="25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itchFamily="2" charset="2"/>
                        </a:rPr>
                        <m:t>𝜇</m:t>
                      </m:r>
                      <m:r>
                        <a:rPr lang="en-US" sz="2500" b="1" i="1" dirty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itchFamily="2" charset="2"/>
                        </a:rPr>
                        <m:t>𝑺</m:t>
                      </m:r>
                    </m:oMath>
                  </m:oMathPara>
                </a14:m>
                <a:endParaRPr lang="en-US" sz="2500" b="1" i="1" dirty="0">
                  <a:ea typeface="Lucida Grande"/>
                  <a:cs typeface="Times New Roman"/>
                </a:endParaRPr>
              </a:p>
            </p:txBody>
          </p:sp>
        </mc:Choice>
        <mc:Fallback xmlns="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0D4B4D53-9277-FD80-3073-FFD85F8437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20700" y="2186165"/>
                <a:ext cx="4397693" cy="822726"/>
              </a:xfrm>
              <a:prstGeom prst="rect">
                <a:avLst/>
              </a:prstGeom>
              <a:blipFill>
                <a:blip r:embed="rId16"/>
                <a:stretch>
                  <a:fillRect b="-60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D406014A-CE9F-4639-A05E-22488F3021E2}"/>
                  </a:ext>
                </a:extLst>
              </p:cNvPr>
              <p:cNvSpPr/>
              <p:nvPr/>
            </p:nvSpPr>
            <p:spPr>
              <a:xfrm>
                <a:off x="-990285" y="2936578"/>
                <a:ext cx="4861143" cy="82272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5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</m:ctrlPr>
                        </m:fPr>
                        <m:num>
                          <m:r>
                            <a:rPr lang="en-US" sz="25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  <m:t>𝑑</m:t>
                          </m:r>
                          <m:r>
                            <a:rPr lang="en-US" sz="25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  <m:t>𝑰</m:t>
                          </m:r>
                        </m:num>
                        <m:den>
                          <m:r>
                            <a:rPr lang="en-US" sz="25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  <m:t>𝑑𝑡</m:t>
                          </m:r>
                        </m:den>
                      </m:f>
                      <m:r>
                        <a:rPr lang="en-US" sz="25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itchFamily="2" charset="2"/>
                        </a:rPr>
                        <m:t>=</m:t>
                      </m:r>
                      <m:r>
                        <a:rPr lang="en-US" sz="25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itchFamily="2" charset="2"/>
                        </a:rPr>
                        <m:t>𝛽</m:t>
                      </m:r>
                      <m:r>
                        <a:rPr lang="en-US" sz="2500" b="1" i="1" dirty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itchFamily="2" charset="2"/>
                        </a:rPr>
                        <m:t>𝑺</m:t>
                      </m:r>
                      <m:r>
                        <a:rPr lang="en-US" sz="2500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itchFamily="2" charset="2"/>
                        </a:rPr>
                        <m:t>𝑰</m:t>
                      </m:r>
                      <m:r>
                        <a:rPr lang="en-US" sz="25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itchFamily="2" charset="2"/>
                        </a:rPr>
                        <m:t>−</m:t>
                      </m:r>
                      <m:r>
                        <a:rPr lang="en-US" sz="25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itchFamily="2" charset="2"/>
                        </a:rPr>
                        <m:t>𝛾</m:t>
                      </m:r>
                      <m:r>
                        <a:rPr lang="en-US" sz="2500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itchFamily="2" charset="2"/>
                        </a:rPr>
                        <m:t>𝑰</m:t>
                      </m:r>
                      <m:r>
                        <a:rPr lang="en-US" sz="2500" dirty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itchFamily="2" charset="2"/>
                        </a:rPr>
                        <m:t>−</m:t>
                      </m:r>
                      <m:r>
                        <a:rPr lang="el-GR" sz="25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itchFamily="2" charset="2"/>
                        </a:rPr>
                        <m:t>𝜇</m:t>
                      </m:r>
                      <m:r>
                        <a:rPr lang="en-US" sz="25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itchFamily="2" charset="2"/>
                        </a:rPr>
                        <m:t>𝑰</m:t>
                      </m:r>
                    </m:oMath>
                  </m:oMathPara>
                </a14:m>
                <a:endParaRPr lang="en-US" sz="2500" b="1" dirty="0">
                  <a:ea typeface="Lucida Grande"/>
                  <a:cs typeface="Times New Roman"/>
                </a:endParaRPr>
              </a:p>
            </p:txBody>
          </p:sp>
        </mc:Choice>
        <mc:Fallback xmlns="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D406014A-CE9F-4639-A05E-22488F3021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990285" y="2936578"/>
                <a:ext cx="4861143" cy="822726"/>
              </a:xfrm>
              <a:prstGeom prst="rect">
                <a:avLst/>
              </a:prstGeom>
              <a:blipFill>
                <a:blip r:embed="rId17"/>
                <a:stretch>
                  <a:fillRect b="-60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A6DF8B9C-643D-EA41-61D4-B883BDEE1A5F}"/>
                  </a:ext>
                </a:extLst>
              </p:cNvPr>
              <p:cNvSpPr/>
              <p:nvPr/>
            </p:nvSpPr>
            <p:spPr>
              <a:xfrm>
                <a:off x="-466978" y="3805690"/>
                <a:ext cx="3081636" cy="82272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5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</m:ctrlPr>
                        </m:fPr>
                        <m:num>
                          <m:r>
                            <a:rPr lang="en-US" sz="25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  <m:t>𝑑</m:t>
                          </m:r>
                          <m:r>
                            <a:rPr lang="en-US" sz="2500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  <m:t>𝑹</m:t>
                          </m:r>
                        </m:num>
                        <m:den>
                          <m:r>
                            <a:rPr lang="en-US" sz="25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  <m:t>𝑑𝑡</m:t>
                          </m:r>
                        </m:den>
                      </m:f>
                      <m:r>
                        <a:rPr lang="en-US" sz="25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itchFamily="2" charset="2"/>
                        </a:rPr>
                        <m:t>=</m:t>
                      </m:r>
                      <m:r>
                        <a:rPr lang="en-US" sz="25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itchFamily="2" charset="2"/>
                        </a:rPr>
                        <m:t>𝛾</m:t>
                      </m:r>
                      <m:r>
                        <a:rPr lang="en-US" sz="2500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itchFamily="2" charset="2"/>
                        </a:rPr>
                        <m:t>𝑰</m:t>
                      </m:r>
                      <m:r>
                        <a:rPr lang="en-US" sz="2500" dirty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itchFamily="2" charset="2"/>
                        </a:rPr>
                        <m:t>−</m:t>
                      </m:r>
                      <m:r>
                        <a:rPr lang="el-GR" sz="25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itchFamily="2" charset="2"/>
                        </a:rPr>
                        <m:t>𝜇</m:t>
                      </m:r>
                      <m:r>
                        <a:rPr lang="en-US" sz="2500" b="1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itchFamily="2" charset="2"/>
                        </a:rPr>
                        <m:t>𝑹</m:t>
                      </m:r>
                    </m:oMath>
                  </m:oMathPara>
                </a14:m>
                <a:endParaRPr lang="en-US" sz="2500" b="1" dirty="0">
                  <a:ea typeface="Lucida Grande"/>
                  <a:cs typeface="Times New Roman"/>
                </a:endParaRPr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A6DF8B9C-643D-EA41-61D4-B883BDEE1A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66978" y="3805690"/>
                <a:ext cx="3081636" cy="822726"/>
              </a:xfrm>
              <a:prstGeom prst="rect">
                <a:avLst/>
              </a:prstGeom>
              <a:blipFill>
                <a:blip r:embed="rId18"/>
                <a:stretch>
                  <a:fillRect b="-60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821EBC56-8091-DE09-AED4-06EEA15D7E8E}"/>
                  </a:ext>
                </a:extLst>
              </p:cNvPr>
              <p:cNvSpPr/>
              <p:nvPr/>
            </p:nvSpPr>
            <p:spPr>
              <a:xfrm>
                <a:off x="-183894" y="1308390"/>
                <a:ext cx="4397693" cy="82272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5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</m:ctrlPr>
                        </m:fPr>
                        <m:num>
                          <m:r>
                            <a:rPr lang="en-US" sz="25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  <m:t>𝑑</m:t>
                          </m:r>
                          <m:r>
                            <a:rPr lang="en-US" sz="2500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  <m:t>𝑴</m:t>
                          </m:r>
                        </m:num>
                        <m:den>
                          <m:r>
                            <a:rPr lang="en-US" sz="25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  <m:t>𝑑𝑡</m:t>
                          </m:r>
                        </m:den>
                      </m:f>
                      <m:r>
                        <a:rPr lang="en-US" sz="25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itchFamily="2" charset="2"/>
                        </a:rPr>
                        <m:t>=</m:t>
                      </m:r>
                      <m:r>
                        <a:rPr lang="en-US" sz="25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itchFamily="2" charset="2"/>
                        </a:rPr>
                        <m:t>𝑏</m:t>
                      </m:r>
                      <m:r>
                        <a:rPr lang="en-US" sz="25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itchFamily="2" charset="2"/>
                        </a:rPr>
                        <m:t>(</m:t>
                      </m:r>
                      <m:r>
                        <a:rPr lang="en-US" sz="2500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itchFamily="2" charset="2"/>
                        </a:rPr>
                        <m:t>𝑰</m:t>
                      </m:r>
                      <m:r>
                        <a:rPr lang="en-US" sz="25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itchFamily="2" charset="2"/>
                        </a:rPr>
                        <m:t>+</m:t>
                      </m:r>
                      <m:r>
                        <a:rPr lang="en-US" sz="2500" b="1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itchFamily="2" charset="2"/>
                        </a:rPr>
                        <m:t>𝑹</m:t>
                      </m:r>
                      <m:r>
                        <a:rPr lang="en-US" sz="25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itchFamily="2" charset="2"/>
                        </a:rPr>
                        <m:t>)</m:t>
                      </m:r>
                      <m:r>
                        <a:rPr lang="en-US" sz="25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itchFamily="2" charset="2"/>
                        </a:rPr>
                        <m:t> −</m:t>
                      </m:r>
                      <m:r>
                        <a:rPr lang="en-US" sz="25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itchFamily="2" charset="2"/>
                        </a:rPr>
                        <m:t>𝜔</m:t>
                      </m:r>
                      <m:r>
                        <a:rPr lang="en-US" sz="2500" b="1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itchFamily="2" charset="2"/>
                        </a:rPr>
                        <m:t>𝑴</m:t>
                      </m:r>
                      <m:r>
                        <a:rPr lang="en-US" sz="25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itchFamily="2" charset="2"/>
                        </a:rPr>
                        <m:t>−</m:t>
                      </m:r>
                      <m:r>
                        <a:rPr lang="el-GR" sz="25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itchFamily="2" charset="2"/>
                        </a:rPr>
                        <m:t>𝜇</m:t>
                      </m:r>
                      <m:r>
                        <a:rPr lang="en-US" sz="2500" b="1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itchFamily="2" charset="2"/>
                        </a:rPr>
                        <m:t>𝑴</m:t>
                      </m:r>
                    </m:oMath>
                  </m:oMathPara>
                </a14:m>
                <a:endParaRPr lang="en-US" sz="2500" b="1" i="1" dirty="0">
                  <a:ea typeface="Lucida Grande"/>
                  <a:cs typeface="Times New Roman"/>
                </a:endParaRPr>
              </a:p>
            </p:txBody>
          </p:sp>
        </mc:Choice>
        <mc:Fallback xmlns="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821EBC56-8091-DE09-AED4-06EEA15D7E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83894" y="1308390"/>
                <a:ext cx="4397693" cy="822726"/>
              </a:xfrm>
              <a:prstGeom prst="rect">
                <a:avLst/>
              </a:prstGeom>
              <a:blipFill>
                <a:blip r:embed="rId19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Title 1">
            <a:extLst>
              <a:ext uri="{FF2B5EF4-FFF2-40B4-BE49-F238E27FC236}">
                <a16:creationId xmlns:a16="http://schemas.microsoft.com/office/drawing/2014/main" id="{433B2014-F327-1EF2-AA96-40533CDB44B4}"/>
              </a:ext>
            </a:extLst>
          </p:cNvPr>
          <p:cNvSpPr txBox="1">
            <a:spLocks/>
          </p:cNvSpPr>
          <p:nvPr/>
        </p:nvSpPr>
        <p:spPr>
          <a:xfrm>
            <a:off x="1143000" y="0"/>
            <a:ext cx="9906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300" dirty="0">
                <a:latin typeface="+mn-lt"/>
              </a:rPr>
              <a:t>Incorporating Maternal Immunity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D9080155-ACB7-6E5D-04EF-C12D11790D33}"/>
              </a:ext>
            </a:extLst>
          </p:cNvPr>
          <p:cNvCxnSpPr>
            <a:cxnSpLocks/>
          </p:cNvCxnSpPr>
          <p:nvPr/>
        </p:nvCxnSpPr>
        <p:spPr>
          <a:xfrm>
            <a:off x="6551639" y="1983491"/>
            <a:ext cx="13537" cy="573064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32FE5F02-C985-ECF3-1AF0-5029B9F94858}"/>
              </a:ext>
            </a:extLst>
          </p:cNvPr>
          <p:cNvSpPr/>
          <p:nvPr/>
        </p:nvSpPr>
        <p:spPr>
          <a:xfrm>
            <a:off x="5694932" y="1823600"/>
            <a:ext cx="1295753" cy="9101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600" dirty="0">
                <a:solidFill>
                  <a:schemeClr val="tx1"/>
                </a:solidFill>
                <a:cs typeface="Cambria Math"/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833299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poster_best_fit_models_combined.pdf">
            <a:extLst>
              <a:ext uri="{FF2B5EF4-FFF2-40B4-BE49-F238E27FC236}">
                <a16:creationId xmlns:a16="http://schemas.microsoft.com/office/drawing/2014/main" id="{E263AECA-C62B-7153-B023-E524A3850F3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185" t="2189" b="48960"/>
          <a:stretch/>
        </p:blipFill>
        <p:spPr>
          <a:xfrm>
            <a:off x="27969225" y="20386391"/>
            <a:ext cx="4769932" cy="4447031"/>
          </a:xfrm>
          <a:prstGeom prst="rect">
            <a:avLst/>
          </a:prstGeom>
        </p:spPr>
      </p:pic>
      <p:pic>
        <p:nvPicPr>
          <p:cNvPr id="10" name="Picture 9" descr="poster_best_fit_models_combined.pdf">
            <a:extLst>
              <a:ext uri="{FF2B5EF4-FFF2-40B4-BE49-F238E27FC236}">
                <a16:creationId xmlns:a16="http://schemas.microsoft.com/office/drawing/2014/main" id="{A28EAB13-EED4-E624-940B-52366EFB66E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204" t="49406"/>
          <a:stretch/>
        </p:blipFill>
        <p:spPr>
          <a:xfrm>
            <a:off x="27985440" y="24831428"/>
            <a:ext cx="4767239" cy="460571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itle 1">
                <a:extLst>
                  <a:ext uri="{FF2B5EF4-FFF2-40B4-BE49-F238E27FC236}">
                    <a16:creationId xmlns:a16="http://schemas.microsoft.com/office/drawing/2014/main" id="{8F7F97FE-F8FA-6C13-5729-0BB171C19DD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0" y="29183"/>
                <a:ext cx="12192000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3300" dirty="0">
                    <a:latin typeface="+mn-lt"/>
                  </a:rPr>
                  <a:t>Duration of maternal immunity for measles for naturally infected vs. vaccinated mothers </a:t>
                </a:r>
                <a14:m>
                  <m:oMath xmlns:m="http://schemas.openxmlformats.org/officeDocument/2006/math">
                    <m:r>
                      <a:rPr lang="en-US" sz="33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3300" dirty="0">
                    <a:latin typeface="+mn-lt"/>
                  </a:rPr>
                  <a:t> will impact dynamical predictions!</a:t>
                </a:r>
              </a:p>
            </p:txBody>
          </p:sp>
        </mc:Choice>
        <mc:Fallback xmlns="">
          <p:sp>
            <p:nvSpPr>
              <p:cNvPr id="12" name="Title 1">
                <a:extLst>
                  <a:ext uri="{FF2B5EF4-FFF2-40B4-BE49-F238E27FC236}">
                    <a16:creationId xmlns:a16="http://schemas.microsoft.com/office/drawing/2014/main" id="{8F7F97FE-F8FA-6C13-5729-0BB171C19D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9183"/>
                <a:ext cx="12192000" cy="1325563"/>
              </a:xfrm>
              <a:prstGeom prst="rect">
                <a:avLst/>
              </a:prstGeom>
              <a:blipFill>
                <a:blip r:embed="rId5"/>
                <a:stretch>
                  <a:fillRect r="-208" b="-38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Title 1">
            <a:extLst>
              <a:ext uri="{FF2B5EF4-FFF2-40B4-BE49-F238E27FC236}">
                <a16:creationId xmlns:a16="http://schemas.microsoft.com/office/drawing/2014/main" id="{F67549BE-792C-1FC1-5C34-AF5009CDEB7A}"/>
              </a:ext>
            </a:extLst>
          </p:cNvPr>
          <p:cNvSpPr txBox="1">
            <a:spLocks/>
          </p:cNvSpPr>
          <p:nvPr/>
        </p:nvSpPr>
        <p:spPr>
          <a:xfrm>
            <a:off x="7006774" y="6304837"/>
            <a:ext cx="5137256" cy="5239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3300" i="1" dirty="0">
                <a:latin typeface="+mn-lt"/>
              </a:rPr>
              <a:t>incorporating maternal immunity</a:t>
            </a: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456D91D7-A1EE-B38A-A424-820B948901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22140" y="2004519"/>
            <a:ext cx="5137256" cy="4109804"/>
          </a:xfrm>
          <a:prstGeom prst="rect">
            <a:avLst/>
          </a:prstGeom>
        </p:spPr>
      </p:pic>
      <p:pic>
        <p:nvPicPr>
          <p:cNvPr id="49" name="Picture 48" descr="Chart, line chart&#10;&#10;Description automatically generated">
            <a:extLst>
              <a:ext uri="{FF2B5EF4-FFF2-40B4-BE49-F238E27FC236}">
                <a16:creationId xmlns:a16="http://schemas.microsoft.com/office/drawing/2014/main" id="{30B3AB1B-EA47-E4B6-DCDF-FC077E6583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2529" y="1640624"/>
            <a:ext cx="5923471" cy="3913722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FA3FE390-565F-37C9-9288-70B6447F96D1}"/>
              </a:ext>
            </a:extLst>
          </p:cNvPr>
          <p:cNvSpPr txBox="1"/>
          <p:nvPr/>
        </p:nvSpPr>
        <p:spPr>
          <a:xfrm>
            <a:off x="0" y="6488668"/>
            <a:ext cx="273626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cs typeface="Franklin Gothic Medium"/>
              </a:rPr>
              <a:t>Leuridan</a:t>
            </a:r>
            <a:r>
              <a:rPr lang="en-US" dirty="0">
                <a:cs typeface="Franklin Gothic Medium"/>
              </a:rPr>
              <a:t> et al. 2010. </a:t>
            </a:r>
            <a:r>
              <a:rPr lang="en-US" i="1" dirty="0">
                <a:cs typeface="Franklin Gothic Medium"/>
              </a:rPr>
              <a:t>BMJ.</a:t>
            </a:r>
          </a:p>
        </p:txBody>
      </p:sp>
    </p:spTree>
    <p:extLst>
      <p:ext uri="{BB962C8B-B14F-4D97-AF65-F5344CB8AC3E}">
        <p14:creationId xmlns:p14="http://schemas.microsoft.com/office/powerpoint/2010/main" val="37701806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561D6A70-29F6-B4D9-1D62-374D68AED30C}"/>
              </a:ext>
            </a:extLst>
          </p:cNvPr>
          <p:cNvSpPr txBox="1">
            <a:spLocks/>
          </p:cNvSpPr>
          <p:nvPr/>
        </p:nvSpPr>
        <p:spPr>
          <a:xfrm>
            <a:off x="1420224" y="66434"/>
            <a:ext cx="931103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300" dirty="0">
                <a:latin typeface="+mn-lt"/>
              </a:rPr>
              <a:t>Pathogens exhibit </a:t>
            </a:r>
            <a:r>
              <a:rPr lang="en-US" sz="3300" b="1" dirty="0">
                <a:solidFill>
                  <a:srgbClr val="C00000"/>
                </a:solidFill>
                <a:latin typeface="+mn-lt"/>
              </a:rPr>
              <a:t>diverse transmission mechanisms </a:t>
            </a:r>
            <a:r>
              <a:rPr lang="en-US" sz="3300" dirty="0">
                <a:latin typeface="+mn-lt"/>
              </a:rPr>
              <a:t>that require tailored modeling structures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BFB29C8-C34E-72EE-23A6-B34048AAF2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845" y="1391997"/>
            <a:ext cx="12192000" cy="6262777"/>
          </a:xfrm>
        </p:spPr>
        <p:txBody>
          <a:bodyPr>
            <a:normAutofit/>
          </a:bodyPr>
          <a:lstStyle/>
          <a:p>
            <a:r>
              <a:rPr lang="en-US" b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Directly-transmitted</a:t>
            </a:r>
            <a:r>
              <a:rPr lang="en-US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diseases are transmitted via exchange of bodily fluids</a:t>
            </a:r>
          </a:p>
          <a:p>
            <a:pPr lvl="1"/>
            <a:r>
              <a:rPr lang="en-US" sz="26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Droplet (&gt; 5 microns ) spread or direct contact</a:t>
            </a:r>
          </a:p>
          <a:p>
            <a:pPr lvl="1"/>
            <a:r>
              <a:rPr lang="en-US" sz="26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Includes sexually-transmitted pathogens, though often modeled with a more complex contact network</a:t>
            </a:r>
          </a:p>
          <a:p>
            <a:pPr lvl="1"/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Smallpox </a:t>
            </a:r>
            <a:r>
              <a:rPr lang="en-US" sz="2600" i="1" dirty="0">
                <a:latin typeface="Calibri" panose="020F0502020204030204" pitchFamily="34" charset="0"/>
                <a:cs typeface="Calibri" panose="020F0502020204030204" pitchFamily="34" charset="0"/>
              </a:rPr>
              <a:t>(Variola </a:t>
            </a:r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spp.)</a:t>
            </a:r>
            <a:r>
              <a:rPr lang="en-US" sz="2600" i="1" dirty="0">
                <a:latin typeface="Calibri" panose="020F0502020204030204" pitchFamily="34" charset="0"/>
                <a:cs typeface="Calibri" panose="020F0502020204030204" pitchFamily="34" charset="0"/>
              </a:rPr>
              <a:t>,</a:t>
            </a:r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 HIV, Mononucleosis (</a:t>
            </a:r>
            <a:r>
              <a:rPr lang="en-US" sz="2600" i="1" dirty="0">
                <a:latin typeface="Calibri" panose="020F0502020204030204" pitchFamily="34" charset="0"/>
                <a:cs typeface="Calibri" panose="020F0502020204030204" pitchFamily="34" charset="0"/>
              </a:rPr>
              <a:t>Epstein Barr virus</a:t>
            </a:r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en-US" sz="260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b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Indirectly-transmitted </a:t>
            </a:r>
            <a:r>
              <a:rPr lang="en-US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diseases are transmitted via droplets retained in air</a:t>
            </a:r>
          </a:p>
          <a:p>
            <a:pPr lvl="1"/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Droplets </a:t>
            </a:r>
            <a:r>
              <a:rPr lang="en-US" sz="26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&lt; 5 microns in diameter</a:t>
            </a:r>
            <a:endParaRPr lang="en-US" sz="2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Measles, COVID (</a:t>
            </a:r>
            <a:r>
              <a:rPr lang="en-US" sz="2600" i="1" dirty="0">
                <a:latin typeface="Calibri" panose="020F0502020204030204" pitchFamily="34" charset="0"/>
                <a:cs typeface="Calibri" panose="020F0502020204030204" pitchFamily="34" charset="0"/>
              </a:rPr>
              <a:t>SARS-CoV-2</a:t>
            </a:r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en-US" sz="2600" b="1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F3F7F09-343E-FEC2-6222-F09B3A3993A8}"/>
              </a:ext>
            </a:extLst>
          </p:cNvPr>
          <p:cNvGrpSpPr/>
          <p:nvPr/>
        </p:nvGrpSpPr>
        <p:grpSpPr>
          <a:xfrm>
            <a:off x="5693434" y="3950898"/>
            <a:ext cx="3847381" cy="2907102"/>
            <a:chOff x="327374" y="2073006"/>
            <a:chExt cx="4580035" cy="329498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566434C4-17E9-DAFA-8158-075717CD64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5150" b="12907"/>
            <a:stretch/>
          </p:blipFill>
          <p:spPr>
            <a:xfrm>
              <a:off x="327374" y="2073006"/>
              <a:ext cx="4580035" cy="3294981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E9563C5-3C90-31A1-7530-56346FFFD7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748" r="938"/>
            <a:stretch/>
          </p:blipFill>
          <p:spPr>
            <a:xfrm rot="20535299">
              <a:off x="1319164" y="4063835"/>
              <a:ext cx="577372" cy="437058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602A1658-CF45-CA4A-4E1D-3DCB6467AD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748" r="938"/>
            <a:stretch/>
          </p:blipFill>
          <p:spPr>
            <a:xfrm rot="19562422">
              <a:off x="3771786" y="3793111"/>
              <a:ext cx="577372" cy="437058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C7B45C8C-F0D2-E813-13FC-30D898E2FC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748" r="938"/>
            <a:stretch/>
          </p:blipFill>
          <p:spPr>
            <a:xfrm rot="1511770">
              <a:off x="4222379" y="4301160"/>
              <a:ext cx="577372" cy="437058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D94BD6E7-AB12-5195-CFF6-CEE7D96F19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748" r="938"/>
            <a:stretch/>
          </p:blipFill>
          <p:spPr>
            <a:xfrm rot="18638973">
              <a:off x="3620268" y="4309804"/>
              <a:ext cx="577372" cy="437058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979D9364-D628-EE11-E498-B8B538FA0A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748" r="938"/>
            <a:stretch/>
          </p:blipFill>
          <p:spPr>
            <a:xfrm rot="18849132">
              <a:off x="1184957" y="3556527"/>
              <a:ext cx="562676" cy="425933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A8603D5C-6C77-643F-D5DD-D909676EFB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748" r="938"/>
            <a:stretch/>
          </p:blipFill>
          <p:spPr>
            <a:xfrm rot="21333764">
              <a:off x="1592151" y="3727665"/>
              <a:ext cx="577372" cy="437058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F51D870E-DD2A-87C8-9666-8AEDF6FABEE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748" r="938"/>
            <a:stretch/>
          </p:blipFill>
          <p:spPr>
            <a:xfrm rot="635091">
              <a:off x="2120015" y="4177696"/>
              <a:ext cx="577372" cy="437058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158BDC3B-9182-86F0-DE9A-B411898374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748" r="938"/>
            <a:stretch/>
          </p:blipFill>
          <p:spPr>
            <a:xfrm rot="19562422">
              <a:off x="1863268" y="3934626"/>
              <a:ext cx="577372" cy="437058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D6E25DC-B98C-782F-C61C-484D12F3D3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748" r="938"/>
            <a:stretch/>
          </p:blipFill>
          <p:spPr>
            <a:xfrm rot="21334791">
              <a:off x="2101841" y="3501173"/>
              <a:ext cx="577372" cy="437058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0CF2E63B-C894-26CB-C68B-8ACB680DB7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748" r="938"/>
            <a:stretch/>
          </p:blipFill>
          <p:spPr>
            <a:xfrm>
              <a:off x="1603401" y="4307646"/>
              <a:ext cx="577372" cy="437058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0B8BC51-B4F6-C0BF-773A-B3ABCCFDE5D7}"/>
              </a:ext>
            </a:extLst>
          </p:cNvPr>
          <p:cNvGrpSpPr/>
          <p:nvPr/>
        </p:nvGrpSpPr>
        <p:grpSpPr>
          <a:xfrm>
            <a:off x="-205013" y="4915324"/>
            <a:ext cx="5045543" cy="1670130"/>
            <a:chOff x="2758440" y="1630363"/>
            <a:chExt cx="5931043" cy="2105241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64C81B48-AC23-1217-BED4-F65E5377676E}"/>
                </a:ext>
              </a:extLst>
            </p:cNvPr>
            <p:cNvGrpSpPr/>
            <p:nvPr/>
          </p:nvGrpSpPr>
          <p:grpSpPr>
            <a:xfrm>
              <a:off x="2758440" y="1630363"/>
              <a:ext cx="5931043" cy="2105241"/>
              <a:chOff x="2634893" y="952481"/>
              <a:chExt cx="5931043" cy="2105241"/>
            </a:xfrm>
          </p:grpSpPr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38C80779-03E2-A0A9-5478-A09668272BAE}"/>
                  </a:ext>
                </a:extLst>
              </p:cNvPr>
              <p:cNvGrpSpPr/>
              <p:nvPr/>
            </p:nvGrpSpPr>
            <p:grpSpPr>
              <a:xfrm>
                <a:off x="4545362" y="1525402"/>
                <a:ext cx="4020574" cy="1448257"/>
                <a:chOff x="3433421" y="1996212"/>
                <a:chExt cx="4020574" cy="1448257"/>
              </a:xfrm>
            </p:grpSpPr>
            <p:grpSp>
              <p:nvGrpSpPr>
                <p:cNvPr id="42" name="Group 41">
                  <a:extLst>
                    <a:ext uri="{FF2B5EF4-FFF2-40B4-BE49-F238E27FC236}">
                      <a16:creationId xmlns:a16="http://schemas.microsoft.com/office/drawing/2014/main" id="{4BABDC35-B39B-BDA1-EAE9-D831E2DB4A16}"/>
                    </a:ext>
                  </a:extLst>
                </p:cNvPr>
                <p:cNvGrpSpPr/>
                <p:nvPr/>
              </p:nvGrpSpPr>
              <p:grpSpPr>
                <a:xfrm>
                  <a:off x="3433421" y="1996212"/>
                  <a:ext cx="3166363" cy="1448257"/>
                  <a:chOff x="3456377" y="2549616"/>
                  <a:chExt cx="2267793" cy="961934"/>
                </a:xfrm>
              </p:grpSpPr>
              <p:graphicFrame>
                <p:nvGraphicFramePr>
                  <p:cNvPr id="45" name="Object 44">
                    <a:extLst>
                      <a:ext uri="{FF2B5EF4-FFF2-40B4-BE49-F238E27FC236}">
                        <a16:creationId xmlns:a16="http://schemas.microsoft.com/office/drawing/2014/main" id="{D76D4514-80F4-242A-A963-A380DD73EE18}"/>
                      </a:ext>
                    </a:extLst>
                  </p:cNvPr>
                  <p:cNvGraphicFramePr>
                    <a:graphicFrameLocks noChangeAspect="1"/>
                  </p:cNvGraphicFramePr>
                  <p:nvPr/>
                </p:nvGraphicFramePr>
                <p:xfrm>
                  <a:off x="4514850" y="3346450"/>
                  <a:ext cx="114300" cy="165100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name="Equation" r:id="rId5" imgW="114300" imgH="165100" progId="Equation.3">
                          <p:embed/>
                        </p:oleObj>
                      </mc:Choice>
                      <mc:Fallback>
                        <p:oleObj name="Equation" r:id="rId5" imgW="114300" imgH="165100" progId="Equation.3">
                          <p:embed/>
                          <p:pic>
                            <p:nvPicPr>
                              <p:cNvPr id="23" name="Object 22">
                                <a:extLst>
                                  <a:ext uri="{FF2B5EF4-FFF2-40B4-BE49-F238E27FC236}">
                                    <a16:creationId xmlns:a16="http://schemas.microsoft.com/office/drawing/2014/main" id="{0A1A4748-1449-8CA5-D774-D1A20CA6B7E2}"/>
                                  </a:ext>
                                </a:extLst>
                              </p:cNvPr>
                              <p:cNvPicPr/>
                              <p:nvPr/>
                            </p:nvPicPr>
                            <p:blipFill>
                              <a:blip r:embed="rId6"/>
                              <a:stretch>
                                <a:fillRect/>
                              </a:stretch>
                            </p:blipFill>
                            <p:spPr>
                              <a:xfrm>
                                <a:off x="4514850" y="3346450"/>
                                <a:ext cx="114300" cy="165100"/>
                              </a:xfrm>
                              <a:prstGeom prst="rect">
                                <a:avLst/>
                              </a:prstGeom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  <p:grpSp>
                <p:nvGrpSpPr>
                  <p:cNvPr id="46" name="Group 45">
                    <a:extLst>
                      <a:ext uri="{FF2B5EF4-FFF2-40B4-BE49-F238E27FC236}">
                        <a16:creationId xmlns:a16="http://schemas.microsoft.com/office/drawing/2014/main" id="{BE495D61-4639-9256-955E-BA1619475C38}"/>
                      </a:ext>
                    </a:extLst>
                  </p:cNvPr>
                  <p:cNvGrpSpPr/>
                  <p:nvPr/>
                </p:nvGrpSpPr>
                <p:grpSpPr>
                  <a:xfrm>
                    <a:off x="3456377" y="2549616"/>
                    <a:ext cx="2267793" cy="621784"/>
                    <a:chOff x="4032088" y="2139665"/>
                    <a:chExt cx="2267793" cy="621784"/>
                  </a:xfrm>
                </p:grpSpPr>
                <p:sp>
                  <p:nvSpPr>
                    <p:cNvPr id="49" name="Rectangle 48">
                      <a:extLst>
                        <a:ext uri="{FF2B5EF4-FFF2-40B4-BE49-F238E27FC236}">
                          <a16:creationId xmlns:a16="http://schemas.microsoft.com/office/drawing/2014/main" id="{B03C86F2-7E74-CE1C-7821-E6AEBD3FE46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71845" y="2139665"/>
                      <a:ext cx="928036" cy="604507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2800" dirty="0" err="1">
                          <a:solidFill>
                            <a:schemeClr val="tx1"/>
                          </a:solidFill>
                          <a:ea typeface="Lucida Grande"/>
                          <a:cs typeface="Lucida Grande"/>
                        </a:rPr>
                        <a:t>γ</a:t>
                      </a:r>
                      <a:endParaRPr lang="en-US" sz="2600" dirty="0">
                        <a:solidFill>
                          <a:schemeClr val="tx1"/>
                        </a:solidFill>
                        <a:cs typeface="Cambria Math"/>
                      </a:endParaRPr>
                    </a:p>
                  </p:txBody>
                </p:sp>
                <p:sp>
                  <p:nvSpPr>
                    <p:cNvPr id="50" name="Rectangle 49">
                      <a:extLst>
                        <a:ext uri="{FF2B5EF4-FFF2-40B4-BE49-F238E27FC236}">
                          <a16:creationId xmlns:a16="http://schemas.microsoft.com/office/drawing/2014/main" id="{764582AA-790F-5B9B-DB84-8E45CB554BA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32088" y="2156942"/>
                      <a:ext cx="928036" cy="604507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l-GR" sz="2600" b="1" dirty="0">
                          <a:solidFill>
                            <a:srgbClr val="C00000"/>
                          </a:solidFill>
                          <a:cs typeface="Cambria Math"/>
                        </a:rPr>
                        <a:t>β</a:t>
                      </a:r>
                      <a:endParaRPr lang="en-US" sz="2600" b="1" dirty="0">
                        <a:solidFill>
                          <a:srgbClr val="C00000"/>
                        </a:solidFill>
                        <a:cs typeface="Cambria Math"/>
                      </a:endParaRPr>
                    </a:p>
                  </p:txBody>
                </p:sp>
              </p:grpSp>
              <p:cxnSp>
                <p:nvCxnSpPr>
                  <p:cNvPr id="47" name="Straight Arrow Connector 46">
                    <a:extLst>
                      <a:ext uri="{FF2B5EF4-FFF2-40B4-BE49-F238E27FC236}">
                        <a16:creationId xmlns:a16="http://schemas.microsoft.com/office/drawing/2014/main" id="{9CC20F75-E6CF-29F2-B3F3-232CAC8AB60F}"/>
                      </a:ext>
                    </a:extLst>
                  </p:cNvPr>
                  <p:cNvCxnSpPr/>
                  <p:nvPr/>
                </p:nvCxnSpPr>
                <p:spPr>
                  <a:xfrm>
                    <a:off x="3741907" y="3070643"/>
                    <a:ext cx="356978" cy="0"/>
                  </a:xfrm>
                  <a:prstGeom prst="straightConnector1">
                    <a:avLst/>
                  </a:prstGeom>
                  <a:ln w="38100" cmpd="sng">
                    <a:solidFill>
                      <a:schemeClr val="tx1"/>
                    </a:solidFill>
                    <a:tailEnd type="arrow"/>
                  </a:ln>
                  <a:effectLst/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" name="Straight Arrow Connector 47">
                    <a:extLst>
                      <a:ext uri="{FF2B5EF4-FFF2-40B4-BE49-F238E27FC236}">
                        <a16:creationId xmlns:a16="http://schemas.microsoft.com/office/drawing/2014/main" id="{79FE0B0B-412A-06C2-614D-9818B207CAE5}"/>
                      </a:ext>
                    </a:extLst>
                  </p:cNvPr>
                  <p:cNvCxnSpPr/>
                  <p:nvPr/>
                </p:nvCxnSpPr>
                <p:spPr>
                  <a:xfrm>
                    <a:off x="5093168" y="3100005"/>
                    <a:ext cx="356978" cy="0"/>
                  </a:xfrm>
                  <a:prstGeom prst="straightConnector1">
                    <a:avLst/>
                  </a:prstGeom>
                  <a:ln w="38100" cmpd="sng">
                    <a:solidFill>
                      <a:schemeClr val="tx1"/>
                    </a:solidFill>
                    <a:tailEnd type="arrow"/>
                  </a:ln>
                  <a:effectLst/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D116F667-D550-3112-230A-8ECEB74B6A14}"/>
                    </a:ext>
                  </a:extLst>
                </p:cNvPr>
                <p:cNvSpPr/>
                <p:nvPr/>
              </p:nvSpPr>
              <p:spPr>
                <a:xfrm>
                  <a:off x="4466019" y="2220287"/>
                  <a:ext cx="1177178" cy="1224181"/>
                </a:xfrm>
                <a:prstGeom prst="rect">
                  <a:avLst/>
                </a:prstGeom>
                <a:solidFill>
                  <a:srgbClr val="FF6666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3600" dirty="0">
                      <a:solidFill>
                        <a:schemeClr val="tx1"/>
                      </a:solidFill>
                      <a:cs typeface="Cambria Math"/>
                    </a:rPr>
                    <a:t>I</a:t>
                  </a:r>
                </a:p>
              </p:txBody>
            </p:sp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51DD3DC3-4F6A-6E14-3D63-D78F725FF8B9}"/>
                    </a:ext>
                  </a:extLst>
                </p:cNvPr>
                <p:cNvSpPr/>
                <p:nvPr/>
              </p:nvSpPr>
              <p:spPr>
                <a:xfrm>
                  <a:off x="6276817" y="2220287"/>
                  <a:ext cx="1177178" cy="1224181"/>
                </a:xfrm>
                <a:prstGeom prst="rect">
                  <a:avLst/>
                </a:prstGeom>
                <a:solidFill>
                  <a:srgbClr val="00B0F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3600" dirty="0">
                      <a:solidFill>
                        <a:schemeClr val="tx1"/>
                      </a:solidFill>
                      <a:cs typeface="Cambria Math"/>
                    </a:rPr>
                    <a:t>R</a:t>
                  </a:r>
                </a:p>
              </p:txBody>
            </p:sp>
          </p:grpSp>
          <p:cxnSp>
            <p:nvCxnSpPr>
              <p:cNvPr id="33" name="Curved Connector 32">
                <a:extLst>
                  <a:ext uri="{FF2B5EF4-FFF2-40B4-BE49-F238E27FC236}">
                    <a16:creationId xmlns:a16="http://schemas.microsoft.com/office/drawing/2014/main" id="{88587B9A-D4CF-B196-75D1-189422D0B767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H="1">
                <a:off x="5442537" y="2378257"/>
                <a:ext cx="523979" cy="834952"/>
              </a:xfrm>
              <a:prstGeom prst="curvedConnector4">
                <a:avLst>
                  <a:gd name="adj1" fmla="val -43628"/>
                  <a:gd name="adj2" fmla="val 95792"/>
                </a:avLst>
              </a:prstGeom>
              <a:ln w="38100">
                <a:solidFill>
                  <a:srgbClr val="FF0000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9767CBAA-41E4-B595-7585-B6F67442B2AA}"/>
                  </a:ext>
                </a:extLst>
              </p:cNvPr>
              <p:cNvCxnSpPr/>
              <p:nvPr/>
            </p:nvCxnSpPr>
            <p:spPr>
              <a:xfrm flipV="1">
                <a:off x="4321643" y="1304873"/>
                <a:ext cx="0" cy="370390"/>
              </a:xfrm>
              <a:prstGeom prst="straightConnector1">
                <a:avLst/>
              </a:prstGeom>
              <a:ln w="38100" cmpd="sng"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" name="Straight Arrow Connector 34">
                <a:extLst>
                  <a:ext uri="{FF2B5EF4-FFF2-40B4-BE49-F238E27FC236}">
                    <a16:creationId xmlns:a16="http://schemas.microsoft.com/office/drawing/2014/main" id="{8050DE54-EBF0-DDD1-34E3-694C44B18C4A}"/>
                  </a:ext>
                </a:extLst>
              </p:cNvPr>
              <p:cNvCxnSpPr/>
              <p:nvPr/>
            </p:nvCxnSpPr>
            <p:spPr>
              <a:xfrm flipV="1">
                <a:off x="6018656" y="1276235"/>
                <a:ext cx="0" cy="370390"/>
              </a:xfrm>
              <a:prstGeom prst="straightConnector1">
                <a:avLst/>
              </a:prstGeom>
              <a:ln w="38100" cmpd="sng"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6" name="Straight Arrow Connector 35">
                <a:extLst>
                  <a:ext uri="{FF2B5EF4-FFF2-40B4-BE49-F238E27FC236}">
                    <a16:creationId xmlns:a16="http://schemas.microsoft.com/office/drawing/2014/main" id="{A879BB41-300A-0CAE-7871-5E610DF013B1}"/>
                  </a:ext>
                </a:extLst>
              </p:cNvPr>
              <p:cNvCxnSpPr/>
              <p:nvPr/>
            </p:nvCxnSpPr>
            <p:spPr>
              <a:xfrm flipV="1">
                <a:off x="7548443" y="1276235"/>
                <a:ext cx="0" cy="370390"/>
              </a:xfrm>
              <a:prstGeom prst="straightConnector1">
                <a:avLst/>
              </a:prstGeom>
              <a:ln w="38100" cmpd="sng"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B099603C-ADFA-EFAA-7DE6-8CB124397216}"/>
                  </a:ext>
                </a:extLst>
              </p:cNvPr>
              <p:cNvCxnSpPr/>
              <p:nvPr/>
            </p:nvCxnSpPr>
            <p:spPr>
              <a:xfrm>
                <a:off x="3106567" y="2319491"/>
                <a:ext cx="413400" cy="0"/>
              </a:xfrm>
              <a:prstGeom prst="straightConnector1">
                <a:avLst/>
              </a:prstGeom>
              <a:ln w="38100" cmpd="sng"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374DAEAE-EAE8-2615-4BD7-123FA87A47D2}"/>
                  </a:ext>
                </a:extLst>
              </p:cNvPr>
              <p:cNvSpPr/>
              <p:nvPr/>
            </p:nvSpPr>
            <p:spPr>
              <a:xfrm>
                <a:off x="2634893" y="1559204"/>
                <a:ext cx="1295753" cy="91012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600" dirty="0">
                    <a:solidFill>
                      <a:schemeClr val="tx1"/>
                    </a:solidFill>
                    <a:cs typeface="Cambria Math"/>
                  </a:rPr>
                  <a:t>b</a:t>
                </a:r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5301217C-CF7A-8916-ACEA-EBCA4A93C766}"/>
                  </a:ext>
                </a:extLst>
              </p:cNvPr>
              <p:cNvSpPr/>
              <p:nvPr/>
            </p:nvSpPr>
            <p:spPr>
              <a:xfrm>
                <a:off x="3916390" y="1032733"/>
                <a:ext cx="1295753" cy="91012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sz="2400" dirty="0">
                    <a:solidFill>
                      <a:schemeClr val="tx1"/>
                    </a:solidFill>
                    <a:sym typeface="Symbol" pitchFamily="2" charset="2"/>
                  </a:rPr>
                  <a:t></a:t>
                </a:r>
                <a:endParaRPr lang="en-US" sz="2400" dirty="0">
                  <a:solidFill>
                    <a:schemeClr val="tx1"/>
                  </a:solidFill>
                  <a:cs typeface="Cambria Math"/>
                </a:endParaRPr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BB1F1F6B-C500-F390-872D-F2D346D061BE}"/>
                  </a:ext>
                </a:extLst>
              </p:cNvPr>
              <p:cNvSpPr/>
              <p:nvPr/>
            </p:nvSpPr>
            <p:spPr>
              <a:xfrm>
                <a:off x="5584478" y="1032733"/>
                <a:ext cx="1445413" cy="91012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sz="2400" dirty="0">
                    <a:solidFill>
                      <a:schemeClr val="tx1"/>
                    </a:solidFill>
                    <a:sym typeface="Symbol" pitchFamily="2" charset="2"/>
                  </a:rPr>
                  <a:t></a:t>
                </a:r>
                <a:endParaRPr lang="en-US" sz="2400" dirty="0">
                  <a:solidFill>
                    <a:schemeClr val="tx1"/>
                  </a:solidFill>
                  <a:cs typeface="Cambria Math"/>
                </a:endParaRPr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A6630821-12BE-4AD7-8A58-DFFF5A36A853}"/>
                  </a:ext>
                </a:extLst>
              </p:cNvPr>
              <p:cNvSpPr/>
              <p:nvPr/>
            </p:nvSpPr>
            <p:spPr>
              <a:xfrm>
                <a:off x="7164207" y="952481"/>
                <a:ext cx="1295753" cy="91012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sz="2400" dirty="0">
                    <a:solidFill>
                      <a:schemeClr val="tx1"/>
                    </a:solidFill>
                    <a:sym typeface="Symbol" pitchFamily="2" charset="2"/>
                  </a:rPr>
                  <a:t></a:t>
                </a:r>
                <a:endParaRPr lang="en-US" sz="2400" dirty="0">
                  <a:solidFill>
                    <a:schemeClr val="tx1"/>
                  </a:solidFill>
                  <a:cs typeface="Cambria Math"/>
                </a:endParaRPr>
              </a:p>
            </p:txBody>
          </p:sp>
        </p:grp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6F9E52EA-EB0A-0C0A-7967-7D54286AB742}"/>
                </a:ext>
              </a:extLst>
            </p:cNvPr>
            <p:cNvSpPr/>
            <p:nvPr/>
          </p:nvSpPr>
          <p:spPr>
            <a:xfrm>
              <a:off x="3765454" y="2449944"/>
              <a:ext cx="1177178" cy="1224180"/>
            </a:xfrm>
            <a:prstGeom prst="rect">
              <a:avLst/>
            </a:prstGeom>
            <a:solidFill>
              <a:srgbClr val="00E867"/>
            </a:solidFill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  <a:cs typeface="Cambria Math"/>
                </a:rPr>
                <a:t>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716928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8591AE0-A594-17A7-7540-15270B78AA1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22115" y="733471"/>
                <a:ext cx="11747770" cy="5690680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b="1" i="1" u="sng" dirty="0"/>
                  <a:t>Disease Ecology</a:t>
                </a:r>
              </a:p>
              <a:p>
                <a:r>
                  <a:rPr lang="en-US" dirty="0"/>
                  <a:t>Parasitism is a species interaction in which a parasite or pathogen lives in or on a host and benefits at the expense of the hosts.</a:t>
                </a:r>
              </a:p>
              <a:p>
                <a:r>
                  <a:rPr lang="en-US" dirty="0"/>
                  <a:t>Pathogens play a key role in regulating population cycles in wildlife (e.g. </a:t>
                </a:r>
                <a:r>
                  <a:rPr lang="en-US" dirty="0" err="1"/>
                  <a:t>Soay</a:t>
                </a:r>
                <a:r>
                  <a:rPr lang="en-US" dirty="0"/>
                  <a:t> sheep, red grouse) and also impact human demography (e.g. Plague of Justinian, Black Death, Cocoliztli, HIV, COVID) </a:t>
                </a:r>
              </a:p>
              <a:p>
                <a:r>
                  <a:rPr lang="en-US" dirty="0"/>
                  <a:t>The recognition that microorganisms (bacteria, viruses, protozoa) cause disease dates back to the origins of the microscope (van Leuwenhoek) and was later formalized in Koch’s postulates in the late 1800s</a:t>
                </a:r>
              </a:p>
              <a:p>
                <a:r>
                  <a:rPr lang="en-US" dirty="0"/>
                  <a:t>In addition to demography, pathogens have also shaped human evolution (malaria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sickle cell anemia, Duffy negative antigen)</a:t>
                </a:r>
              </a:p>
              <a:p>
                <a:r>
                  <a:rPr lang="en-US" dirty="0"/>
                  <a:t>Epidemiology is focused on understanding the risk factors associated with disease, while disease ecology is focused on understanding their transmission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8591AE0-A594-17A7-7540-15270B78AA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2115" y="733471"/>
                <a:ext cx="11747770" cy="5690680"/>
              </a:xfrm>
              <a:blipFill>
                <a:blip r:embed="rId2"/>
                <a:stretch>
                  <a:fillRect l="-1080" t="-1782" b="-3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D2517E16-0919-8BEB-60A5-F0EBA194F15E}"/>
              </a:ext>
            </a:extLst>
          </p:cNvPr>
          <p:cNvSpPr/>
          <p:nvPr/>
        </p:nvSpPr>
        <p:spPr>
          <a:xfrm>
            <a:off x="222115" y="733470"/>
            <a:ext cx="11582400" cy="58654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13BAE52-A0A3-59D4-B73E-A4F54BAA574A}"/>
              </a:ext>
            </a:extLst>
          </p:cNvPr>
          <p:cNvSpPr txBox="1">
            <a:spLocks/>
          </p:cNvSpPr>
          <p:nvPr/>
        </p:nvSpPr>
        <p:spPr>
          <a:xfrm>
            <a:off x="387485" y="0"/>
            <a:ext cx="10515600" cy="9772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Let’s recap a bit!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56303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BFB29C8-C34E-72EE-23A6-B34048AAF2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391997"/>
            <a:ext cx="11766430" cy="6262777"/>
          </a:xfrm>
        </p:spPr>
        <p:txBody>
          <a:bodyPr>
            <a:normAutofit/>
          </a:bodyPr>
          <a:lstStyle/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Environmentally-transmitted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pathogens are transmitted outside of the host (e.g. water-borne, food-borne)</a:t>
            </a:r>
          </a:p>
          <a:p>
            <a:pPr lvl="1"/>
            <a:r>
              <a:rPr lang="en-US" sz="2600" dirty="0">
                <a:cs typeface="Calibri" panose="020F0502020204030204" pitchFamily="34" charset="0"/>
              </a:rPr>
              <a:t>Examples: Cholera </a:t>
            </a:r>
            <a:r>
              <a:rPr lang="en-US" sz="2600" i="1" dirty="0">
                <a:cs typeface="Calibri" panose="020F0502020204030204" pitchFamily="34" charset="0"/>
              </a:rPr>
              <a:t>(Vibrio cholerae</a:t>
            </a:r>
            <a:r>
              <a:rPr lang="en-US" sz="2600" dirty="0">
                <a:cs typeface="Calibri" panose="020F0502020204030204" pitchFamily="34" charset="0"/>
              </a:rPr>
              <a:t>)</a:t>
            </a:r>
            <a:r>
              <a:rPr lang="en-US" sz="2600" i="1" dirty="0">
                <a:cs typeface="Calibri" panose="020F0502020204030204" pitchFamily="34" charset="0"/>
              </a:rPr>
              <a:t>,</a:t>
            </a:r>
            <a:r>
              <a:rPr lang="en-US" sz="2600" dirty="0">
                <a:cs typeface="Calibri" panose="020F0502020204030204" pitchFamily="34" charset="0"/>
              </a:rPr>
              <a:t> </a:t>
            </a:r>
            <a:r>
              <a:rPr lang="en-US" sz="2600" b="0" i="0" dirty="0">
                <a:solidFill>
                  <a:srgbClr val="202124"/>
                </a:solidFill>
                <a:effectLst/>
              </a:rPr>
              <a:t>Salmonellosis (</a:t>
            </a:r>
            <a:r>
              <a:rPr lang="en-US" sz="2600" i="1" dirty="0">
                <a:cs typeface="Calibri" panose="020F0502020204030204" pitchFamily="34" charset="0"/>
              </a:rPr>
              <a:t>Salmonella </a:t>
            </a:r>
            <a:r>
              <a:rPr lang="en-US" sz="2600" dirty="0">
                <a:cs typeface="Calibri" panose="020F0502020204030204" pitchFamily="34" charset="0"/>
              </a:rPr>
              <a:t>spp. bacteria), White-Nosed Syndrome (</a:t>
            </a:r>
            <a:r>
              <a:rPr lang="en-US" sz="2600" i="1" dirty="0">
                <a:cs typeface="Calibri" panose="020F0502020204030204" pitchFamily="34" charset="0"/>
              </a:rPr>
              <a:t>Pseudogymnoascus </a:t>
            </a:r>
            <a:r>
              <a:rPr lang="en-US" sz="2600" i="1" dirty="0" err="1">
                <a:cs typeface="Calibri" panose="020F0502020204030204" pitchFamily="34" charset="0"/>
              </a:rPr>
              <a:t>destructans</a:t>
            </a:r>
            <a:r>
              <a:rPr lang="en-US" sz="2600" dirty="0">
                <a:cs typeface="Calibri" panose="020F0502020204030204" pitchFamily="34" charset="0"/>
              </a:rPr>
              <a:t>)</a:t>
            </a:r>
          </a:p>
        </p:txBody>
      </p:sp>
      <p:sp>
        <p:nvSpPr>
          <p:cNvPr id="49" name="Title 1">
            <a:extLst>
              <a:ext uri="{FF2B5EF4-FFF2-40B4-BE49-F238E27FC236}">
                <a16:creationId xmlns:a16="http://schemas.microsoft.com/office/drawing/2014/main" id="{2E646D0A-80E0-0BF3-CD51-5398B6332B54}"/>
              </a:ext>
            </a:extLst>
          </p:cNvPr>
          <p:cNvSpPr txBox="1">
            <a:spLocks/>
          </p:cNvSpPr>
          <p:nvPr/>
        </p:nvSpPr>
        <p:spPr>
          <a:xfrm>
            <a:off x="1420224" y="66434"/>
            <a:ext cx="931103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300" dirty="0">
                <a:latin typeface="+mn-lt"/>
              </a:rPr>
              <a:t>Pathogens exhibit </a:t>
            </a:r>
            <a:r>
              <a:rPr lang="en-US" sz="3300" b="1" dirty="0">
                <a:solidFill>
                  <a:srgbClr val="C00000"/>
                </a:solidFill>
                <a:latin typeface="+mn-lt"/>
              </a:rPr>
              <a:t>diverse transmission mechanisms </a:t>
            </a:r>
            <a:r>
              <a:rPr lang="en-US" sz="3300" dirty="0">
                <a:latin typeface="+mn-lt"/>
              </a:rPr>
              <a:t>that require tailored modeling structures</a:t>
            </a:r>
          </a:p>
        </p:txBody>
      </p:sp>
    </p:spTree>
    <p:extLst>
      <p:ext uri="{BB962C8B-B14F-4D97-AF65-F5344CB8AC3E}">
        <p14:creationId xmlns:p14="http://schemas.microsoft.com/office/powerpoint/2010/main" val="16354287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BFB29C8-C34E-72EE-23A6-B34048AAF2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253" y="1391997"/>
            <a:ext cx="11766430" cy="6262777"/>
          </a:xfrm>
        </p:spPr>
        <p:txBody>
          <a:bodyPr>
            <a:normAutofit/>
          </a:bodyPr>
          <a:lstStyle/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Environmentally-transmitted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pathogens are transmitted outside of the host (e.g. water-borne, food-borne)</a:t>
            </a:r>
          </a:p>
          <a:p>
            <a:pPr lvl="1"/>
            <a:r>
              <a:rPr lang="en-US" sz="2600" dirty="0">
                <a:cs typeface="Calibri" panose="020F0502020204030204" pitchFamily="34" charset="0"/>
              </a:rPr>
              <a:t>Examples: </a:t>
            </a:r>
            <a:r>
              <a:rPr lang="en-US" sz="2600" dirty="0">
                <a:highlight>
                  <a:srgbClr val="FFFF00"/>
                </a:highlight>
                <a:cs typeface="Calibri" panose="020F0502020204030204" pitchFamily="34" charset="0"/>
              </a:rPr>
              <a:t>Cholera </a:t>
            </a:r>
            <a:r>
              <a:rPr lang="en-US" sz="2600" i="1" dirty="0">
                <a:highlight>
                  <a:srgbClr val="FFFF00"/>
                </a:highlight>
                <a:cs typeface="Calibri" panose="020F0502020204030204" pitchFamily="34" charset="0"/>
              </a:rPr>
              <a:t>(Vibrio cholerae</a:t>
            </a:r>
            <a:r>
              <a:rPr lang="en-US" sz="2600" dirty="0">
                <a:highlight>
                  <a:srgbClr val="FFFF00"/>
                </a:highlight>
                <a:cs typeface="Calibri" panose="020F0502020204030204" pitchFamily="34" charset="0"/>
              </a:rPr>
              <a:t>)</a:t>
            </a:r>
            <a:r>
              <a:rPr lang="en-US" sz="2600" i="1" dirty="0">
                <a:cs typeface="Calibri" panose="020F0502020204030204" pitchFamily="34" charset="0"/>
              </a:rPr>
              <a:t>,</a:t>
            </a:r>
            <a:r>
              <a:rPr lang="en-US" sz="2600" dirty="0">
                <a:cs typeface="Calibri" panose="020F0502020204030204" pitchFamily="34" charset="0"/>
              </a:rPr>
              <a:t> </a:t>
            </a:r>
            <a:r>
              <a:rPr lang="en-US" sz="2600" b="0" i="0" dirty="0">
                <a:solidFill>
                  <a:srgbClr val="202124"/>
                </a:solidFill>
                <a:effectLst/>
              </a:rPr>
              <a:t>Salmonellosis (</a:t>
            </a:r>
            <a:r>
              <a:rPr lang="en-US" sz="2600" i="1" dirty="0">
                <a:cs typeface="Calibri" panose="020F0502020204030204" pitchFamily="34" charset="0"/>
              </a:rPr>
              <a:t>Salmonella </a:t>
            </a:r>
            <a:r>
              <a:rPr lang="en-US" sz="2600" dirty="0">
                <a:cs typeface="Calibri" panose="020F0502020204030204" pitchFamily="34" charset="0"/>
              </a:rPr>
              <a:t>spp. bacteria), White-Nosed Syndrome (</a:t>
            </a:r>
            <a:r>
              <a:rPr lang="en-US" sz="2600" i="1" dirty="0">
                <a:cs typeface="Calibri" panose="020F0502020204030204" pitchFamily="34" charset="0"/>
              </a:rPr>
              <a:t>Pseudogymnoascus </a:t>
            </a:r>
            <a:r>
              <a:rPr lang="en-US" sz="2600" i="1" dirty="0" err="1">
                <a:cs typeface="Calibri" panose="020F0502020204030204" pitchFamily="34" charset="0"/>
              </a:rPr>
              <a:t>destructans</a:t>
            </a:r>
            <a:r>
              <a:rPr lang="en-US" sz="2600" dirty="0">
                <a:cs typeface="Calibri" panose="020F0502020204030204" pitchFamily="34" charset="0"/>
              </a:rPr>
              <a:t>)</a:t>
            </a: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9659E1AD-8D04-0589-5E06-E55332D5C4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7947" y="3420853"/>
            <a:ext cx="4485736" cy="317739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map of the world&#10;&#10;Description automatically generated with medium confidence">
            <a:extLst>
              <a:ext uri="{FF2B5EF4-FFF2-40B4-BE49-F238E27FC236}">
                <a16:creationId xmlns:a16="http://schemas.microsoft.com/office/drawing/2014/main" id="{31FF418A-3700-AF4F-4E9F-E91DA8B2AB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596" y="3420853"/>
            <a:ext cx="6458309" cy="267997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D7503A0-3FE7-BB4F-041B-60FCA9AAB218}"/>
              </a:ext>
            </a:extLst>
          </p:cNvPr>
          <p:cNvSpPr txBox="1"/>
          <p:nvPr/>
        </p:nvSpPr>
        <p:spPr>
          <a:xfrm>
            <a:off x="0" y="6459485"/>
            <a:ext cx="404613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cs typeface="Franklin Gothic Medium"/>
              </a:rPr>
              <a:t>Ali et al. 2012. </a:t>
            </a:r>
            <a:r>
              <a:rPr lang="en-US" i="1" dirty="0">
                <a:cs typeface="Franklin Gothic Medium"/>
              </a:rPr>
              <a:t>WHO Bulletin.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BB83244-5BC6-E852-0D54-368F342B3412}"/>
              </a:ext>
            </a:extLst>
          </p:cNvPr>
          <p:cNvSpPr txBox="1"/>
          <p:nvPr/>
        </p:nvSpPr>
        <p:spPr>
          <a:xfrm>
            <a:off x="586596" y="3244334"/>
            <a:ext cx="404613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cs typeface="Franklin Gothic Medium"/>
              </a:rPr>
              <a:t>Global Burden of Cholera, 2012</a:t>
            </a:r>
            <a:endParaRPr lang="en-US" i="1" dirty="0">
              <a:cs typeface="Franklin Gothic Medium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F6A56F7-5988-A0A3-9241-B08B0D1FC0B6}"/>
              </a:ext>
            </a:extLst>
          </p:cNvPr>
          <p:cNvSpPr txBox="1"/>
          <p:nvPr/>
        </p:nvSpPr>
        <p:spPr>
          <a:xfrm>
            <a:off x="3718331" y="5912358"/>
            <a:ext cx="3404211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i="1" dirty="0">
                <a:cs typeface="Franklin Gothic Medium"/>
              </a:rPr>
              <a:t>Estimated 2.8 million cases &amp; 95,000 deaths annually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02F973E5-EE10-1512-F738-0FB60A95FAC5}"/>
              </a:ext>
            </a:extLst>
          </p:cNvPr>
          <p:cNvSpPr txBox="1">
            <a:spLocks/>
          </p:cNvSpPr>
          <p:nvPr/>
        </p:nvSpPr>
        <p:spPr>
          <a:xfrm>
            <a:off x="1420224" y="66434"/>
            <a:ext cx="931103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300" dirty="0">
                <a:latin typeface="+mn-lt"/>
              </a:rPr>
              <a:t>Pathogens exhibit </a:t>
            </a:r>
            <a:r>
              <a:rPr lang="en-US" sz="3300" b="1" dirty="0">
                <a:solidFill>
                  <a:srgbClr val="C00000"/>
                </a:solidFill>
                <a:latin typeface="+mn-lt"/>
              </a:rPr>
              <a:t>diverse transmission mechanisms </a:t>
            </a:r>
            <a:r>
              <a:rPr lang="en-US" sz="3300" dirty="0">
                <a:latin typeface="+mn-lt"/>
              </a:rPr>
              <a:t>that require tailored modeling structures</a:t>
            </a:r>
          </a:p>
        </p:txBody>
      </p:sp>
    </p:spTree>
    <p:extLst>
      <p:ext uri="{BB962C8B-B14F-4D97-AF65-F5344CB8AC3E}">
        <p14:creationId xmlns:p14="http://schemas.microsoft.com/office/powerpoint/2010/main" val="33182345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BFB29C8-C34E-72EE-23A6-B34048AAF2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2527" y="1391997"/>
            <a:ext cx="11766430" cy="6262777"/>
          </a:xfrm>
        </p:spPr>
        <p:txBody>
          <a:bodyPr>
            <a:normAutofit/>
          </a:bodyPr>
          <a:lstStyle/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Environmentally-transmitted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pathogens are transmitted outside of the host (e.g. water-borne, food-borne)</a:t>
            </a:r>
          </a:p>
          <a:p>
            <a:pPr lvl="1"/>
            <a:r>
              <a:rPr lang="en-US" sz="2600" dirty="0">
                <a:cs typeface="Calibri" panose="020F0502020204030204" pitchFamily="34" charset="0"/>
              </a:rPr>
              <a:t>Examples: Cholera </a:t>
            </a:r>
            <a:r>
              <a:rPr lang="en-US" sz="2600" i="1" dirty="0">
                <a:cs typeface="Calibri" panose="020F0502020204030204" pitchFamily="34" charset="0"/>
              </a:rPr>
              <a:t>(Vibrio cholerae</a:t>
            </a:r>
            <a:r>
              <a:rPr lang="en-US" sz="2600" dirty="0">
                <a:cs typeface="Calibri" panose="020F0502020204030204" pitchFamily="34" charset="0"/>
              </a:rPr>
              <a:t>)</a:t>
            </a:r>
            <a:r>
              <a:rPr lang="en-US" sz="2600" i="1" dirty="0">
                <a:cs typeface="Calibri" panose="020F0502020204030204" pitchFamily="34" charset="0"/>
              </a:rPr>
              <a:t>,</a:t>
            </a:r>
            <a:r>
              <a:rPr lang="en-US" sz="2600" dirty="0">
                <a:cs typeface="Calibri" panose="020F0502020204030204" pitchFamily="34" charset="0"/>
              </a:rPr>
              <a:t> </a:t>
            </a:r>
            <a:r>
              <a:rPr lang="en-US" sz="2600" b="0" i="0" dirty="0">
                <a:solidFill>
                  <a:srgbClr val="202124"/>
                </a:solidFill>
                <a:effectLst/>
              </a:rPr>
              <a:t>Salmonellosis (</a:t>
            </a:r>
            <a:r>
              <a:rPr lang="en-US" sz="2600" i="1" dirty="0">
                <a:cs typeface="Calibri" panose="020F0502020204030204" pitchFamily="34" charset="0"/>
              </a:rPr>
              <a:t>Salmonella </a:t>
            </a:r>
            <a:r>
              <a:rPr lang="en-US" sz="2600" dirty="0">
                <a:cs typeface="Calibri" panose="020F0502020204030204" pitchFamily="34" charset="0"/>
              </a:rPr>
              <a:t>spp. bacteria), White-Nosed Syndrome (</a:t>
            </a:r>
            <a:r>
              <a:rPr lang="en-US" sz="2600" i="1" dirty="0">
                <a:cs typeface="Calibri" panose="020F0502020204030204" pitchFamily="34" charset="0"/>
              </a:rPr>
              <a:t>Pseudogymnoascus </a:t>
            </a:r>
            <a:r>
              <a:rPr lang="en-US" sz="2600" i="1" dirty="0" err="1">
                <a:cs typeface="Calibri" panose="020F0502020204030204" pitchFamily="34" charset="0"/>
              </a:rPr>
              <a:t>destructans</a:t>
            </a:r>
            <a:r>
              <a:rPr lang="en-US" sz="2600" dirty="0">
                <a:cs typeface="Calibri" panose="020F0502020204030204" pitchFamily="34" charset="0"/>
              </a:rPr>
              <a:t>)</a:t>
            </a:r>
          </a:p>
          <a:p>
            <a:pPr lvl="1"/>
            <a:r>
              <a:rPr lang="en-US" sz="2600" dirty="0">
                <a:cs typeface="Calibri" panose="020F0502020204030204" pitchFamily="34" charset="0"/>
              </a:rPr>
              <a:t>Here, the </a:t>
            </a:r>
            <a:r>
              <a:rPr lang="en-US" sz="2600" b="1" dirty="0">
                <a:solidFill>
                  <a:srgbClr val="AC50F3"/>
                </a:solidFill>
                <a:cs typeface="Calibri" panose="020F0502020204030204" pitchFamily="34" charset="0"/>
              </a:rPr>
              <a:t>environmental reservoir </a:t>
            </a:r>
            <a:r>
              <a:rPr lang="en-US" sz="2600" dirty="0">
                <a:cs typeface="Calibri" panose="020F0502020204030204" pitchFamily="34" charset="0"/>
              </a:rPr>
              <a:t>is often modeled as its own population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EC18549D-1213-C1E3-4616-55C3C1A106B9}"/>
              </a:ext>
            </a:extLst>
          </p:cNvPr>
          <p:cNvGrpSpPr/>
          <p:nvPr/>
        </p:nvGrpSpPr>
        <p:grpSpPr>
          <a:xfrm>
            <a:off x="6472487" y="3143179"/>
            <a:ext cx="5045543" cy="3245011"/>
            <a:chOff x="5360232" y="2742073"/>
            <a:chExt cx="5045543" cy="3245011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3778139D-BE98-D47F-95F4-A18BF45F3425}"/>
                </a:ext>
              </a:extLst>
            </p:cNvPr>
            <p:cNvGrpSpPr/>
            <p:nvPr/>
          </p:nvGrpSpPr>
          <p:grpSpPr>
            <a:xfrm>
              <a:off x="5360232" y="2742073"/>
              <a:ext cx="5045543" cy="1621357"/>
              <a:chOff x="2758440" y="1630363"/>
              <a:chExt cx="5931043" cy="2043761"/>
            </a:xfrm>
          </p:grpSpPr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28287212-86CE-0972-CB08-5EF1DE9C3A79}"/>
                  </a:ext>
                </a:extLst>
              </p:cNvPr>
              <p:cNvGrpSpPr/>
              <p:nvPr/>
            </p:nvGrpSpPr>
            <p:grpSpPr>
              <a:xfrm>
                <a:off x="2758440" y="1630363"/>
                <a:ext cx="5931043" cy="2021178"/>
                <a:chOff x="2634893" y="952481"/>
                <a:chExt cx="5931043" cy="2021178"/>
              </a:xfrm>
            </p:grpSpPr>
            <p:grpSp>
              <p:nvGrpSpPr>
                <p:cNvPr id="5" name="Group 4">
                  <a:extLst>
                    <a:ext uri="{FF2B5EF4-FFF2-40B4-BE49-F238E27FC236}">
                      <a16:creationId xmlns:a16="http://schemas.microsoft.com/office/drawing/2014/main" id="{BD409AF7-3C9F-FBD6-73DC-6F9B687FC310}"/>
                    </a:ext>
                  </a:extLst>
                </p:cNvPr>
                <p:cNvGrpSpPr/>
                <p:nvPr/>
              </p:nvGrpSpPr>
              <p:grpSpPr>
                <a:xfrm>
                  <a:off x="4545362" y="1525402"/>
                  <a:ext cx="4020574" cy="1448257"/>
                  <a:chOff x="3433421" y="1996212"/>
                  <a:chExt cx="4020574" cy="1448257"/>
                </a:xfrm>
              </p:grpSpPr>
              <p:grpSp>
                <p:nvGrpSpPr>
                  <p:cNvPr id="17" name="Group 16">
                    <a:extLst>
                      <a:ext uri="{FF2B5EF4-FFF2-40B4-BE49-F238E27FC236}">
                        <a16:creationId xmlns:a16="http://schemas.microsoft.com/office/drawing/2014/main" id="{1FE7B071-4A2D-B2AD-452D-B54FD9648C41}"/>
                      </a:ext>
                    </a:extLst>
                  </p:cNvPr>
                  <p:cNvGrpSpPr/>
                  <p:nvPr/>
                </p:nvGrpSpPr>
                <p:grpSpPr>
                  <a:xfrm>
                    <a:off x="3433421" y="1996212"/>
                    <a:ext cx="3166363" cy="1448257"/>
                    <a:chOff x="3456377" y="2549616"/>
                    <a:chExt cx="2267793" cy="961934"/>
                  </a:xfrm>
                </p:grpSpPr>
                <mc:AlternateContent xmlns:mc="http://schemas.openxmlformats.org/markup-compatibility/2006" xmlns:a14="http://schemas.microsoft.com/office/drawing/2010/main">
                  <mc:Choice Requires="a14">
                    <p:graphicFrame>
                      <p:nvGraphicFramePr>
                        <p:cNvPr id="20" name="Object 19">
                          <a:extLst>
                            <a:ext uri="{FF2B5EF4-FFF2-40B4-BE49-F238E27FC236}">
                              <a16:creationId xmlns:a16="http://schemas.microsoft.com/office/drawing/2014/main" id="{38A48C3E-846A-7E03-FF1C-97A5C11BA3E4}"/>
                            </a:ext>
                          </a:extLst>
                        </p:cNvPr>
                        <p:cNvGraphicFramePr>
                          <a:graphicFrameLocks noChangeAspect="1"/>
                        </p:cNvGraphicFramePr>
                        <p:nvPr/>
                      </p:nvGraphicFramePr>
                      <p:xfrm>
                        <a:off x="4514850" y="3346450"/>
                        <a:ext cx="114300" cy="165100"/>
                      </p:xfrm>
                      <a:graphic>
                        <a:graphicData uri="http://schemas.openxmlformats.org/presentationml/2006/ole">
                          <mc:AlternateContent>
                            <mc:Choice xmlns:v="urn:schemas-microsoft-com:vml" Requires="v">
                              <p:oleObj name="Equation" r:id="rId3" imgW="114300" imgH="165100" progId="Equation.3">
                                <p:embed/>
                              </p:oleObj>
                            </mc:Choice>
                            <mc:Fallback>
                              <p:oleObj name="Equation" r:id="rId3" imgW="114300" imgH="165100" progId="Equation.3">
                                <p:embed/>
                                <p:pic>
                                  <p:nvPicPr>
                                    <p:cNvPr id="20" name="Object 19">
                                      <a:extLst>
                                        <a:ext uri="{FF2B5EF4-FFF2-40B4-BE49-F238E27FC236}">
                                          <a16:creationId xmlns:a16="http://schemas.microsoft.com/office/drawing/2014/main" id="{38A48C3E-846A-7E03-FF1C-97A5C11BA3E4}"/>
                                        </a:ext>
                                      </a:extLst>
                                    </p:cNvPr>
                                    <p:cNvPicPr/>
                                    <p:nvPr/>
                                  </p:nvPicPr>
                                  <p:blipFill>
                                    <a:blip r:embed="rId4"/>
                                    <a:stretch>
                                      <a:fillRect/>
                                    </a:stretch>
                                  </p:blipFill>
                                  <p:spPr>
                                    <a:xfrm>
                                      <a:off x="4514850" y="3346450"/>
                                      <a:ext cx="114300" cy="165100"/>
                                    </a:xfrm>
                                    <a:prstGeom prst="rect">
                                      <a:avLst/>
                                    </a:prstGeom>
                                  </p:spPr>
                                </p:pic>
                              </p:oleObj>
                            </mc:Fallback>
                          </mc:AlternateContent>
                        </a:graphicData>
                      </a:graphic>
                    </p:graphicFrame>
                  </mc:Choice>
                  <mc:Fallback xmlns="">
                    <p:graphicFrame>
                      <p:nvGraphicFramePr>
                        <p:cNvPr id="20" name="Object 19">
                          <a:extLst>
                            <a:ext uri="{FF2B5EF4-FFF2-40B4-BE49-F238E27FC236}">
                              <a16:creationId xmlns:a16="http://schemas.microsoft.com/office/drawing/2014/main" id="{38A48C3E-846A-7E03-FF1C-97A5C11BA3E4}"/>
                            </a:ext>
                          </a:extLst>
                        </p:cNvPr>
                        <p:cNvGraphicFramePr>
                          <a:graphicFrameLocks noChangeAspect="1"/>
                        </p:cNvGraphicFramePr>
                        <p:nvPr/>
                      </p:nvGraphicFramePr>
                      <p:xfrm>
                        <a:off x="4514850" y="3346450"/>
                        <a:ext cx="114300" cy="165100"/>
                      </p:xfrm>
                      <a:graphic>
                        <a:graphicData uri="http://schemas.openxmlformats.org/presentationml/2006/ole">
                          <mc:AlternateContent>
                            <mc:Choice xmlns:v="urn:schemas-microsoft-com:vml" Requires="v">
                              <p:oleObj name="Equation" r:id="rId5" imgW="114300" imgH="165100" progId="Equation.3">
                                <p:embed/>
                              </p:oleObj>
                            </mc:Choice>
                            <mc:Fallback>
                              <p:oleObj name="Equation" r:id="rId5" imgW="114300" imgH="165100" progId="Equation.3">
                                <p:embed/>
                                <p:pic>
                                  <p:nvPicPr>
                                    <p:cNvPr id="20" name="Object 19">
                                      <a:extLst>
                                        <a:ext uri="{FF2B5EF4-FFF2-40B4-BE49-F238E27FC236}">
                                          <a16:creationId xmlns:a16="http://schemas.microsoft.com/office/drawing/2014/main" id="{38A48C3E-846A-7E03-FF1C-97A5C11BA3E4}"/>
                                        </a:ext>
                                      </a:extLst>
                                    </p:cNvPr>
                                    <p:cNvPicPr/>
                                    <p:nvPr/>
                                  </p:nvPicPr>
                                  <p:blipFill>
                                    <a:blip r:embed="rId6"/>
                                    <a:stretch>
                                      <a:fillRect/>
                                    </a:stretch>
                                  </p:blipFill>
                                  <p:spPr>
                                    <a:xfrm>
                                      <a:off x="4514850" y="3346450"/>
                                      <a:ext cx="114300" cy="165100"/>
                                    </a:xfrm>
                                    <a:prstGeom prst="rect">
                                      <a:avLst/>
                                    </a:prstGeom>
                                  </p:spPr>
                                </p:pic>
                              </p:oleObj>
                            </mc:Fallback>
                          </mc:AlternateContent>
                        </a:graphicData>
                      </a:graphic>
                    </p:graphicFrame>
                  </mc:Fallback>
                </mc:AlternateContent>
                <p:grpSp>
                  <p:nvGrpSpPr>
                    <p:cNvPr id="21" name="Group 20">
                      <a:extLst>
                        <a:ext uri="{FF2B5EF4-FFF2-40B4-BE49-F238E27FC236}">
                          <a16:creationId xmlns:a16="http://schemas.microsoft.com/office/drawing/2014/main" id="{A47C0AF1-8A90-32BA-3D9E-FB8A16367F3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456377" y="2549616"/>
                      <a:ext cx="2267793" cy="621784"/>
                      <a:chOff x="4032088" y="2139665"/>
                      <a:chExt cx="2267793" cy="621784"/>
                    </a:xfrm>
                  </p:grpSpPr>
                  <p:sp>
                    <p:nvSpPr>
                      <p:cNvPr id="24" name="Rectangle 23">
                        <a:extLst>
                          <a:ext uri="{FF2B5EF4-FFF2-40B4-BE49-F238E27FC236}">
                            <a16:creationId xmlns:a16="http://schemas.microsoft.com/office/drawing/2014/main" id="{80BC9B69-BC2F-369D-66C3-C5349513B80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371845" y="2139665"/>
                        <a:ext cx="928036" cy="60450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style>
                      <a:lnRef idx="2">
                        <a:schemeClr val="dk1"/>
                      </a:lnRef>
                      <a:fillRef idx="1">
                        <a:schemeClr val="lt1"/>
                      </a:fillRef>
                      <a:effectRef idx="0">
                        <a:schemeClr val="dk1"/>
                      </a:effectRef>
                      <a:fontRef idx="minor">
                        <a:schemeClr val="dk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sz="2800" dirty="0" err="1">
                            <a:solidFill>
                              <a:schemeClr val="tx1"/>
                            </a:solidFill>
                            <a:ea typeface="Lucida Grande"/>
                            <a:cs typeface="Lucida Grande"/>
                          </a:rPr>
                          <a:t>γ</a:t>
                        </a:r>
                        <a:endParaRPr lang="en-US" sz="2600" dirty="0">
                          <a:solidFill>
                            <a:schemeClr val="tx1"/>
                          </a:solidFill>
                          <a:cs typeface="Cambria Math"/>
                        </a:endParaRPr>
                      </a:p>
                    </p:txBody>
                  </p:sp>
                  <p:sp>
                    <p:nvSpPr>
                      <p:cNvPr id="25" name="Rectangle 24">
                        <a:extLst>
                          <a:ext uri="{FF2B5EF4-FFF2-40B4-BE49-F238E27FC236}">
                            <a16:creationId xmlns:a16="http://schemas.microsoft.com/office/drawing/2014/main" id="{64E65AEA-E5B4-459D-5E1B-BDE7E060838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32088" y="2156942"/>
                        <a:ext cx="928036" cy="60450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style>
                      <a:lnRef idx="2">
                        <a:schemeClr val="dk1"/>
                      </a:lnRef>
                      <a:fillRef idx="1">
                        <a:schemeClr val="lt1"/>
                      </a:fillRef>
                      <a:effectRef idx="0">
                        <a:schemeClr val="dk1"/>
                      </a:effectRef>
                      <a:fontRef idx="minor">
                        <a:schemeClr val="dk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l-GR" sz="2600" dirty="0">
                            <a:solidFill>
                              <a:schemeClr val="tx1"/>
                            </a:solidFill>
                            <a:cs typeface="Cambria Math"/>
                          </a:rPr>
                          <a:t>β</a:t>
                        </a:r>
                        <a:endParaRPr lang="en-US" sz="2600" dirty="0">
                          <a:solidFill>
                            <a:schemeClr val="tx1"/>
                          </a:solidFill>
                          <a:cs typeface="Cambria Math"/>
                        </a:endParaRPr>
                      </a:p>
                    </p:txBody>
                  </p:sp>
                </p:grpSp>
                <p:cxnSp>
                  <p:nvCxnSpPr>
                    <p:cNvPr id="22" name="Straight Arrow Connector 21">
                      <a:extLst>
                        <a:ext uri="{FF2B5EF4-FFF2-40B4-BE49-F238E27FC236}">
                          <a16:creationId xmlns:a16="http://schemas.microsoft.com/office/drawing/2014/main" id="{9ADC6CDF-DF56-115C-DC7A-DD7D879EFE8F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3741907" y="3070643"/>
                      <a:ext cx="356978" cy="0"/>
                    </a:xfrm>
                    <a:prstGeom prst="straightConnector1">
                      <a:avLst/>
                    </a:prstGeom>
                    <a:ln w="38100" cmpd="sng">
                      <a:solidFill>
                        <a:schemeClr val="tx1"/>
                      </a:solidFill>
                      <a:tailEnd type="arrow"/>
                    </a:ln>
                    <a:effectLst/>
                  </p:spPr>
                  <p:style>
                    <a:lnRef idx="2">
                      <a:schemeClr val="dk1"/>
                    </a:lnRef>
                    <a:fillRef idx="0">
                      <a:schemeClr val="dk1"/>
                    </a:fillRef>
                    <a:effectRef idx="1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3" name="Straight Arrow Connector 22">
                      <a:extLst>
                        <a:ext uri="{FF2B5EF4-FFF2-40B4-BE49-F238E27FC236}">
                          <a16:creationId xmlns:a16="http://schemas.microsoft.com/office/drawing/2014/main" id="{DD38E24F-F221-F8F0-17F7-4B4E3E015CB7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5093168" y="3100005"/>
                      <a:ext cx="356978" cy="0"/>
                    </a:xfrm>
                    <a:prstGeom prst="straightConnector1">
                      <a:avLst/>
                    </a:prstGeom>
                    <a:ln w="38100" cmpd="sng">
                      <a:solidFill>
                        <a:schemeClr val="tx1"/>
                      </a:solidFill>
                      <a:tailEnd type="arrow"/>
                    </a:ln>
                    <a:effectLst/>
                  </p:spPr>
                  <p:style>
                    <a:lnRef idx="2">
                      <a:schemeClr val="dk1"/>
                    </a:lnRef>
                    <a:fillRef idx="0">
                      <a:schemeClr val="dk1"/>
                    </a:fillRef>
                    <a:effectRef idx="1">
                      <a:schemeClr val="dk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18" name="Rectangle 17">
                    <a:extLst>
                      <a:ext uri="{FF2B5EF4-FFF2-40B4-BE49-F238E27FC236}">
                        <a16:creationId xmlns:a16="http://schemas.microsoft.com/office/drawing/2014/main" id="{69E4B3A5-7A9D-6555-7A1F-9402A2A04714}"/>
                      </a:ext>
                    </a:extLst>
                  </p:cNvPr>
                  <p:cNvSpPr/>
                  <p:nvPr/>
                </p:nvSpPr>
                <p:spPr>
                  <a:xfrm>
                    <a:off x="4466019" y="2220287"/>
                    <a:ext cx="1177178" cy="1224181"/>
                  </a:xfrm>
                  <a:prstGeom prst="rect">
                    <a:avLst/>
                  </a:prstGeom>
                  <a:solidFill>
                    <a:srgbClr val="FF6666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3600" dirty="0">
                        <a:solidFill>
                          <a:schemeClr val="tx1"/>
                        </a:solidFill>
                        <a:cs typeface="Cambria Math"/>
                      </a:rPr>
                      <a:t>I</a:t>
                    </a:r>
                  </a:p>
                </p:txBody>
              </p:sp>
              <p:sp>
                <p:nvSpPr>
                  <p:cNvPr id="19" name="Rectangle 18">
                    <a:extLst>
                      <a:ext uri="{FF2B5EF4-FFF2-40B4-BE49-F238E27FC236}">
                        <a16:creationId xmlns:a16="http://schemas.microsoft.com/office/drawing/2014/main" id="{71172DE9-E169-5E47-43FB-7B4CB6970B5B}"/>
                      </a:ext>
                    </a:extLst>
                  </p:cNvPr>
                  <p:cNvSpPr/>
                  <p:nvPr/>
                </p:nvSpPr>
                <p:spPr>
                  <a:xfrm>
                    <a:off x="6276817" y="2220287"/>
                    <a:ext cx="1177178" cy="1224181"/>
                  </a:xfrm>
                  <a:prstGeom prst="rect">
                    <a:avLst/>
                  </a:prstGeom>
                  <a:solidFill>
                    <a:srgbClr val="00B0F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3600" dirty="0">
                        <a:solidFill>
                          <a:schemeClr val="tx1"/>
                        </a:solidFill>
                        <a:cs typeface="Cambria Math"/>
                      </a:rPr>
                      <a:t>R</a:t>
                    </a:r>
                  </a:p>
                </p:txBody>
              </p:sp>
            </p:grpSp>
            <p:cxnSp>
              <p:nvCxnSpPr>
                <p:cNvPr id="9" name="Straight Arrow Connector 8">
                  <a:extLst>
                    <a:ext uri="{FF2B5EF4-FFF2-40B4-BE49-F238E27FC236}">
                      <a16:creationId xmlns:a16="http://schemas.microsoft.com/office/drawing/2014/main" id="{52C8E6B0-B8B6-3D36-49B1-ED9AF5C5AEA0}"/>
                    </a:ext>
                  </a:extLst>
                </p:cNvPr>
                <p:cNvCxnSpPr/>
                <p:nvPr/>
              </p:nvCxnSpPr>
              <p:spPr>
                <a:xfrm flipV="1">
                  <a:off x="4321643" y="1304873"/>
                  <a:ext cx="0" cy="370390"/>
                </a:xfrm>
                <a:prstGeom prst="straightConnector1">
                  <a:avLst/>
                </a:prstGeom>
                <a:ln w="38100" cmpd="sng">
                  <a:solidFill>
                    <a:schemeClr val="tx1"/>
                  </a:solidFill>
                  <a:tailEnd type="arrow"/>
                </a:ln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0" name="Straight Arrow Connector 9">
                  <a:extLst>
                    <a:ext uri="{FF2B5EF4-FFF2-40B4-BE49-F238E27FC236}">
                      <a16:creationId xmlns:a16="http://schemas.microsoft.com/office/drawing/2014/main" id="{D347A44F-3EE1-29A9-0B6D-006D7DFD951D}"/>
                    </a:ext>
                  </a:extLst>
                </p:cNvPr>
                <p:cNvCxnSpPr/>
                <p:nvPr/>
              </p:nvCxnSpPr>
              <p:spPr>
                <a:xfrm flipV="1">
                  <a:off x="5714687" y="1297538"/>
                  <a:ext cx="0" cy="370390"/>
                </a:xfrm>
                <a:prstGeom prst="straightConnector1">
                  <a:avLst/>
                </a:prstGeom>
                <a:ln w="38100" cmpd="sng">
                  <a:solidFill>
                    <a:schemeClr val="tx1"/>
                  </a:solidFill>
                  <a:tailEnd type="arrow"/>
                </a:ln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1" name="Straight Arrow Connector 10">
                  <a:extLst>
                    <a:ext uri="{FF2B5EF4-FFF2-40B4-BE49-F238E27FC236}">
                      <a16:creationId xmlns:a16="http://schemas.microsoft.com/office/drawing/2014/main" id="{E7B08060-605B-0377-D07A-5C9B3994BFD7}"/>
                    </a:ext>
                  </a:extLst>
                </p:cNvPr>
                <p:cNvCxnSpPr/>
                <p:nvPr/>
              </p:nvCxnSpPr>
              <p:spPr>
                <a:xfrm flipV="1">
                  <a:off x="7548443" y="1276235"/>
                  <a:ext cx="0" cy="370390"/>
                </a:xfrm>
                <a:prstGeom prst="straightConnector1">
                  <a:avLst/>
                </a:prstGeom>
                <a:ln w="38100" cmpd="sng">
                  <a:solidFill>
                    <a:schemeClr val="tx1"/>
                  </a:solidFill>
                  <a:tailEnd type="arrow"/>
                </a:ln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Straight Arrow Connector 11">
                  <a:extLst>
                    <a:ext uri="{FF2B5EF4-FFF2-40B4-BE49-F238E27FC236}">
                      <a16:creationId xmlns:a16="http://schemas.microsoft.com/office/drawing/2014/main" id="{76557E03-C34E-53C6-E5DA-04447BA77E07}"/>
                    </a:ext>
                  </a:extLst>
                </p:cNvPr>
                <p:cNvCxnSpPr/>
                <p:nvPr/>
              </p:nvCxnSpPr>
              <p:spPr>
                <a:xfrm>
                  <a:off x="3106567" y="2319491"/>
                  <a:ext cx="413400" cy="0"/>
                </a:xfrm>
                <a:prstGeom prst="straightConnector1">
                  <a:avLst/>
                </a:prstGeom>
                <a:ln w="38100" cmpd="sng">
                  <a:solidFill>
                    <a:schemeClr val="tx1"/>
                  </a:solidFill>
                  <a:tailEnd type="arrow"/>
                </a:ln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C7535A35-C705-1854-0800-D7B0EAAE7C0A}"/>
                    </a:ext>
                  </a:extLst>
                </p:cNvPr>
                <p:cNvSpPr/>
                <p:nvPr/>
              </p:nvSpPr>
              <p:spPr>
                <a:xfrm>
                  <a:off x="2634893" y="1559204"/>
                  <a:ext cx="1295753" cy="91012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600" dirty="0">
                      <a:solidFill>
                        <a:schemeClr val="tx1"/>
                      </a:solidFill>
                      <a:cs typeface="Cambria Math"/>
                    </a:rPr>
                    <a:t>b</a:t>
                  </a:r>
                </a:p>
              </p:txBody>
            </p:sp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C38346CA-3C9C-EE73-576A-C0BD452C5E55}"/>
                    </a:ext>
                  </a:extLst>
                </p:cNvPr>
                <p:cNvSpPr/>
                <p:nvPr/>
              </p:nvSpPr>
              <p:spPr>
                <a:xfrm>
                  <a:off x="3916390" y="1032733"/>
                  <a:ext cx="1295753" cy="91012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2400" dirty="0">
                      <a:solidFill>
                        <a:schemeClr val="tx1"/>
                      </a:solidFill>
                      <a:sym typeface="Symbol" pitchFamily="2" charset="2"/>
                    </a:rPr>
                    <a:t></a:t>
                  </a:r>
                  <a:endParaRPr lang="en-US" sz="2400" dirty="0">
                    <a:solidFill>
                      <a:schemeClr val="tx1"/>
                    </a:solidFill>
                    <a:cs typeface="Cambria Math"/>
                  </a:endParaRPr>
                </a:p>
              </p:txBody>
            </p:sp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9A46E99F-F185-CE2F-1605-EB3D7A62C833}"/>
                    </a:ext>
                  </a:extLst>
                </p:cNvPr>
                <p:cNvSpPr/>
                <p:nvPr/>
              </p:nvSpPr>
              <p:spPr>
                <a:xfrm>
                  <a:off x="5280508" y="1054036"/>
                  <a:ext cx="1445413" cy="91012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2400" dirty="0">
                      <a:solidFill>
                        <a:schemeClr val="tx1"/>
                      </a:solidFill>
                      <a:sym typeface="Symbol" pitchFamily="2" charset="2"/>
                    </a:rPr>
                    <a:t></a:t>
                  </a:r>
                  <a:endParaRPr lang="en-US" sz="2400" dirty="0">
                    <a:solidFill>
                      <a:schemeClr val="tx1"/>
                    </a:solidFill>
                    <a:cs typeface="Cambria Math"/>
                  </a:endParaRPr>
                </a:p>
              </p:txBody>
            </p:sp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3CB58402-6CBE-BBFE-3534-7037F8432177}"/>
                    </a:ext>
                  </a:extLst>
                </p:cNvPr>
                <p:cNvSpPr/>
                <p:nvPr/>
              </p:nvSpPr>
              <p:spPr>
                <a:xfrm>
                  <a:off x="7164207" y="952481"/>
                  <a:ext cx="1295753" cy="91012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2400" dirty="0">
                      <a:solidFill>
                        <a:schemeClr val="tx1"/>
                      </a:solidFill>
                      <a:sym typeface="Symbol" pitchFamily="2" charset="2"/>
                    </a:rPr>
                    <a:t></a:t>
                  </a:r>
                  <a:endParaRPr lang="en-US" sz="2400" dirty="0">
                    <a:solidFill>
                      <a:schemeClr val="tx1"/>
                    </a:solidFill>
                    <a:cs typeface="Cambria Math"/>
                  </a:endParaRPr>
                </a:p>
              </p:txBody>
            </p:sp>
          </p:grpSp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B4CF3DC2-4423-2202-53E1-8115496B8E8D}"/>
                  </a:ext>
                </a:extLst>
              </p:cNvPr>
              <p:cNvSpPr/>
              <p:nvPr/>
            </p:nvSpPr>
            <p:spPr>
              <a:xfrm>
                <a:off x="3765454" y="2449944"/>
                <a:ext cx="1177178" cy="1224180"/>
              </a:xfrm>
              <a:prstGeom prst="rect">
                <a:avLst/>
              </a:prstGeom>
              <a:solidFill>
                <a:srgbClr val="00E867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3600" dirty="0">
                    <a:solidFill>
                      <a:schemeClr val="tx1"/>
                    </a:solidFill>
                    <a:cs typeface="Cambria Math"/>
                  </a:rPr>
                  <a:t>S</a:t>
                </a:r>
              </a:p>
            </p:txBody>
          </p:sp>
        </p:grp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146ACC94-3728-F247-A936-E5DADB2C074C}"/>
                </a:ext>
              </a:extLst>
            </p:cNvPr>
            <p:cNvSpPr/>
            <p:nvPr/>
          </p:nvSpPr>
          <p:spPr>
            <a:xfrm>
              <a:off x="8074947" y="5015917"/>
              <a:ext cx="1001426" cy="971167"/>
            </a:xfrm>
            <a:prstGeom prst="rect">
              <a:avLst/>
            </a:prstGeom>
            <a:solidFill>
              <a:srgbClr val="AC50F3"/>
            </a:solidFill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  <a:cs typeface="Cambria Math"/>
                </a:rPr>
                <a:t>B</a:t>
              </a:r>
              <a:endParaRPr lang="en-US" sz="1200" dirty="0">
                <a:solidFill>
                  <a:schemeClr val="tx1"/>
                </a:solidFill>
                <a:cs typeface="Cambria Math"/>
              </a:endParaRPr>
            </a:p>
            <a:p>
              <a:pPr algn="ctr"/>
              <a:r>
                <a:rPr lang="en-US" sz="1400" dirty="0">
                  <a:cs typeface="Cambria Math"/>
                </a:rPr>
                <a:t>Bacteria</a:t>
              </a:r>
              <a:endParaRPr lang="en-US" sz="1400" dirty="0">
                <a:cs typeface="Times New Roman"/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4F075908-B18C-3ACB-8C0A-538754731743}"/>
                </a:ext>
              </a:extLst>
            </p:cNvPr>
            <p:cNvCxnSpPr/>
            <p:nvPr/>
          </p:nvCxnSpPr>
          <p:spPr>
            <a:xfrm>
              <a:off x="7415526" y="5501500"/>
              <a:ext cx="424010" cy="0"/>
            </a:xfrm>
            <a:prstGeom prst="straightConnector1">
              <a:avLst/>
            </a:prstGeom>
            <a:ln w="38100" cmpd="sng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868DBF8C-5096-F240-A62A-EB49C617515C}"/>
                    </a:ext>
                  </a:extLst>
                </p:cNvPr>
                <p:cNvSpPr/>
                <p:nvPr/>
              </p:nvSpPr>
              <p:spPr>
                <a:xfrm>
                  <a:off x="7033609" y="5044035"/>
                  <a:ext cx="1102298" cy="47504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6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/>
                          </a:rPr>
                          <m:t>𝜑</m:t>
                        </m:r>
                      </m:oMath>
                    </m:oMathPara>
                  </a14:m>
                  <a:endParaRPr lang="en-US" sz="2600" dirty="0">
                    <a:solidFill>
                      <a:schemeClr val="tx1"/>
                    </a:solidFill>
                    <a:cs typeface="Cambria Math"/>
                  </a:endParaRPr>
                </a:p>
              </p:txBody>
            </p:sp>
          </mc:Choice>
          <mc:Fallback xmlns=""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868DBF8C-5096-F240-A62A-EB49C617515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33609" y="5044035"/>
                  <a:ext cx="1102298" cy="475043"/>
                </a:xfrm>
                <a:prstGeom prst="rect">
                  <a:avLst/>
                </a:prstGeom>
                <a:blipFill>
                  <a:blip r:embed="rId7"/>
                  <a:stretch>
                    <a:fillRect b="-7692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3" name="Curved Connector 32">
              <a:extLst>
                <a:ext uri="{FF2B5EF4-FFF2-40B4-BE49-F238E27FC236}">
                  <a16:creationId xmlns:a16="http://schemas.microsoft.com/office/drawing/2014/main" id="{FD122DAF-A514-C724-54DA-696F32DA75D0}"/>
                </a:ext>
              </a:extLst>
            </p:cNvPr>
            <p:cNvCxnSpPr>
              <a:cxnSpLocks/>
              <a:stCxn id="18" idx="2"/>
              <a:endCxn id="30" idx="0"/>
            </p:cNvCxnSpPr>
            <p:nvPr/>
          </p:nvCxnSpPr>
          <p:spPr>
            <a:xfrm rot="5400000">
              <a:off x="7625425" y="4304846"/>
              <a:ext cx="698522" cy="779856"/>
            </a:xfrm>
            <a:prstGeom prst="curvedConnector3">
              <a:avLst>
                <a:gd name="adj1" fmla="val 50000"/>
              </a:avLst>
            </a:prstGeom>
            <a:ln w="38100">
              <a:solidFill>
                <a:srgbClr val="FF000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urved Connector 39">
              <a:extLst>
                <a:ext uri="{FF2B5EF4-FFF2-40B4-BE49-F238E27FC236}">
                  <a16:creationId xmlns:a16="http://schemas.microsoft.com/office/drawing/2014/main" id="{CD29061C-EFF0-F20F-E40E-35A90822AA28}"/>
                </a:ext>
              </a:extLst>
            </p:cNvPr>
            <p:cNvCxnSpPr>
              <a:cxnSpLocks/>
              <a:stCxn id="27" idx="0"/>
              <a:endCxn id="25" idx="2"/>
            </p:cNvCxnSpPr>
            <p:nvPr/>
          </p:nvCxnSpPr>
          <p:spPr>
            <a:xfrm rot="16200000" flipV="1">
              <a:off x="7517801" y="3958058"/>
              <a:ext cx="1076677" cy="1039042"/>
            </a:xfrm>
            <a:prstGeom prst="curvedConnector3">
              <a:avLst>
                <a:gd name="adj1" fmla="val 50000"/>
              </a:avLst>
            </a:prstGeom>
            <a:ln w="38100">
              <a:solidFill>
                <a:srgbClr val="FF000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1A326424-5DFB-E747-174A-6EE09170BDFC}"/>
                  </a:ext>
                </a:extLst>
              </p:cNvPr>
              <p:cNvSpPr/>
              <p:nvPr/>
            </p:nvSpPr>
            <p:spPr>
              <a:xfrm>
                <a:off x="-109959" y="4302253"/>
                <a:ext cx="5003200" cy="82272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5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</m:ctrlPr>
                        </m:fPr>
                        <m:num>
                          <m:r>
                            <a:rPr lang="en-US" sz="25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  <m:t>𝑑</m:t>
                          </m:r>
                          <m:r>
                            <a:rPr lang="en-US" sz="2500" b="1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  <m:t>𝑺</m:t>
                          </m:r>
                        </m:num>
                        <m:den>
                          <m:r>
                            <a:rPr lang="en-US" sz="25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  <m:t>𝑑𝑡</m:t>
                          </m:r>
                        </m:den>
                      </m:f>
                      <m:r>
                        <a:rPr lang="en-US" sz="25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itchFamily="2" charset="2"/>
                        </a:rPr>
                        <m:t>=</m:t>
                      </m:r>
                      <m:r>
                        <a:rPr lang="en-US" sz="25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itchFamily="2" charset="2"/>
                        </a:rPr>
                        <m:t>𝑏</m:t>
                      </m:r>
                      <m:r>
                        <a:rPr lang="en-US" sz="25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itchFamily="2" charset="2"/>
                        </a:rPr>
                        <m:t>(</m:t>
                      </m:r>
                      <m:r>
                        <a:rPr lang="en-US" sz="2500" b="1" i="1" dirty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itchFamily="2" charset="2"/>
                        </a:rPr>
                        <m:t>𝑺</m:t>
                      </m:r>
                      <m:r>
                        <a:rPr lang="en-US" sz="25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itchFamily="2" charset="2"/>
                        </a:rPr>
                        <m:t>+</m:t>
                      </m:r>
                      <m:r>
                        <a:rPr lang="en-US" sz="2500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itchFamily="2" charset="2"/>
                        </a:rPr>
                        <m:t>𝑰</m:t>
                      </m:r>
                      <m:r>
                        <a:rPr lang="en-US" sz="25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itchFamily="2" charset="2"/>
                        </a:rPr>
                        <m:t>+</m:t>
                      </m:r>
                      <m:r>
                        <a:rPr lang="en-US" sz="2500" b="1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itchFamily="2" charset="2"/>
                        </a:rPr>
                        <m:t>𝑹</m:t>
                      </m:r>
                      <m:r>
                        <a:rPr lang="en-US" sz="25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itchFamily="2" charset="2"/>
                        </a:rPr>
                        <m:t>)</m:t>
                      </m:r>
                      <m:r>
                        <a:rPr lang="en-US" sz="25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itchFamily="2" charset="2"/>
                        </a:rPr>
                        <m:t>−</m:t>
                      </m:r>
                      <m:r>
                        <a:rPr lang="en-US" sz="25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itchFamily="2" charset="2"/>
                        </a:rPr>
                        <m:t>𝛽</m:t>
                      </m:r>
                      <m:r>
                        <a:rPr lang="en-US" sz="2500" b="1" i="1" dirty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itchFamily="2" charset="2"/>
                        </a:rPr>
                        <m:t>𝑺</m:t>
                      </m:r>
                      <m:r>
                        <a:rPr lang="en-US" sz="2500" b="1" i="1" dirty="0" smtClean="0">
                          <a:solidFill>
                            <a:srgbClr val="AC50F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itchFamily="2" charset="2"/>
                        </a:rPr>
                        <m:t>𝑩</m:t>
                      </m:r>
                      <m:r>
                        <a:rPr lang="en-US" sz="25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itchFamily="2" charset="2"/>
                        </a:rPr>
                        <m:t>−</m:t>
                      </m:r>
                      <m:r>
                        <a:rPr lang="el-GR" sz="25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itchFamily="2" charset="2"/>
                        </a:rPr>
                        <m:t>𝜇</m:t>
                      </m:r>
                      <m:r>
                        <a:rPr lang="en-US" sz="2500" b="1" i="1" dirty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itchFamily="2" charset="2"/>
                        </a:rPr>
                        <m:t>𝑺</m:t>
                      </m:r>
                    </m:oMath>
                  </m:oMathPara>
                </a14:m>
                <a:endParaRPr lang="en-US" sz="2500" b="1" i="1" dirty="0">
                  <a:ea typeface="Lucida Grande"/>
                  <a:cs typeface="Times New Roman"/>
                </a:endParaRPr>
              </a:p>
            </p:txBody>
          </p:sp>
        </mc:Choice>
        <mc:Fallback xmlns="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1A326424-5DFB-E747-174A-6EE09170BDF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09959" y="4302253"/>
                <a:ext cx="5003200" cy="822726"/>
              </a:xfrm>
              <a:prstGeom prst="rect">
                <a:avLst/>
              </a:prstGeom>
              <a:blipFill>
                <a:blip r:embed="rId8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D612C87D-B6D8-FBC1-1A36-9C8307998CC8}"/>
                  </a:ext>
                </a:extLst>
              </p:cNvPr>
              <p:cNvSpPr/>
              <p:nvPr/>
            </p:nvSpPr>
            <p:spPr>
              <a:xfrm>
                <a:off x="-427200" y="5139540"/>
                <a:ext cx="4861143" cy="82272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5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</m:ctrlPr>
                        </m:fPr>
                        <m:num>
                          <m:r>
                            <a:rPr lang="en-US" sz="25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  <m:t>𝑑</m:t>
                          </m:r>
                          <m:r>
                            <a:rPr lang="en-US" sz="25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  <m:t>𝑰</m:t>
                          </m:r>
                        </m:num>
                        <m:den>
                          <m:r>
                            <a:rPr lang="en-US" sz="25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  <m:t>𝑑𝑡</m:t>
                          </m:r>
                        </m:den>
                      </m:f>
                      <m:r>
                        <a:rPr lang="en-US" sz="25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itchFamily="2" charset="2"/>
                        </a:rPr>
                        <m:t>=</m:t>
                      </m:r>
                      <m:r>
                        <a:rPr lang="en-US" sz="25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itchFamily="2" charset="2"/>
                        </a:rPr>
                        <m:t>𝛽</m:t>
                      </m:r>
                      <m:r>
                        <a:rPr lang="en-US" sz="2500" b="1" i="1" dirty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itchFamily="2" charset="2"/>
                        </a:rPr>
                        <m:t>𝑺</m:t>
                      </m:r>
                      <m:r>
                        <a:rPr lang="en-US" sz="2500" b="1" i="1" dirty="0">
                          <a:solidFill>
                            <a:srgbClr val="AC50F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itchFamily="2" charset="2"/>
                        </a:rPr>
                        <m:t>𝑩</m:t>
                      </m:r>
                      <m:r>
                        <a:rPr lang="en-US" sz="25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itchFamily="2" charset="2"/>
                        </a:rPr>
                        <m:t>−</m:t>
                      </m:r>
                      <m:r>
                        <a:rPr lang="en-US" sz="25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itchFamily="2" charset="2"/>
                        </a:rPr>
                        <m:t>𝛾</m:t>
                      </m:r>
                      <m:r>
                        <a:rPr lang="en-US" sz="2500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itchFamily="2" charset="2"/>
                        </a:rPr>
                        <m:t>𝑰</m:t>
                      </m:r>
                      <m:r>
                        <a:rPr lang="en-US" sz="2500" dirty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itchFamily="2" charset="2"/>
                        </a:rPr>
                        <m:t>−</m:t>
                      </m:r>
                      <m:r>
                        <a:rPr lang="el-GR" sz="25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itchFamily="2" charset="2"/>
                        </a:rPr>
                        <m:t>𝜇</m:t>
                      </m:r>
                      <m:r>
                        <a:rPr lang="en-US" sz="25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itchFamily="2" charset="2"/>
                        </a:rPr>
                        <m:t>𝑰</m:t>
                      </m:r>
                      <m:r>
                        <a:rPr lang="en-US" sz="2500" dirty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itchFamily="2" charset="2"/>
                        </a:rPr>
                        <m:t>−</m:t>
                      </m:r>
                      <m:r>
                        <a:rPr lang="el-GR" sz="25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itchFamily="2" charset="2"/>
                        </a:rPr>
                        <m:t>𝛼</m:t>
                      </m:r>
                      <m:r>
                        <a:rPr lang="en-US" sz="2500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itchFamily="2" charset="2"/>
                        </a:rPr>
                        <m:t>𝑰</m:t>
                      </m:r>
                    </m:oMath>
                  </m:oMathPara>
                </a14:m>
                <a:endParaRPr lang="en-US" sz="2500" b="1" dirty="0">
                  <a:ea typeface="Lucida Grande"/>
                  <a:cs typeface="Times New Roman"/>
                </a:endParaRPr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D612C87D-B6D8-FBC1-1A36-9C8307998C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27200" y="5139540"/>
                <a:ext cx="4861143" cy="822726"/>
              </a:xfrm>
              <a:prstGeom prst="rect">
                <a:avLst/>
              </a:prstGeom>
              <a:blipFill>
                <a:blip r:embed="rId9"/>
                <a:stretch>
                  <a:fillRect b="-60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B05172F4-8410-CF0E-086A-21B1A3383DFB}"/>
                  </a:ext>
                </a:extLst>
              </p:cNvPr>
              <p:cNvSpPr/>
              <p:nvPr/>
            </p:nvSpPr>
            <p:spPr>
              <a:xfrm>
                <a:off x="-294463" y="5976827"/>
                <a:ext cx="3081636" cy="82272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5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</m:ctrlPr>
                        </m:fPr>
                        <m:num>
                          <m:r>
                            <a:rPr lang="en-US" sz="25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  <m:t>𝑑</m:t>
                          </m:r>
                          <m:r>
                            <a:rPr lang="en-US" sz="2500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  <m:t>𝑹</m:t>
                          </m:r>
                        </m:num>
                        <m:den>
                          <m:r>
                            <a:rPr lang="en-US" sz="25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  <m:t>𝑑𝑡</m:t>
                          </m:r>
                        </m:den>
                      </m:f>
                      <m:r>
                        <a:rPr lang="en-US" sz="25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itchFamily="2" charset="2"/>
                        </a:rPr>
                        <m:t>=</m:t>
                      </m:r>
                      <m:r>
                        <a:rPr lang="en-US" sz="25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itchFamily="2" charset="2"/>
                        </a:rPr>
                        <m:t>𝛾</m:t>
                      </m:r>
                      <m:r>
                        <a:rPr lang="en-US" sz="2500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itchFamily="2" charset="2"/>
                        </a:rPr>
                        <m:t>𝑰</m:t>
                      </m:r>
                      <m:r>
                        <a:rPr lang="en-US" sz="2500" dirty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itchFamily="2" charset="2"/>
                        </a:rPr>
                        <m:t>−</m:t>
                      </m:r>
                      <m:r>
                        <a:rPr lang="el-GR" sz="25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itchFamily="2" charset="2"/>
                        </a:rPr>
                        <m:t>𝜇</m:t>
                      </m:r>
                      <m:r>
                        <a:rPr lang="en-US" sz="2500" b="1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itchFamily="2" charset="2"/>
                        </a:rPr>
                        <m:t>𝑹</m:t>
                      </m:r>
                    </m:oMath>
                  </m:oMathPara>
                </a14:m>
                <a:endParaRPr lang="en-US" sz="2500" b="1" dirty="0">
                  <a:ea typeface="Lucida Grande"/>
                  <a:cs typeface="Times New Roman"/>
                </a:endParaRPr>
              </a:p>
            </p:txBody>
          </p:sp>
        </mc:Choice>
        <mc:Fallback xmlns="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B05172F4-8410-CF0E-086A-21B1A3383D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94463" y="5976827"/>
                <a:ext cx="3081636" cy="822726"/>
              </a:xfrm>
              <a:prstGeom prst="rect">
                <a:avLst/>
              </a:prstGeom>
              <a:blipFill>
                <a:blip r:embed="rId10"/>
                <a:stretch>
                  <a:fillRect b="-60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B084F21E-1A79-E80D-3C11-7CFEA0658E5C}"/>
                  </a:ext>
                </a:extLst>
              </p:cNvPr>
              <p:cNvSpPr/>
              <p:nvPr/>
            </p:nvSpPr>
            <p:spPr>
              <a:xfrm>
                <a:off x="-11378" y="3479527"/>
                <a:ext cx="2046564" cy="82272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5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</m:ctrlPr>
                        </m:fPr>
                        <m:num>
                          <m:r>
                            <a:rPr lang="en-US" sz="25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  <m:t>𝑑</m:t>
                          </m:r>
                          <m:r>
                            <a:rPr lang="en-US" sz="2500" b="1" i="1" dirty="0" smtClean="0">
                              <a:solidFill>
                                <a:srgbClr val="AC50F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  <m:t>𝑩</m:t>
                          </m:r>
                        </m:num>
                        <m:den>
                          <m:r>
                            <a:rPr lang="en-US" sz="25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  <m:t>𝑑𝑡</m:t>
                          </m:r>
                        </m:den>
                      </m:f>
                      <m:r>
                        <a:rPr lang="en-US" sz="25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itchFamily="2" charset="2"/>
                        </a:rPr>
                        <m:t>=</m:t>
                      </m:r>
                      <m:r>
                        <a:rPr lang="en-US" sz="24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mbria Math"/>
                        </a:rPr>
                        <m:t>𝜑</m:t>
                      </m:r>
                      <m:r>
                        <a:rPr lang="en-US" sz="2500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itchFamily="2" charset="2"/>
                        </a:rPr>
                        <m:t>𝑰</m:t>
                      </m:r>
                      <m:r>
                        <a:rPr lang="en-US" sz="2500" b="1" i="1" dirty="0">
                          <a:solidFill>
                            <a:srgbClr val="AC50F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itchFamily="2" charset="2"/>
                        </a:rPr>
                        <m:t>𝑩</m:t>
                      </m:r>
                    </m:oMath>
                  </m:oMathPara>
                </a14:m>
                <a:endParaRPr lang="en-US" sz="2500" b="1" i="1" dirty="0">
                  <a:ea typeface="Lucida Grande"/>
                  <a:cs typeface="Times New Roman"/>
                </a:endParaRPr>
              </a:p>
            </p:txBody>
          </p:sp>
        </mc:Choice>
        <mc:Fallback xmlns="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B084F21E-1A79-E80D-3C11-7CFEA0658E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1378" y="3479527"/>
                <a:ext cx="2046564" cy="822726"/>
              </a:xfrm>
              <a:prstGeom prst="rect">
                <a:avLst/>
              </a:prstGeom>
              <a:blipFill>
                <a:blip r:embed="rId11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EC7496FF-F951-1852-62A5-74C8EBC978CF}"/>
              </a:ext>
            </a:extLst>
          </p:cNvPr>
          <p:cNvSpPr txBox="1"/>
          <p:nvPr/>
        </p:nvSpPr>
        <p:spPr>
          <a:xfrm>
            <a:off x="8145864" y="6488668"/>
            <a:ext cx="404613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cs typeface="Franklin Gothic Medium"/>
              </a:rPr>
              <a:t>Codeço</a:t>
            </a:r>
            <a:r>
              <a:rPr lang="en-US" dirty="0">
                <a:cs typeface="Franklin Gothic Medium"/>
              </a:rPr>
              <a:t> 2001. </a:t>
            </a:r>
            <a:r>
              <a:rPr lang="en-US" i="1" dirty="0">
                <a:cs typeface="Franklin Gothic Medium"/>
              </a:rPr>
              <a:t>BMC Infectious Diseases.</a:t>
            </a:r>
          </a:p>
        </p:txBody>
      </p:sp>
      <p:sp>
        <p:nvSpPr>
          <p:cNvPr id="26" name="Right Brace 25">
            <a:extLst>
              <a:ext uri="{FF2B5EF4-FFF2-40B4-BE49-F238E27FC236}">
                <a16:creationId xmlns:a16="http://schemas.microsoft.com/office/drawing/2014/main" id="{E590F9F2-290B-127E-6D7F-450DA1525E9C}"/>
              </a:ext>
            </a:extLst>
          </p:cNvPr>
          <p:cNvSpPr/>
          <p:nvPr/>
        </p:nvSpPr>
        <p:spPr>
          <a:xfrm rot="10800000">
            <a:off x="7074768" y="5149371"/>
            <a:ext cx="337238" cy="1263211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4F62F10-E42D-CE5F-9196-24F9D7A3F623}"/>
              </a:ext>
            </a:extLst>
          </p:cNvPr>
          <p:cNvSpPr txBox="1"/>
          <p:nvPr/>
        </p:nvSpPr>
        <p:spPr>
          <a:xfrm>
            <a:off x="5449579" y="5319312"/>
            <a:ext cx="1573224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cs typeface="Franklin Gothic Medium"/>
              </a:rPr>
              <a:t>cholera environmental reservoir</a:t>
            </a:r>
            <a:endParaRPr lang="en-US" i="1" dirty="0">
              <a:cs typeface="Franklin Gothic Medium"/>
            </a:endParaRP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F38CCCE-323D-45F2-D967-5E0E2F1A418B}"/>
              </a:ext>
            </a:extLst>
          </p:cNvPr>
          <p:cNvCxnSpPr/>
          <p:nvPr/>
        </p:nvCxnSpPr>
        <p:spPr>
          <a:xfrm flipV="1">
            <a:off x="9626191" y="3414993"/>
            <a:ext cx="0" cy="293838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00E028B5-5A60-BBF4-15AE-ED6612C7E2B6}"/>
                  </a:ext>
                </a:extLst>
              </p:cNvPr>
              <p:cNvSpPr/>
              <p:nvPr/>
            </p:nvSpPr>
            <p:spPr>
              <a:xfrm>
                <a:off x="9256835" y="3221818"/>
                <a:ext cx="1229614" cy="72202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itchFamily="2" charset="2"/>
                        </a:rPr>
                        <m:t>𝛼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cs typeface="Cambria Math"/>
                </a:endParaRPr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00E028B5-5A60-BBF4-15AE-ED6612C7E2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6835" y="3221818"/>
                <a:ext cx="1229614" cy="72202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itle 1">
            <a:extLst>
              <a:ext uri="{FF2B5EF4-FFF2-40B4-BE49-F238E27FC236}">
                <a16:creationId xmlns:a16="http://schemas.microsoft.com/office/drawing/2014/main" id="{06EA2272-DD7A-3092-2445-5BD7BDAF0976}"/>
              </a:ext>
            </a:extLst>
          </p:cNvPr>
          <p:cNvSpPr txBox="1">
            <a:spLocks/>
          </p:cNvSpPr>
          <p:nvPr/>
        </p:nvSpPr>
        <p:spPr>
          <a:xfrm>
            <a:off x="1420224" y="66434"/>
            <a:ext cx="931103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300" dirty="0">
                <a:latin typeface="+mn-lt"/>
              </a:rPr>
              <a:t>Pathogens exhibit </a:t>
            </a:r>
            <a:r>
              <a:rPr lang="en-US" sz="3300" b="1" dirty="0">
                <a:solidFill>
                  <a:srgbClr val="C00000"/>
                </a:solidFill>
                <a:latin typeface="+mn-lt"/>
              </a:rPr>
              <a:t>diverse transmission mechanisms </a:t>
            </a:r>
            <a:r>
              <a:rPr lang="en-US" sz="3300" dirty="0">
                <a:latin typeface="+mn-lt"/>
              </a:rPr>
              <a:t>that require tailored modeling structures</a:t>
            </a:r>
          </a:p>
        </p:txBody>
      </p:sp>
    </p:spTree>
    <p:extLst>
      <p:ext uri="{BB962C8B-B14F-4D97-AF65-F5344CB8AC3E}">
        <p14:creationId xmlns:p14="http://schemas.microsoft.com/office/powerpoint/2010/main" val="40592652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BFB29C8-C34E-72EE-23A6-B34048AAF2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2527" y="1391997"/>
            <a:ext cx="11766430" cy="6262777"/>
          </a:xfrm>
        </p:spPr>
        <p:txBody>
          <a:bodyPr>
            <a:normAutofit/>
          </a:bodyPr>
          <a:lstStyle/>
          <a:p>
            <a:r>
              <a:rPr lang="en-US" b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Vertically-transmitted</a:t>
            </a:r>
            <a:r>
              <a:rPr lang="en-US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pathogens are transmitted mother-to-child </a:t>
            </a:r>
            <a:r>
              <a:rPr lang="en-US" i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in utero</a:t>
            </a:r>
          </a:p>
          <a:p>
            <a:pPr lvl="1"/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Examples: HIV, </a:t>
            </a:r>
            <a:r>
              <a:rPr lang="en-US" sz="2600" i="1" dirty="0">
                <a:latin typeface="Calibri" panose="020F0502020204030204" pitchFamily="34" charset="0"/>
                <a:cs typeface="Calibri" panose="020F0502020204030204" pitchFamily="34" charset="0"/>
              </a:rPr>
              <a:t>Herpes simplex virus</a:t>
            </a:r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2600" i="1" dirty="0">
                <a:latin typeface="Calibri" panose="020F0502020204030204" pitchFamily="34" charset="0"/>
                <a:cs typeface="Calibri" panose="020F0502020204030204" pitchFamily="34" charset="0"/>
              </a:rPr>
              <a:t>Cytomegalovirus</a:t>
            </a:r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, Rubella, Zika</a:t>
            </a:r>
            <a:endParaRPr lang="en-US" sz="260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146" name="Picture 2" descr="What is Vertical Transmission?">
            <a:extLst>
              <a:ext uri="{FF2B5EF4-FFF2-40B4-BE49-F238E27FC236}">
                <a16:creationId xmlns:a16="http://schemas.microsoft.com/office/drawing/2014/main" id="{EDA52070-14A4-A06A-214D-9C51C7E83A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32" r="22413"/>
          <a:stretch/>
        </p:blipFill>
        <p:spPr bwMode="auto">
          <a:xfrm>
            <a:off x="3827253" y="2366381"/>
            <a:ext cx="3798498" cy="431400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77573F1E-05AD-7368-FE55-C5D017FB8808}"/>
              </a:ext>
            </a:extLst>
          </p:cNvPr>
          <p:cNvSpPr txBox="1">
            <a:spLocks/>
          </p:cNvSpPr>
          <p:nvPr/>
        </p:nvSpPr>
        <p:spPr>
          <a:xfrm>
            <a:off x="1420224" y="66434"/>
            <a:ext cx="931103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300" dirty="0">
                <a:latin typeface="+mn-lt"/>
              </a:rPr>
              <a:t>Pathogens exhibit </a:t>
            </a:r>
            <a:r>
              <a:rPr lang="en-US" sz="3300" b="1" dirty="0">
                <a:solidFill>
                  <a:srgbClr val="C00000"/>
                </a:solidFill>
                <a:latin typeface="+mn-lt"/>
              </a:rPr>
              <a:t>diverse transmission mechanisms </a:t>
            </a:r>
            <a:r>
              <a:rPr lang="en-US" sz="3300" dirty="0">
                <a:latin typeface="+mn-lt"/>
              </a:rPr>
              <a:t>that require tailored modeling structures</a:t>
            </a:r>
          </a:p>
        </p:txBody>
      </p:sp>
    </p:spTree>
    <p:extLst>
      <p:ext uri="{BB962C8B-B14F-4D97-AF65-F5344CB8AC3E}">
        <p14:creationId xmlns:p14="http://schemas.microsoft.com/office/powerpoint/2010/main" val="39704838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BFB29C8-C34E-72EE-23A6-B34048AAF2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2527" y="1391997"/>
            <a:ext cx="11766430" cy="6262777"/>
          </a:xfrm>
        </p:spPr>
        <p:txBody>
          <a:bodyPr>
            <a:normAutofit/>
          </a:bodyPr>
          <a:lstStyle/>
          <a:p>
            <a:r>
              <a:rPr lang="en-US" b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Vertically-transmitted</a:t>
            </a:r>
            <a:r>
              <a:rPr lang="en-US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pathogens are transmitted mother-to-child </a:t>
            </a:r>
            <a:r>
              <a:rPr lang="en-US" i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in utero</a:t>
            </a:r>
          </a:p>
          <a:p>
            <a:pPr lvl="1"/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Examples: </a:t>
            </a:r>
            <a:r>
              <a:rPr lang="en-US" sz="2600" b="1" dirty="0">
                <a:highlight>
                  <a:srgbClr val="FFFF0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HIV</a:t>
            </a:r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2600" i="1" dirty="0">
                <a:latin typeface="Calibri" panose="020F0502020204030204" pitchFamily="34" charset="0"/>
                <a:cs typeface="Calibri" panose="020F0502020204030204" pitchFamily="34" charset="0"/>
              </a:rPr>
              <a:t>Herpes simplex virus</a:t>
            </a:r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2600" i="1" dirty="0">
                <a:latin typeface="Calibri" panose="020F0502020204030204" pitchFamily="34" charset="0"/>
                <a:cs typeface="Calibri" panose="020F0502020204030204" pitchFamily="34" charset="0"/>
              </a:rPr>
              <a:t>Cytomegalovirus</a:t>
            </a:r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, Rubella, Zika</a:t>
            </a:r>
            <a:endParaRPr lang="en-US" sz="260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146" name="Picture 2" descr="What is Vertical Transmission?">
            <a:extLst>
              <a:ext uri="{FF2B5EF4-FFF2-40B4-BE49-F238E27FC236}">
                <a16:creationId xmlns:a16="http://schemas.microsoft.com/office/drawing/2014/main" id="{EDA52070-14A4-A06A-214D-9C51C7E83A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32" r="22413"/>
          <a:stretch/>
        </p:blipFill>
        <p:spPr bwMode="auto">
          <a:xfrm>
            <a:off x="963283" y="2366381"/>
            <a:ext cx="3798498" cy="431400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77573F1E-05AD-7368-FE55-C5D017FB8808}"/>
              </a:ext>
            </a:extLst>
          </p:cNvPr>
          <p:cNvSpPr txBox="1">
            <a:spLocks/>
          </p:cNvSpPr>
          <p:nvPr/>
        </p:nvSpPr>
        <p:spPr>
          <a:xfrm>
            <a:off x="1420224" y="66434"/>
            <a:ext cx="931103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300" dirty="0">
                <a:latin typeface="+mn-lt"/>
              </a:rPr>
              <a:t>Pathogens exhibit </a:t>
            </a:r>
            <a:r>
              <a:rPr lang="en-US" sz="3300" b="1" dirty="0">
                <a:solidFill>
                  <a:srgbClr val="C00000"/>
                </a:solidFill>
                <a:latin typeface="+mn-lt"/>
              </a:rPr>
              <a:t>diverse transmission mechanisms </a:t>
            </a:r>
            <a:r>
              <a:rPr lang="en-US" sz="3300" dirty="0">
                <a:latin typeface="+mn-lt"/>
              </a:rPr>
              <a:t>that require tailored modeling structures</a:t>
            </a:r>
          </a:p>
        </p:txBody>
      </p:sp>
      <p:sp>
        <p:nvSpPr>
          <p:cNvPr id="2" name="Content Placeholder 7">
            <a:extLst>
              <a:ext uri="{FF2B5EF4-FFF2-40B4-BE49-F238E27FC236}">
                <a16:creationId xmlns:a16="http://schemas.microsoft.com/office/drawing/2014/main" id="{41A58474-96DD-F702-1840-55E5200BDAEC}"/>
              </a:ext>
            </a:extLst>
          </p:cNvPr>
          <p:cNvSpPr txBox="1">
            <a:spLocks/>
          </p:cNvSpPr>
          <p:nvPr/>
        </p:nvSpPr>
        <p:spPr>
          <a:xfrm>
            <a:off x="4344837" y="2510406"/>
            <a:ext cx="7669013" cy="1837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In untreated HIV+ mothers, rate of vertical transmission for HIV  = 15-45%</a:t>
            </a:r>
          </a:p>
          <a:p>
            <a:pPr lvl="1"/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Reduced to &lt;1% for those on ART, though global access to ART is geographically heterogenous</a:t>
            </a:r>
          </a:p>
        </p:txBody>
      </p:sp>
      <p:pic>
        <p:nvPicPr>
          <p:cNvPr id="4" name="Picture 3" descr="Map&#10;&#10;Description automatically generated">
            <a:extLst>
              <a:ext uri="{FF2B5EF4-FFF2-40B4-BE49-F238E27FC236}">
                <a16:creationId xmlns:a16="http://schemas.microsoft.com/office/drawing/2014/main" id="{0822FC8A-88BD-1F65-647B-66276BEEE3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4517" y="4103087"/>
            <a:ext cx="4020925" cy="275491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32C62AC-5ECB-3CCC-9F92-3860BB876C1D}"/>
              </a:ext>
            </a:extLst>
          </p:cNvPr>
          <p:cNvSpPr txBox="1"/>
          <p:nvPr/>
        </p:nvSpPr>
        <p:spPr>
          <a:xfrm>
            <a:off x="6564083" y="5455894"/>
            <a:ext cx="1615260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cs typeface="Franklin Gothic Medium"/>
              </a:rPr>
              <a:t>ART coverage for those in need, from WHO</a:t>
            </a:r>
            <a:endParaRPr lang="en-US" i="1" dirty="0">
              <a:cs typeface="Franklin Gothic Medium"/>
            </a:endParaRPr>
          </a:p>
        </p:txBody>
      </p:sp>
    </p:spTree>
    <p:extLst>
      <p:ext uri="{BB962C8B-B14F-4D97-AF65-F5344CB8AC3E}">
        <p14:creationId xmlns:p14="http://schemas.microsoft.com/office/powerpoint/2010/main" val="8128716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BFB29C8-C34E-72EE-23A6-B34048AAF2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2528" y="1173191"/>
            <a:ext cx="11766430" cy="6262777"/>
          </a:xfrm>
        </p:spPr>
        <p:txBody>
          <a:bodyPr>
            <a:normAutofit/>
          </a:bodyPr>
          <a:lstStyle/>
          <a:p>
            <a:r>
              <a:rPr lang="en-US" b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Vertically-transmitted</a:t>
            </a:r>
            <a:r>
              <a:rPr lang="en-US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pathogens are transmitted mother-to-child </a:t>
            </a:r>
            <a:r>
              <a:rPr lang="en-US" i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in utero</a:t>
            </a:r>
          </a:p>
          <a:p>
            <a:pPr lvl="1"/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Examples: </a:t>
            </a:r>
            <a:r>
              <a:rPr lang="en-US" sz="2600" b="1" dirty="0">
                <a:highlight>
                  <a:srgbClr val="FFFF0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HIV</a:t>
            </a:r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2600" i="1" dirty="0">
                <a:latin typeface="Calibri" panose="020F0502020204030204" pitchFamily="34" charset="0"/>
                <a:cs typeface="Calibri" panose="020F0502020204030204" pitchFamily="34" charset="0"/>
              </a:rPr>
              <a:t>Herpes simplex virus</a:t>
            </a:r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2600" i="1" dirty="0">
                <a:latin typeface="Calibri" panose="020F0502020204030204" pitchFamily="34" charset="0"/>
                <a:cs typeface="Calibri" panose="020F0502020204030204" pitchFamily="34" charset="0"/>
              </a:rPr>
              <a:t>Cytomegalovirus</a:t>
            </a:r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, Rubella, Zika</a:t>
            </a:r>
            <a:endParaRPr lang="en-US" sz="260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EF36D7A-F97A-5F1E-4CF1-5D4DE47B7886}"/>
              </a:ext>
            </a:extLst>
          </p:cNvPr>
          <p:cNvGrpSpPr/>
          <p:nvPr/>
        </p:nvGrpSpPr>
        <p:grpSpPr>
          <a:xfrm>
            <a:off x="388144" y="2366814"/>
            <a:ext cx="4252792" cy="4434110"/>
            <a:chOff x="5426304" y="1828103"/>
            <a:chExt cx="4252792" cy="4434110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C94BFE2C-2985-1B87-36F7-4F92C09293EA}"/>
                </a:ext>
              </a:extLst>
            </p:cNvPr>
            <p:cNvGrpSpPr/>
            <p:nvPr/>
          </p:nvGrpSpPr>
          <p:grpSpPr>
            <a:xfrm>
              <a:off x="5426304" y="1828103"/>
              <a:ext cx="4252792" cy="4334316"/>
              <a:chOff x="2836109" y="478281"/>
              <a:chExt cx="4999163" cy="5463513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B8AA80CA-BB86-65B9-7DDC-C805867EA4EA}"/>
                  </a:ext>
                </a:extLst>
              </p:cNvPr>
              <p:cNvGrpSpPr/>
              <p:nvPr/>
            </p:nvGrpSpPr>
            <p:grpSpPr>
              <a:xfrm>
                <a:off x="2836109" y="478281"/>
                <a:ext cx="4999163" cy="5463513"/>
                <a:chOff x="2712562" y="-199601"/>
                <a:chExt cx="4999163" cy="5463513"/>
              </a:xfrm>
            </p:grpSpPr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A6949533-567F-4909-7723-19E343D30FAD}"/>
                    </a:ext>
                  </a:extLst>
                </p:cNvPr>
                <p:cNvGrpSpPr/>
                <p:nvPr/>
              </p:nvGrpSpPr>
              <p:grpSpPr>
                <a:xfrm>
                  <a:off x="4564267" y="1525402"/>
                  <a:ext cx="3147458" cy="1448257"/>
                  <a:chOff x="3452326" y="1996212"/>
                  <a:chExt cx="3147458" cy="1448257"/>
                </a:xfrm>
              </p:grpSpPr>
              <p:grpSp>
                <p:nvGrpSpPr>
                  <p:cNvPr id="22" name="Group 21">
                    <a:extLst>
                      <a:ext uri="{FF2B5EF4-FFF2-40B4-BE49-F238E27FC236}">
                        <a16:creationId xmlns:a16="http://schemas.microsoft.com/office/drawing/2014/main" id="{C6145F0E-8800-65FB-628C-7AA1270229C6}"/>
                      </a:ext>
                    </a:extLst>
                  </p:cNvPr>
                  <p:cNvGrpSpPr/>
                  <p:nvPr/>
                </p:nvGrpSpPr>
                <p:grpSpPr>
                  <a:xfrm>
                    <a:off x="3452326" y="1996212"/>
                    <a:ext cx="3147458" cy="1448257"/>
                    <a:chOff x="3469917" y="2549616"/>
                    <a:chExt cx="2254253" cy="961934"/>
                  </a:xfrm>
                </p:grpSpPr>
                <mc:AlternateContent xmlns:mc="http://schemas.openxmlformats.org/markup-compatibility/2006" xmlns:a14="http://schemas.microsoft.com/office/drawing/2010/main">
                  <mc:Choice Requires="a14">
                    <p:graphicFrame>
                      <p:nvGraphicFramePr>
                        <p:cNvPr id="25" name="Object 24">
                          <a:extLst>
                            <a:ext uri="{FF2B5EF4-FFF2-40B4-BE49-F238E27FC236}">
                              <a16:creationId xmlns:a16="http://schemas.microsoft.com/office/drawing/2014/main" id="{067328CF-4BAF-6DD7-B30A-1F0E11BF255B}"/>
                            </a:ext>
                          </a:extLst>
                        </p:cNvPr>
                        <p:cNvGraphicFramePr>
                          <a:graphicFrameLocks noChangeAspect="1"/>
                        </p:cNvGraphicFramePr>
                        <p:nvPr/>
                      </p:nvGraphicFramePr>
                      <p:xfrm>
                        <a:off x="4514850" y="3346450"/>
                        <a:ext cx="114300" cy="165100"/>
                      </p:xfrm>
                      <a:graphic>
                        <a:graphicData uri="http://schemas.openxmlformats.org/presentationml/2006/ole">
                          <mc:AlternateContent>
                            <mc:Choice xmlns:v="urn:schemas-microsoft-com:vml" Requires="v">
                              <p:oleObj name="Equation" r:id="rId3" imgW="114300" imgH="165100" progId="Equation.3">
                                <p:embed/>
                              </p:oleObj>
                            </mc:Choice>
                            <mc:Fallback>
                              <p:oleObj name="Equation" r:id="rId3" imgW="114300" imgH="165100" progId="Equation.3">
                                <p:embed/>
                                <p:pic>
                                  <p:nvPicPr>
                                    <p:cNvPr id="20" name="Object 19">
                                      <a:extLst>
                                        <a:ext uri="{FF2B5EF4-FFF2-40B4-BE49-F238E27FC236}">
                                          <a16:creationId xmlns:a16="http://schemas.microsoft.com/office/drawing/2014/main" id="{38A48C3E-846A-7E03-FF1C-97A5C11BA3E4}"/>
                                        </a:ext>
                                      </a:extLst>
                                    </p:cNvPr>
                                    <p:cNvPicPr/>
                                    <p:nvPr/>
                                  </p:nvPicPr>
                                  <p:blipFill>
                                    <a:blip r:embed="rId4"/>
                                    <a:stretch>
                                      <a:fillRect/>
                                    </a:stretch>
                                  </p:blipFill>
                                  <p:spPr>
                                    <a:xfrm>
                                      <a:off x="4514850" y="3346450"/>
                                      <a:ext cx="114300" cy="165100"/>
                                    </a:xfrm>
                                    <a:prstGeom prst="rect">
                                      <a:avLst/>
                                    </a:prstGeom>
                                  </p:spPr>
                                </p:pic>
                              </p:oleObj>
                            </mc:Fallback>
                          </mc:AlternateContent>
                        </a:graphicData>
                      </a:graphic>
                    </p:graphicFrame>
                  </mc:Choice>
                  <mc:Fallback xmlns="">
                    <p:graphicFrame>
                      <p:nvGraphicFramePr>
                        <p:cNvPr id="25" name="Object 24">
                          <a:extLst>
                            <a:ext uri="{FF2B5EF4-FFF2-40B4-BE49-F238E27FC236}">
                              <a16:creationId xmlns:a16="http://schemas.microsoft.com/office/drawing/2014/main" id="{067328CF-4BAF-6DD7-B30A-1F0E11BF255B}"/>
                            </a:ext>
                          </a:extLst>
                        </p:cNvPr>
                        <p:cNvGraphicFramePr>
                          <a:graphicFrameLocks noChangeAspect="1"/>
                        </p:cNvGraphicFramePr>
                        <p:nvPr/>
                      </p:nvGraphicFramePr>
                      <p:xfrm>
                        <a:off x="4514850" y="3346450"/>
                        <a:ext cx="114300" cy="165100"/>
                      </p:xfrm>
                      <a:graphic>
                        <a:graphicData uri="http://schemas.openxmlformats.org/presentationml/2006/ole">
                          <mc:AlternateContent>
                            <mc:Choice xmlns:v="urn:schemas-microsoft-com:vml" Requires="v">
                              <p:oleObj name="Equation" r:id="rId5" imgW="114300" imgH="165100" progId="Equation.3">
                                <p:embed/>
                              </p:oleObj>
                            </mc:Choice>
                            <mc:Fallback>
                              <p:oleObj name="Equation" r:id="rId5" imgW="114300" imgH="165100" progId="Equation.3">
                                <p:embed/>
                                <p:pic>
                                  <p:nvPicPr>
                                    <p:cNvPr id="20" name="Object 19">
                                      <a:extLst>
                                        <a:ext uri="{FF2B5EF4-FFF2-40B4-BE49-F238E27FC236}">
                                          <a16:creationId xmlns:a16="http://schemas.microsoft.com/office/drawing/2014/main" id="{38A48C3E-846A-7E03-FF1C-97A5C11BA3E4}"/>
                                        </a:ext>
                                      </a:extLst>
                                    </p:cNvPr>
                                    <p:cNvPicPr/>
                                    <p:nvPr/>
                                  </p:nvPicPr>
                                  <p:blipFill>
                                    <a:blip r:embed="rId6"/>
                                    <a:stretch>
                                      <a:fillRect/>
                                    </a:stretch>
                                  </p:blipFill>
                                  <p:spPr>
                                    <a:xfrm>
                                      <a:off x="4514850" y="3346450"/>
                                      <a:ext cx="114300" cy="165100"/>
                                    </a:xfrm>
                                    <a:prstGeom prst="rect">
                                      <a:avLst/>
                                    </a:prstGeom>
                                  </p:spPr>
                                </p:pic>
                              </p:oleObj>
                            </mc:Fallback>
                          </mc:AlternateContent>
                        </a:graphicData>
                      </a:graphic>
                    </p:graphicFrame>
                  </mc:Fallback>
                </mc:AlternateContent>
                <p:grpSp>
                  <p:nvGrpSpPr>
                    <p:cNvPr id="26" name="Group 25">
                      <a:extLst>
                        <a:ext uri="{FF2B5EF4-FFF2-40B4-BE49-F238E27FC236}">
                          <a16:creationId xmlns:a16="http://schemas.microsoft.com/office/drawing/2014/main" id="{C1F02C28-F39E-096D-27F3-F18D6F7EE0A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469917" y="2549616"/>
                      <a:ext cx="2254253" cy="780788"/>
                      <a:chOff x="4045628" y="2139665"/>
                      <a:chExt cx="2254253" cy="780788"/>
                    </a:xfrm>
                  </p:grpSpPr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29" name="Rectangle 28">
                            <a:extLst>
                              <a:ext uri="{FF2B5EF4-FFF2-40B4-BE49-F238E27FC236}">
                                <a16:creationId xmlns:a16="http://schemas.microsoft.com/office/drawing/2014/main" id="{F4ADB57A-6393-4A30-D3A2-C07FFD4B0B94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5371845" y="2139665"/>
                            <a:ext cx="928036" cy="604507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</p:spPr>
                        <p:style>
                          <a:lnRef idx="2">
                            <a:schemeClr val="dk1"/>
                          </a:lnRef>
                          <a:fillRef idx="1">
                            <a:schemeClr val="lt1"/>
                          </a:fillRef>
                          <a:effectRef idx="0">
                            <a:schemeClr val="dk1"/>
                          </a:effectRef>
                          <a:fontRef idx="minor">
                            <a:schemeClr val="dk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r>
                                    <a:rPr lang="en-GB" sz="280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Symbol" pitchFamily="2" charset="2"/>
                                    </a:rPr>
                                    <m:t>𝛼</m:t>
                                  </m:r>
                                </m:oMath>
                              </m:oMathPara>
                            </a14:m>
                            <a:endParaRPr lang="en-US" sz="2800" dirty="0">
                              <a:solidFill>
                                <a:schemeClr val="tx1"/>
                              </a:solidFill>
                              <a:cs typeface="Cambria Math"/>
                            </a:endParaRPr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29" name="Rectangle 28">
                            <a:extLst>
                              <a:ext uri="{FF2B5EF4-FFF2-40B4-BE49-F238E27FC236}">
                                <a16:creationId xmlns:a16="http://schemas.microsoft.com/office/drawing/2014/main" id="{F4ADB57A-6393-4A30-D3A2-C07FFD4B0B94}"/>
                              </a:ext>
                            </a:extLst>
                          </p:cNvPr>
                          <p:cNvSpPr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5371845" y="2139665"/>
                            <a:ext cx="928036" cy="604507"/>
                          </a:xfrm>
                          <a:prstGeom prst="rect">
                            <a:avLst/>
                          </a:prstGeom>
                          <a:blipFill>
                            <a:blip r:embed="rId7"/>
                            <a:stretch>
                              <a:fillRect/>
                            </a:stretch>
                          </a:blipFill>
                          <a:ln>
                            <a:noFill/>
                          </a:ln>
                        </p:spPr>
                        <p:txBody>
                          <a:bodyPr/>
                          <a:lstStyle/>
                          <a:p>
                            <a:r>
                              <a:rPr 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p:sp>
                    <p:nvSpPr>
                      <p:cNvPr id="30" name="Rectangle 29">
                        <a:extLst>
                          <a:ext uri="{FF2B5EF4-FFF2-40B4-BE49-F238E27FC236}">
                            <a16:creationId xmlns:a16="http://schemas.microsoft.com/office/drawing/2014/main" id="{80D50A4A-A9A1-A421-EFEF-99509AD3E66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45628" y="2315946"/>
                        <a:ext cx="928036" cy="60450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style>
                      <a:lnRef idx="2">
                        <a:schemeClr val="dk1"/>
                      </a:lnRef>
                      <a:fillRef idx="1">
                        <a:schemeClr val="lt1"/>
                      </a:fillRef>
                      <a:effectRef idx="0">
                        <a:schemeClr val="dk1"/>
                      </a:effectRef>
                      <a:fontRef idx="minor">
                        <a:schemeClr val="dk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l-GR" sz="2600" dirty="0">
                            <a:solidFill>
                              <a:schemeClr val="tx1"/>
                            </a:solidFill>
                            <a:cs typeface="Cambria Math"/>
                          </a:rPr>
                          <a:t>β</a:t>
                        </a:r>
                        <a:endParaRPr lang="en-US" sz="2600" dirty="0">
                          <a:solidFill>
                            <a:schemeClr val="tx1"/>
                          </a:solidFill>
                          <a:cs typeface="Cambria Math"/>
                        </a:endParaRPr>
                      </a:p>
                    </p:txBody>
                  </p:sp>
                </p:grpSp>
                <p:cxnSp>
                  <p:nvCxnSpPr>
                    <p:cNvPr id="27" name="Straight Arrow Connector 26">
                      <a:extLst>
                        <a:ext uri="{FF2B5EF4-FFF2-40B4-BE49-F238E27FC236}">
                          <a16:creationId xmlns:a16="http://schemas.microsoft.com/office/drawing/2014/main" id="{7D18A432-F4BD-9759-1F41-A3FF70960358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3755446" y="3229647"/>
                      <a:ext cx="356978" cy="0"/>
                    </a:xfrm>
                    <a:prstGeom prst="straightConnector1">
                      <a:avLst/>
                    </a:prstGeom>
                    <a:ln w="38100" cmpd="sng">
                      <a:solidFill>
                        <a:schemeClr val="tx1"/>
                      </a:solidFill>
                      <a:tailEnd type="arrow"/>
                    </a:ln>
                    <a:effectLst/>
                  </p:spPr>
                  <p:style>
                    <a:lnRef idx="2">
                      <a:schemeClr val="dk1"/>
                    </a:lnRef>
                    <a:fillRef idx="0">
                      <a:schemeClr val="dk1"/>
                    </a:fillRef>
                    <a:effectRef idx="1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8" name="Straight Arrow Connector 27">
                      <a:extLst>
                        <a:ext uri="{FF2B5EF4-FFF2-40B4-BE49-F238E27FC236}">
                          <a16:creationId xmlns:a16="http://schemas.microsoft.com/office/drawing/2014/main" id="{509FD927-9244-75E6-A19D-D721AC61B3C2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5093168" y="3100005"/>
                      <a:ext cx="356978" cy="0"/>
                    </a:xfrm>
                    <a:prstGeom prst="straightConnector1">
                      <a:avLst/>
                    </a:prstGeom>
                    <a:ln w="38100" cmpd="sng">
                      <a:solidFill>
                        <a:schemeClr val="tx1"/>
                      </a:solidFill>
                      <a:tailEnd type="arrow"/>
                    </a:ln>
                    <a:effectLst/>
                  </p:spPr>
                  <p:style>
                    <a:lnRef idx="2">
                      <a:schemeClr val="dk1"/>
                    </a:lnRef>
                    <a:fillRef idx="0">
                      <a:schemeClr val="dk1"/>
                    </a:fillRef>
                    <a:effectRef idx="1">
                      <a:schemeClr val="dk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23" name="Rectangle 22">
                    <a:extLst>
                      <a:ext uri="{FF2B5EF4-FFF2-40B4-BE49-F238E27FC236}">
                        <a16:creationId xmlns:a16="http://schemas.microsoft.com/office/drawing/2014/main" id="{1D78493E-FE66-B829-D814-B86BC8E415A9}"/>
                      </a:ext>
                    </a:extLst>
                  </p:cNvPr>
                  <p:cNvSpPr/>
                  <p:nvPr/>
                </p:nvSpPr>
                <p:spPr>
                  <a:xfrm>
                    <a:off x="4466019" y="2220287"/>
                    <a:ext cx="1177178" cy="1224181"/>
                  </a:xfrm>
                  <a:prstGeom prst="rect">
                    <a:avLst/>
                  </a:prstGeom>
                  <a:solidFill>
                    <a:srgbClr val="FF6666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3600" dirty="0">
                        <a:solidFill>
                          <a:schemeClr val="tx1"/>
                        </a:solidFill>
                        <a:cs typeface="Cambria Math"/>
                      </a:rPr>
                      <a:t>I</a:t>
                    </a:r>
                  </a:p>
                </p:txBody>
              </p:sp>
            </p:grpSp>
            <p:cxnSp>
              <p:nvCxnSpPr>
                <p:cNvPr id="14" name="Straight Arrow Connector 13">
                  <a:extLst>
                    <a:ext uri="{FF2B5EF4-FFF2-40B4-BE49-F238E27FC236}">
                      <a16:creationId xmlns:a16="http://schemas.microsoft.com/office/drawing/2014/main" id="{77302758-D125-0EFC-C93D-710F0F9D893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065505" y="2035830"/>
                  <a:ext cx="465403" cy="9243"/>
                </a:xfrm>
                <a:prstGeom prst="straightConnector1">
                  <a:avLst/>
                </a:prstGeom>
                <a:ln w="38100" cmpd="sng">
                  <a:solidFill>
                    <a:schemeClr val="tx1"/>
                  </a:solidFill>
                  <a:tailEnd type="arrow"/>
                </a:ln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Straight Arrow Connector 14">
                  <a:extLst>
                    <a:ext uri="{FF2B5EF4-FFF2-40B4-BE49-F238E27FC236}">
                      <a16:creationId xmlns:a16="http://schemas.microsoft.com/office/drawing/2014/main" id="{66193C4C-E7C7-E49F-6AE5-05288BDFD2FF}"/>
                    </a:ext>
                  </a:extLst>
                </p:cNvPr>
                <p:cNvCxnSpPr/>
                <p:nvPr/>
              </p:nvCxnSpPr>
              <p:spPr>
                <a:xfrm flipV="1">
                  <a:off x="6405197" y="1289347"/>
                  <a:ext cx="0" cy="370390"/>
                </a:xfrm>
                <a:prstGeom prst="straightConnector1">
                  <a:avLst/>
                </a:prstGeom>
                <a:ln w="38100" cmpd="sng">
                  <a:solidFill>
                    <a:schemeClr val="tx1"/>
                  </a:solidFill>
                  <a:tailEnd type="arrow"/>
                </a:ln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Straight Arrow Connector 16">
                  <a:extLst>
                    <a:ext uri="{FF2B5EF4-FFF2-40B4-BE49-F238E27FC236}">
                      <a16:creationId xmlns:a16="http://schemas.microsoft.com/office/drawing/2014/main" id="{D1D18895-7747-AD57-8943-ABFDF85BDC0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890088" y="-199601"/>
                  <a:ext cx="591287" cy="0"/>
                </a:xfrm>
                <a:prstGeom prst="straightConnector1">
                  <a:avLst/>
                </a:prstGeom>
                <a:ln w="38100" cmpd="sng">
                  <a:solidFill>
                    <a:schemeClr val="tx1"/>
                  </a:solidFill>
                  <a:tailEnd type="arrow"/>
                </a:ln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27BA485E-BA98-A886-CB60-A301C869D228}"/>
                    </a:ext>
                  </a:extLst>
                </p:cNvPr>
                <p:cNvSpPr/>
                <p:nvPr/>
              </p:nvSpPr>
              <p:spPr>
                <a:xfrm>
                  <a:off x="2949217" y="4559799"/>
                  <a:ext cx="591287" cy="70411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600" dirty="0">
                      <a:solidFill>
                        <a:schemeClr val="tx1"/>
                      </a:solidFill>
                      <a:cs typeface="Cambria Math"/>
                    </a:rPr>
                    <a:t>b</a:t>
                  </a:r>
                  <a:r>
                    <a:rPr lang="en-US" sz="2600" baseline="-25000" dirty="0">
                      <a:solidFill>
                        <a:schemeClr val="tx1"/>
                      </a:solidFill>
                      <a:cs typeface="Cambria Math"/>
                    </a:rPr>
                    <a:t>1</a:t>
                  </a:r>
                </a:p>
              </p:txBody>
            </p:sp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A47333D1-0527-939B-D167-84DD1A8E114F}"/>
                    </a:ext>
                  </a:extLst>
                </p:cNvPr>
                <p:cNvSpPr/>
                <p:nvPr/>
              </p:nvSpPr>
              <p:spPr>
                <a:xfrm>
                  <a:off x="2712562" y="1224513"/>
                  <a:ext cx="1295753" cy="91012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2400" dirty="0">
                      <a:solidFill>
                        <a:schemeClr val="tx1"/>
                      </a:solidFill>
                      <a:sym typeface="Symbol" pitchFamily="2" charset="2"/>
                    </a:rPr>
                    <a:t></a:t>
                  </a:r>
                  <a:endParaRPr lang="en-US" sz="2400" dirty="0">
                    <a:solidFill>
                      <a:schemeClr val="tx1"/>
                    </a:solidFill>
                    <a:cs typeface="Cambria Math"/>
                  </a:endParaRPr>
                </a:p>
              </p:txBody>
            </p:sp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1F606401-522C-52E2-B577-472BF9E50455}"/>
                    </a:ext>
                  </a:extLst>
                </p:cNvPr>
                <p:cNvSpPr/>
                <p:nvPr/>
              </p:nvSpPr>
              <p:spPr>
                <a:xfrm>
                  <a:off x="5971019" y="1045845"/>
                  <a:ext cx="1445413" cy="91012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2400" dirty="0">
                      <a:solidFill>
                        <a:schemeClr val="tx1"/>
                      </a:solidFill>
                      <a:sym typeface="Symbol" pitchFamily="2" charset="2"/>
                    </a:rPr>
                    <a:t></a:t>
                  </a:r>
                  <a:endParaRPr lang="en-US" sz="2400" dirty="0">
                    <a:solidFill>
                      <a:schemeClr val="tx1"/>
                    </a:solidFill>
                    <a:cs typeface="Cambria Math"/>
                  </a:endParaRPr>
                </a:p>
              </p:txBody>
            </p:sp>
          </p:grp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D096254-914F-2ABB-76AE-64D3D8619FE5}"/>
                  </a:ext>
                </a:extLst>
              </p:cNvPr>
              <p:cNvSpPr/>
              <p:nvPr/>
            </p:nvSpPr>
            <p:spPr>
              <a:xfrm>
                <a:off x="3765454" y="2449944"/>
                <a:ext cx="1177178" cy="1224180"/>
              </a:xfrm>
              <a:prstGeom prst="rect">
                <a:avLst/>
              </a:prstGeom>
              <a:solidFill>
                <a:srgbClr val="00E867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3600" dirty="0">
                    <a:solidFill>
                      <a:schemeClr val="tx1"/>
                    </a:solidFill>
                    <a:cs typeface="Cambria Math"/>
                  </a:rPr>
                  <a:t>S</a:t>
                </a:r>
              </a:p>
            </p:txBody>
          </p:sp>
        </p:grp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1D6CA226-6DA9-B667-B062-EDABBEC2496A}"/>
                </a:ext>
              </a:extLst>
            </p:cNvPr>
            <p:cNvSpPr/>
            <p:nvPr/>
          </p:nvSpPr>
          <p:spPr>
            <a:xfrm>
              <a:off x="6216899" y="5291046"/>
              <a:ext cx="1001426" cy="971167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  <a:cs typeface="Cambria Math"/>
                </a:rPr>
                <a:t>S</a:t>
              </a:r>
              <a:r>
                <a:rPr lang="en-US" sz="3600" baseline="-25000" dirty="0">
                  <a:solidFill>
                    <a:schemeClr val="tx1"/>
                  </a:solidFill>
                  <a:cs typeface="Cambria Math"/>
                </a:rPr>
                <a:t>C</a:t>
              </a:r>
              <a:endParaRPr lang="en-US" sz="1200" baseline="-25000" dirty="0">
                <a:solidFill>
                  <a:schemeClr val="tx1"/>
                </a:solidFill>
                <a:cs typeface="Cambria Math"/>
              </a:endParaRP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14E4D33A-5720-064C-96AD-B6958475C84D}"/>
                </a:ext>
              </a:extLst>
            </p:cNvPr>
            <p:cNvCxnSpPr>
              <a:cxnSpLocks/>
            </p:cNvCxnSpPr>
            <p:nvPr/>
          </p:nvCxnSpPr>
          <p:spPr>
            <a:xfrm>
              <a:off x="5685820" y="5638605"/>
              <a:ext cx="503008" cy="0"/>
            </a:xfrm>
            <a:prstGeom prst="straightConnector1">
              <a:avLst/>
            </a:prstGeom>
            <a:ln w="38100" cmpd="sng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Curved Connector 8">
              <a:extLst>
                <a:ext uri="{FF2B5EF4-FFF2-40B4-BE49-F238E27FC236}">
                  <a16:creationId xmlns:a16="http://schemas.microsoft.com/office/drawing/2014/main" id="{0338FE7E-C4AE-D606-1DF4-AF2D9F0F0658}"/>
                </a:ext>
              </a:extLst>
            </p:cNvPr>
            <p:cNvCxnSpPr>
              <a:cxnSpLocks/>
              <a:stCxn id="23" idx="2"/>
              <a:endCxn id="4120" idx="0"/>
            </p:cNvCxnSpPr>
            <p:nvPr/>
          </p:nvCxnSpPr>
          <p:spPr>
            <a:xfrm rot="5400000">
              <a:off x="6752805" y="3450822"/>
              <a:ext cx="717117" cy="2506501"/>
            </a:xfrm>
            <a:prstGeom prst="curvedConnector3">
              <a:avLst>
                <a:gd name="adj1" fmla="val 18724"/>
              </a:avLst>
            </a:prstGeom>
            <a:ln w="38100">
              <a:solidFill>
                <a:srgbClr val="FF000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C09F47A8-F0D2-AFC7-49DF-7233D775FDB6}"/>
              </a:ext>
            </a:extLst>
          </p:cNvPr>
          <p:cNvSpPr/>
          <p:nvPr/>
        </p:nvSpPr>
        <p:spPr>
          <a:xfrm>
            <a:off x="1150669" y="2157276"/>
            <a:ext cx="1001426" cy="971167"/>
          </a:xfrm>
          <a:prstGeom prst="rect">
            <a:avLst/>
          </a:prstGeom>
          <a:solidFill>
            <a:srgbClr val="F14E5C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  <a:cs typeface="Cambria Math"/>
              </a:rPr>
              <a:t>I</a:t>
            </a:r>
            <a:r>
              <a:rPr lang="en-US" sz="3600" baseline="-25000" dirty="0">
                <a:solidFill>
                  <a:schemeClr val="tx1"/>
                </a:solidFill>
                <a:cs typeface="Cambria Math"/>
              </a:rPr>
              <a:t>C</a:t>
            </a:r>
            <a:endParaRPr lang="en-US" sz="1200" baseline="-25000" dirty="0">
              <a:solidFill>
                <a:schemeClr val="tx1"/>
              </a:solidFill>
              <a:cs typeface="Cambria Math"/>
            </a:endParaRPr>
          </a:p>
        </p:txBody>
      </p:sp>
      <p:cxnSp>
        <p:nvCxnSpPr>
          <p:cNvPr id="42" name="Curved Connector 41">
            <a:extLst>
              <a:ext uri="{FF2B5EF4-FFF2-40B4-BE49-F238E27FC236}">
                <a16:creationId xmlns:a16="http://schemas.microsoft.com/office/drawing/2014/main" id="{E28442AA-47CC-E97E-BD6E-AF14A43A77B3}"/>
              </a:ext>
            </a:extLst>
          </p:cNvPr>
          <p:cNvCxnSpPr>
            <a:cxnSpLocks/>
            <a:stCxn id="12" idx="1"/>
            <a:endCxn id="18" idx="1"/>
          </p:cNvCxnSpPr>
          <p:nvPr/>
        </p:nvCxnSpPr>
        <p:spPr>
          <a:xfrm rot="10800000" flipV="1">
            <a:off x="589467" y="4416557"/>
            <a:ext cx="589272" cy="2005279"/>
          </a:xfrm>
          <a:prstGeom prst="curvedConnector3">
            <a:avLst>
              <a:gd name="adj1" fmla="val 138794"/>
            </a:avLst>
          </a:prstGeom>
          <a:ln w="381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C622668F-3F3C-73FD-F2E9-AA7DE53E403C}"/>
              </a:ext>
            </a:extLst>
          </p:cNvPr>
          <p:cNvSpPr/>
          <p:nvPr/>
        </p:nvSpPr>
        <p:spPr>
          <a:xfrm>
            <a:off x="239521" y="2366813"/>
            <a:ext cx="1102298" cy="4220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600" dirty="0">
                <a:solidFill>
                  <a:schemeClr val="tx1"/>
                </a:solidFill>
                <a:cs typeface="Cambria Math"/>
              </a:rPr>
              <a:t>b</a:t>
            </a:r>
            <a:r>
              <a:rPr lang="en-US" sz="2600" baseline="-25000" dirty="0">
                <a:solidFill>
                  <a:schemeClr val="tx1"/>
                </a:solidFill>
                <a:cs typeface="Cambria Math"/>
              </a:rPr>
              <a:t>3</a:t>
            </a:r>
          </a:p>
        </p:txBody>
      </p:sp>
      <p:cxnSp>
        <p:nvCxnSpPr>
          <p:cNvPr id="58" name="Curved Connector 57">
            <a:extLst>
              <a:ext uri="{FF2B5EF4-FFF2-40B4-BE49-F238E27FC236}">
                <a16:creationId xmlns:a16="http://schemas.microsoft.com/office/drawing/2014/main" id="{570B5A09-1BB8-0B62-079C-0F1C9564A15C}"/>
              </a:ext>
            </a:extLst>
          </p:cNvPr>
          <p:cNvCxnSpPr>
            <a:cxnSpLocks/>
            <a:stCxn id="23" idx="0"/>
            <a:endCxn id="52" idx="2"/>
          </p:cNvCxnSpPr>
          <p:nvPr/>
        </p:nvCxnSpPr>
        <p:spPr>
          <a:xfrm rot="16200000" flipV="1">
            <a:off x="1496467" y="2083070"/>
            <a:ext cx="1124191" cy="2535784"/>
          </a:xfrm>
          <a:prstGeom prst="curvedConnector3">
            <a:avLst>
              <a:gd name="adj1" fmla="val 40792"/>
            </a:avLst>
          </a:prstGeom>
          <a:ln w="381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05" name="Curved Connector 4104">
            <a:extLst>
              <a:ext uri="{FF2B5EF4-FFF2-40B4-BE49-F238E27FC236}">
                <a16:creationId xmlns:a16="http://schemas.microsoft.com/office/drawing/2014/main" id="{49EA4DF9-E6A1-C9D1-8836-DCCDCFE3BED5}"/>
              </a:ext>
            </a:extLst>
          </p:cNvPr>
          <p:cNvCxnSpPr>
            <a:cxnSpLocks/>
          </p:cNvCxnSpPr>
          <p:nvPr/>
        </p:nvCxnSpPr>
        <p:spPr>
          <a:xfrm>
            <a:off x="2159130" y="3074405"/>
            <a:ext cx="1082504" cy="720179"/>
          </a:xfrm>
          <a:prstGeom prst="curvedConnector3">
            <a:avLst>
              <a:gd name="adj1" fmla="val 101002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09" name="Straight Arrow Connector 4108">
            <a:extLst>
              <a:ext uri="{FF2B5EF4-FFF2-40B4-BE49-F238E27FC236}">
                <a16:creationId xmlns:a16="http://schemas.microsoft.com/office/drawing/2014/main" id="{3D2403B1-B72C-11C1-6A57-27FEFBEC5169}"/>
              </a:ext>
            </a:extLst>
          </p:cNvPr>
          <p:cNvCxnSpPr>
            <a:cxnSpLocks/>
          </p:cNvCxnSpPr>
          <p:nvPr/>
        </p:nvCxnSpPr>
        <p:spPr>
          <a:xfrm flipV="1">
            <a:off x="1736092" y="5170184"/>
            <a:ext cx="0" cy="589336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14" name="Rectangle 4113">
                <a:extLst>
                  <a:ext uri="{FF2B5EF4-FFF2-40B4-BE49-F238E27FC236}">
                    <a16:creationId xmlns:a16="http://schemas.microsoft.com/office/drawing/2014/main" id="{360EEEFA-511A-49B3-23F9-D638B1AB0032}"/>
                  </a:ext>
                </a:extLst>
              </p:cNvPr>
              <p:cNvSpPr/>
              <p:nvPr/>
            </p:nvSpPr>
            <p:spPr>
              <a:xfrm>
                <a:off x="2825740" y="2859542"/>
                <a:ext cx="1102298" cy="47504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mbria Math"/>
                        </a:rPr>
                        <m:t>𝜌</m:t>
                      </m:r>
                    </m:oMath>
                  </m:oMathPara>
                </a14:m>
                <a:endParaRPr lang="en-US" sz="2600" dirty="0">
                  <a:solidFill>
                    <a:schemeClr val="tx1"/>
                  </a:solidFill>
                  <a:cs typeface="Cambria Math"/>
                </a:endParaRPr>
              </a:p>
            </p:txBody>
          </p:sp>
        </mc:Choice>
        <mc:Fallback xmlns="">
          <p:sp>
            <p:nvSpPr>
              <p:cNvPr id="4114" name="Rectangle 4113">
                <a:extLst>
                  <a:ext uri="{FF2B5EF4-FFF2-40B4-BE49-F238E27FC236}">
                    <a16:creationId xmlns:a16="http://schemas.microsoft.com/office/drawing/2014/main" id="{360EEEFA-511A-49B3-23F9-D638B1AB00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5740" y="2859542"/>
                <a:ext cx="1102298" cy="475043"/>
              </a:xfrm>
              <a:prstGeom prst="rect">
                <a:avLst/>
              </a:prstGeom>
              <a:blipFill>
                <a:blip r:embed="rId8"/>
                <a:stretch>
                  <a:fillRect b="-789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15" name="Rectangle 4114">
                <a:extLst>
                  <a:ext uri="{FF2B5EF4-FFF2-40B4-BE49-F238E27FC236}">
                    <a16:creationId xmlns:a16="http://schemas.microsoft.com/office/drawing/2014/main" id="{F4386ECF-9B9D-EED7-4E82-20649D74A16A}"/>
                  </a:ext>
                </a:extLst>
              </p:cNvPr>
              <p:cNvSpPr/>
              <p:nvPr/>
            </p:nvSpPr>
            <p:spPr>
              <a:xfrm>
                <a:off x="1008591" y="5242783"/>
                <a:ext cx="1102298" cy="47504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mbria Math"/>
                        </a:rPr>
                        <m:t>𝜌</m:t>
                      </m:r>
                    </m:oMath>
                  </m:oMathPara>
                </a14:m>
                <a:endParaRPr lang="en-US" sz="2600" dirty="0">
                  <a:solidFill>
                    <a:schemeClr val="tx1"/>
                  </a:solidFill>
                  <a:cs typeface="Cambria Math"/>
                </a:endParaRPr>
              </a:p>
            </p:txBody>
          </p:sp>
        </mc:Choice>
        <mc:Fallback xmlns="">
          <p:sp>
            <p:nvSpPr>
              <p:cNvPr id="4115" name="Rectangle 4114">
                <a:extLst>
                  <a:ext uri="{FF2B5EF4-FFF2-40B4-BE49-F238E27FC236}">
                    <a16:creationId xmlns:a16="http://schemas.microsoft.com/office/drawing/2014/main" id="{F4386ECF-9B9D-EED7-4E82-20649D74A1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8591" y="5242783"/>
                <a:ext cx="1102298" cy="475043"/>
              </a:xfrm>
              <a:prstGeom prst="rect">
                <a:avLst/>
              </a:prstGeom>
              <a:blipFill>
                <a:blip r:embed="rId9"/>
                <a:stretch>
                  <a:fillRect b="-769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16" name="Rectangle 4115">
                <a:extLst>
                  <a:ext uri="{FF2B5EF4-FFF2-40B4-BE49-F238E27FC236}">
                    <a16:creationId xmlns:a16="http://schemas.microsoft.com/office/drawing/2014/main" id="{6A5DE404-922F-2A4C-B757-8A327ADD937E}"/>
                  </a:ext>
                </a:extLst>
              </p:cNvPr>
              <p:cNvSpPr/>
              <p:nvPr/>
            </p:nvSpPr>
            <p:spPr>
              <a:xfrm>
                <a:off x="4767311" y="2442077"/>
                <a:ext cx="5003200" cy="6482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25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itchFamily="2" charset="2"/>
                          </a:rPr>
                        </m:ctrlPr>
                      </m:fPr>
                      <m:num>
                        <m:r>
                          <a:rPr lang="en-US" sz="25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itchFamily="2" charset="2"/>
                          </a:rPr>
                          <m:t>𝑑</m:t>
                        </m:r>
                        <m:r>
                          <a:rPr lang="en-US" sz="2500" b="1" i="1" dirty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itchFamily="2" charset="2"/>
                          </a:rPr>
                          <m:t>𝑺</m:t>
                        </m:r>
                      </m:num>
                      <m:den>
                        <m:r>
                          <a:rPr lang="en-US" sz="25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itchFamily="2" charset="2"/>
                          </a:rPr>
                          <m:t>𝑑𝑡</m:t>
                        </m:r>
                      </m:den>
                    </m:f>
                    <m:r>
                      <a:rPr lang="en-US" sz="25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itchFamily="2" charset="2"/>
                      </a:rPr>
                      <m:t>=</m:t>
                    </m:r>
                    <m:r>
                      <a:rPr lang="en-US" sz="25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itchFamily="2" charset="2"/>
                      </a:rPr>
                      <m:t>𝜌</m:t>
                    </m:r>
                    <m:sSub>
                      <m:sSubPr>
                        <m:ctrlPr>
                          <a:rPr lang="en-US" sz="2500" b="1" i="1" dirty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itchFamily="2" charset="2"/>
                          </a:rPr>
                        </m:ctrlPr>
                      </m:sSubPr>
                      <m:e>
                        <m:r>
                          <a:rPr lang="en-US" sz="2500" b="1" i="1" dirty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itchFamily="2" charset="2"/>
                          </a:rPr>
                          <m:t>𝑺</m:t>
                        </m:r>
                      </m:e>
                      <m:sub>
                        <m:r>
                          <a:rPr lang="en-US" sz="2500" b="1" i="1" dirty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itchFamily="2" charset="2"/>
                          </a:rPr>
                          <m:t>𝑪</m:t>
                        </m:r>
                      </m:sub>
                    </m:sSub>
                    <m:r>
                      <a:rPr lang="en-US" sz="25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itchFamily="2" charset="2"/>
                      </a:rPr>
                      <m:t>−</m:t>
                    </m:r>
                    <m:r>
                      <a:rPr lang="en-US" sz="25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itchFamily="2" charset="2"/>
                      </a:rPr>
                      <m:t>𝛽</m:t>
                    </m:r>
                    <m:r>
                      <a:rPr lang="en-US" sz="2500" b="1" i="1" dirty="0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itchFamily="2" charset="2"/>
                      </a:rPr>
                      <m:t>𝑺</m:t>
                    </m:r>
                    <m:d>
                      <m:dPr>
                        <m:ctrlPr>
                          <a:rPr lang="en-US" sz="25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500" b="1" i="1" dirty="0">
                                <a:solidFill>
                                  <a:srgbClr val="F14E5C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Symbol" pitchFamily="2" charset="2"/>
                              </a:rPr>
                            </m:ctrlPr>
                          </m:sSubPr>
                          <m:e>
                            <m:r>
                              <a:rPr lang="en-US" sz="2500" b="1" i="1" dirty="0">
                                <a:solidFill>
                                  <a:srgbClr val="F14E5C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Symbol" pitchFamily="2" charset="2"/>
                              </a:rPr>
                              <m:t>𝑰</m:t>
                            </m:r>
                          </m:e>
                          <m:sub>
                            <m:r>
                              <a:rPr lang="en-US" sz="2500" b="1" i="1" dirty="0">
                                <a:solidFill>
                                  <a:srgbClr val="F14E5C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Symbol" pitchFamily="2" charset="2"/>
                              </a:rPr>
                              <m:t>𝑪</m:t>
                            </m:r>
                          </m:sub>
                        </m:sSub>
                        <m:r>
                          <a:rPr lang="en-US" sz="25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itchFamily="2" charset="2"/>
                          </a:rPr>
                          <m:t>+</m:t>
                        </m:r>
                        <m:r>
                          <a:rPr lang="en-US" sz="25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itchFamily="2" charset="2"/>
                          </a:rPr>
                          <m:t>𝑰</m:t>
                        </m:r>
                      </m:e>
                    </m:d>
                  </m:oMath>
                </a14:m>
                <a:r>
                  <a:rPr lang="en-US" sz="2500" b="1" i="1" dirty="0">
                    <a:ea typeface="Lucida Grande"/>
                    <a:cs typeface="Times New Roman"/>
                  </a:rPr>
                  <a:t> </a:t>
                </a:r>
                <a14:m>
                  <m:oMath xmlns:m="http://schemas.openxmlformats.org/officeDocument/2006/math">
                    <m:r>
                      <a:rPr lang="en-US" sz="25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itchFamily="2" charset="2"/>
                      </a:rPr>
                      <m:t>−</m:t>
                    </m:r>
                    <m:r>
                      <a:rPr lang="el-GR" sz="25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itchFamily="2" charset="2"/>
                      </a:rPr>
                      <m:t>𝜇</m:t>
                    </m:r>
                    <m:r>
                      <a:rPr lang="en-US" sz="2500" b="1" i="1" dirty="0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itchFamily="2" charset="2"/>
                      </a:rPr>
                      <m:t>𝑺</m:t>
                    </m:r>
                  </m:oMath>
                </a14:m>
                <a:endParaRPr lang="en-US" sz="2500" b="1" i="1" dirty="0">
                  <a:ea typeface="Lucida Grande"/>
                  <a:cs typeface="Times New Roman"/>
                </a:endParaRPr>
              </a:p>
            </p:txBody>
          </p:sp>
        </mc:Choice>
        <mc:Fallback xmlns="">
          <p:sp>
            <p:nvSpPr>
              <p:cNvPr id="4116" name="Rectangle 4115">
                <a:extLst>
                  <a:ext uri="{FF2B5EF4-FFF2-40B4-BE49-F238E27FC236}">
                    <a16:creationId xmlns:a16="http://schemas.microsoft.com/office/drawing/2014/main" id="{6A5DE404-922F-2A4C-B757-8A327ADD93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7311" y="2442077"/>
                <a:ext cx="5003200" cy="648254"/>
              </a:xfrm>
              <a:prstGeom prst="rect">
                <a:avLst/>
              </a:prstGeom>
              <a:blipFill>
                <a:blip r:embed="rId10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17" name="Rectangle 4116">
                <a:extLst>
                  <a:ext uri="{FF2B5EF4-FFF2-40B4-BE49-F238E27FC236}">
                    <a16:creationId xmlns:a16="http://schemas.microsoft.com/office/drawing/2014/main" id="{EF70A565-D93F-7446-255D-17EAAB3D769E}"/>
                  </a:ext>
                </a:extLst>
              </p:cNvPr>
              <p:cNvSpPr/>
              <p:nvPr/>
            </p:nvSpPr>
            <p:spPr>
              <a:xfrm>
                <a:off x="3369297" y="3178965"/>
                <a:ext cx="7335399" cy="82272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5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</m:ctrlPr>
                        </m:fPr>
                        <m:num>
                          <m:r>
                            <a:rPr lang="en-US" sz="25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  <m:t>𝑑</m:t>
                          </m:r>
                          <m:r>
                            <a:rPr lang="en-US" sz="25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  <m:t>𝑰</m:t>
                          </m:r>
                        </m:num>
                        <m:den>
                          <m:r>
                            <a:rPr lang="en-US" sz="25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  <m:t>𝑑𝑡</m:t>
                          </m:r>
                        </m:den>
                      </m:f>
                      <m:r>
                        <a:rPr lang="en-US" sz="25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itchFamily="2" charset="2"/>
                        </a:rPr>
                        <m:t>=</m:t>
                      </m:r>
                      <m:r>
                        <a:rPr lang="en-US" sz="25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itchFamily="2" charset="2"/>
                        </a:rPr>
                        <m:t>𝛽</m:t>
                      </m:r>
                      <m:r>
                        <a:rPr lang="en-US" sz="2500" b="1" i="1" dirty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itchFamily="2" charset="2"/>
                        </a:rPr>
                        <m:t>𝑺</m:t>
                      </m:r>
                      <m:d>
                        <m:dPr>
                          <m:ctrlPr>
                            <a:rPr lang="en-US" sz="25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500" b="1" i="1" dirty="0">
                                  <a:solidFill>
                                    <a:srgbClr val="F14E5C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Symbol" pitchFamily="2" charset="2"/>
                                </a:rPr>
                              </m:ctrlPr>
                            </m:sSubPr>
                            <m:e>
                              <m:r>
                                <a:rPr lang="en-US" sz="2500" b="1" i="1" dirty="0">
                                  <a:solidFill>
                                    <a:srgbClr val="F14E5C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Symbol" pitchFamily="2" charset="2"/>
                                </a:rPr>
                                <m:t>𝑰</m:t>
                              </m:r>
                            </m:e>
                            <m:sub>
                              <m:r>
                                <a:rPr lang="en-US" sz="2500" b="1" i="1" dirty="0">
                                  <a:solidFill>
                                    <a:srgbClr val="F14E5C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Symbol" pitchFamily="2" charset="2"/>
                                </a:rPr>
                                <m:t>𝑪</m:t>
                              </m:r>
                            </m:sub>
                          </m:sSub>
                          <m:r>
                            <a:rPr lang="en-US" sz="25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  <m:t>+</m:t>
                          </m:r>
                          <m:r>
                            <a:rPr lang="en-US" sz="2500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  <m:t>𝑰</m:t>
                          </m:r>
                        </m:e>
                      </m:d>
                      <m:r>
                        <a:rPr lang="en-US" sz="25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itchFamily="2" charset="2"/>
                        </a:rPr>
                        <m:t>+</m:t>
                      </m:r>
                      <m:r>
                        <a:rPr lang="en-US" sz="25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itchFamily="2" charset="2"/>
                        </a:rPr>
                        <m:t>𝜌</m:t>
                      </m:r>
                      <m:sSub>
                        <m:sSubPr>
                          <m:ctrlPr>
                            <a:rPr lang="en-US" sz="2500" b="1" i="1" dirty="0">
                              <a:solidFill>
                                <a:srgbClr val="F14E5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</m:ctrlPr>
                        </m:sSubPr>
                        <m:e>
                          <m:r>
                            <a:rPr lang="en-US" sz="2500" b="1" i="1" dirty="0">
                              <a:solidFill>
                                <a:srgbClr val="F14E5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  <m:t>𝑰</m:t>
                          </m:r>
                        </m:e>
                        <m:sub>
                          <m:r>
                            <a:rPr lang="en-US" sz="2500" b="1" i="1" dirty="0">
                              <a:solidFill>
                                <a:srgbClr val="F14E5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  <m:t>𝑪</m:t>
                          </m:r>
                        </m:sub>
                      </m:sSub>
                      <m:r>
                        <a:rPr lang="en-US" sz="2500" dirty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itchFamily="2" charset="2"/>
                        </a:rPr>
                        <m:t>−</m:t>
                      </m:r>
                      <m:r>
                        <a:rPr lang="el-GR" sz="25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itchFamily="2" charset="2"/>
                        </a:rPr>
                        <m:t>𝜇</m:t>
                      </m:r>
                      <m:r>
                        <a:rPr lang="en-US" sz="25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itchFamily="2" charset="2"/>
                        </a:rPr>
                        <m:t>𝑰</m:t>
                      </m:r>
                      <m:r>
                        <a:rPr lang="en-US" sz="2500" dirty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itchFamily="2" charset="2"/>
                        </a:rPr>
                        <m:t>−</m:t>
                      </m:r>
                      <m:r>
                        <a:rPr lang="el-GR" sz="25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itchFamily="2" charset="2"/>
                        </a:rPr>
                        <m:t>𝛼</m:t>
                      </m:r>
                      <m:r>
                        <a:rPr lang="en-US" sz="2500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itchFamily="2" charset="2"/>
                        </a:rPr>
                        <m:t>𝑰</m:t>
                      </m:r>
                    </m:oMath>
                  </m:oMathPara>
                </a14:m>
                <a:endParaRPr lang="en-US" sz="2500" b="1" dirty="0">
                  <a:ea typeface="Lucida Grande"/>
                  <a:cs typeface="Times New Roman"/>
                </a:endParaRPr>
              </a:p>
            </p:txBody>
          </p:sp>
        </mc:Choice>
        <mc:Fallback xmlns="">
          <p:sp>
            <p:nvSpPr>
              <p:cNvPr id="4117" name="Rectangle 4116">
                <a:extLst>
                  <a:ext uri="{FF2B5EF4-FFF2-40B4-BE49-F238E27FC236}">
                    <a16:creationId xmlns:a16="http://schemas.microsoft.com/office/drawing/2014/main" id="{EF70A565-D93F-7446-255D-17EAAB3D76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9297" y="3178965"/>
                <a:ext cx="7335399" cy="822726"/>
              </a:xfrm>
              <a:prstGeom prst="rect">
                <a:avLst/>
              </a:prstGeom>
              <a:blipFill>
                <a:blip r:embed="rId11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18" name="Rectangle 4117">
                <a:extLst>
                  <a:ext uri="{FF2B5EF4-FFF2-40B4-BE49-F238E27FC236}">
                    <a16:creationId xmlns:a16="http://schemas.microsoft.com/office/drawing/2014/main" id="{56B483FF-2378-52A1-BFEE-FE9F38198ACA}"/>
                  </a:ext>
                </a:extLst>
              </p:cNvPr>
              <p:cNvSpPr/>
              <p:nvPr/>
            </p:nvSpPr>
            <p:spPr>
              <a:xfrm>
                <a:off x="4660383" y="4019612"/>
                <a:ext cx="4728405" cy="6482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25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itchFamily="2" charset="2"/>
                          </a:rPr>
                        </m:ctrlPr>
                      </m:fPr>
                      <m:num>
                        <m:r>
                          <a:rPr lang="en-US" sz="25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itchFamily="2" charset="2"/>
                          </a:rPr>
                          <m:t>𝑑</m:t>
                        </m:r>
                        <m:sSub>
                          <m:sSubPr>
                            <m:ctrlPr>
                              <a:rPr lang="en-US" sz="2500" b="1" i="1" dirty="0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Symbol" pitchFamily="2" charset="2"/>
                              </a:rPr>
                            </m:ctrlPr>
                          </m:sSubPr>
                          <m:e>
                            <m:r>
                              <a:rPr lang="en-US" sz="2500" b="1" i="1" dirty="0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Symbol" pitchFamily="2" charset="2"/>
                              </a:rPr>
                              <m:t>𝑺</m:t>
                            </m:r>
                          </m:e>
                          <m:sub>
                            <m:r>
                              <a:rPr lang="en-US" sz="2500" b="1" i="1" dirty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Symbol" pitchFamily="2" charset="2"/>
                              </a:rPr>
                              <m:t>𝑪</m:t>
                            </m:r>
                          </m:sub>
                        </m:sSub>
                      </m:num>
                      <m:den>
                        <m:r>
                          <a:rPr lang="en-US" sz="25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itchFamily="2" charset="2"/>
                          </a:rPr>
                          <m:t>𝑑𝑡</m:t>
                        </m:r>
                      </m:den>
                    </m:f>
                    <m:r>
                      <a:rPr lang="en-US" sz="25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itchFamily="2" charset="2"/>
                      </a:rPr>
                      <m:t>=</m:t>
                    </m:r>
                    <m:sSub>
                      <m:sSubPr>
                        <m:ctrlPr>
                          <a:rPr lang="en-US" sz="25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itchFamily="2" charset="2"/>
                          </a:rPr>
                        </m:ctrlPr>
                      </m:sSubPr>
                      <m:e>
                        <m:r>
                          <a:rPr lang="en-US" sz="25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itchFamily="2" charset="2"/>
                          </a:rPr>
                          <m:t>𝑏</m:t>
                        </m:r>
                      </m:e>
                      <m:sub>
                        <m:r>
                          <a:rPr lang="en-US" sz="25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itchFamily="2" charset="2"/>
                          </a:rPr>
                          <m:t>1</m:t>
                        </m:r>
                      </m:sub>
                    </m:sSub>
                    <m:r>
                      <a:rPr lang="en-US" sz="2500" b="1" i="1" dirty="0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itchFamily="2" charset="2"/>
                      </a:rPr>
                      <m:t>𝑺</m:t>
                    </m:r>
                    <m:r>
                      <a:rPr lang="en-US" sz="25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itchFamily="2" charset="2"/>
                      </a:rPr>
                      <m:t>+</m:t>
                    </m:r>
                    <m:sSub>
                      <m:sSubPr>
                        <m:ctrlPr>
                          <a:rPr lang="en-US" sz="25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itchFamily="2" charset="2"/>
                          </a:rPr>
                        </m:ctrlPr>
                      </m:sSubPr>
                      <m:e>
                        <m:r>
                          <a:rPr lang="en-US" sz="25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itchFamily="2" charset="2"/>
                          </a:rPr>
                          <m:t>𝑏</m:t>
                        </m:r>
                      </m:e>
                      <m:sub>
                        <m:r>
                          <a:rPr lang="en-US" sz="25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itchFamily="2" charset="2"/>
                          </a:rPr>
                          <m:t>2</m:t>
                        </m:r>
                      </m:sub>
                    </m:sSub>
                    <m:r>
                      <a:rPr lang="en-US" sz="25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itchFamily="2" charset="2"/>
                      </a:rPr>
                      <m:t>𝑰</m:t>
                    </m:r>
                    <m:r>
                      <a:rPr lang="en-US" sz="25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itchFamily="2" charset="2"/>
                      </a:rPr>
                      <m:t>−</m:t>
                    </m:r>
                    <m:sSub>
                      <m:sSubPr>
                        <m:ctrlPr>
                          <a:rPr lang="en-US" sz="2500" b="1" i="1" dirty="0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itchFamily="2" charset="2"/>
                          </a:rPr>
                        </m:ctrlPr>
                      </m:sSubPr>
                      <m:e>
                        <m:r>
                          <a:rPr lang="en-US" sz="2500" b="1" i="1" dirty="0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itchFamily="2" charset="2"/>
                          </a:rPr>
                          <m:t>𝑺</m:t>
                        </m:r>
                      </m:e>
                      <m:sub>
                        <m:r>
                          <a:rPr lang="en-US" sz="2500" b="1" i="1" dirty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itchFamily="2" charset="2"/>
                          </a:rPr>
                          <m:t>𝑪</m:t>
                        </m:r>
                      </m:sub>
                    </m:sSub>
                  </m:oMath>
                </a14:m>
                <a:r>
                  <a:rPr lang="en-US" sz="2500" b="1" dirty="0">
                    <a:ea typeface="Cambria Math" panose="02040503050406030204" pitchFamily="18" charset="0"/>
                    <a:sym typeface="Symbol" pitchFamily="2" charset="2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5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itchFamily="2" charset="2"/>
                          </a:rPr>
                        </m:ctrlPr>
                      </m:dPr>
                      <m:e>
                        <m:r>
                          <a:rPr lang="en-US" sz="25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itchFamily="2" charset="2"/>
                          </a:rPr>
                          <m:t>𝜌</m:t>
                        </m:r>
                        <m:r>
                          <a:rPr lang="en-US" sz="25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itchFamily="2" charset="2"/>
                          </a:rPr>
                          <m:t>+</m:t>
                        </m:r>
                        <m:r>
                          <a:rPr lang="el-GR" sz="25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itchFamily="2" charset="2"/>
                          </a:rPr>
                          <m:t>𝜇</m:t>
                        </m:r>
                      </m:e>
                    </m:d>
                  </m:oMath>
                </a14:m>
                <a:endParaRPr lang="en-US" sz="2500" b="1" dirty="0">
                  <a:ea typeface="Lucida Grande"/>
                  <a:cs typeface="Times New Roman"/>
                </a:endParaRPr>
              </a:p>
            </p:txBody>
          </p:sp>
        </mc:Choice>
        <mc:Fallback xmlns="">
          <p:sp>
            <p:nvSpPr>
              <p:cNvPr id="4118" name="Rectangle 4117">
                <a:extLst>
                  <a:ext uri="{FF2B5EF4-FFF2-40B4-BE49-F238E27FC236}">
                    <a16:creationId xmlns:a16="http://schemas.microsoft.com/office/drawing/2014/main" id="{56B483FF-2378-52A1-BFEE-FE9F38198A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0383" y="4019612"/>
                <a:ext cx="4728405" cy="648254"/>
              </a:xfrm>
              <a:prstGeom prst="rect">
                <a:avLst/>
              </a:prstGeom>
              <a:blipFill>
                <a:blip r:embed="rId12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19" name="Rectangle 4118">
                <a:extLst>
                  <a:ext uri="{FF2B5EF4-FFF2-40B4-BE49-F238E27FC236}">
                    <a16:creationId xmlns:a16="http://schemas.microsoft.com/office/drawing/2014/main" id="{CAC50CF1-181C-AD69-1A42-AA54F85933DA}"/>
                  </a:ext>
                </a:extLst>
              </p:cNvPr>
              <p:cNvSpPr/>
              <p:nvPr/>
            </p:nvSpPr>
            <p:spPr>
              <a:xfrm>
                <a:off x="4022655" y="4728343"/>
                <a:ext cx="5003199" cy="82272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5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</m:ctrlPr>
                        </m:fPr>
                        <m:num>
                          <m:r>
                            <a:rPr lang="en-US" sz="25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500" b="1" i="1" dirty="0" smtClean="0">
                                  <a:solidFill>
                                    <a:srgbClr val="F14E5C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Symbol" pitchFamily="2" charset="2"/>
                                </a:rPr>
                              </m:ctrlPr>
                            </m:sSubPr>
                            <m:e>
                              <m:r>
                                <a:rPr lang="en-US" sz="2500" b="1" i="1" dirty="0" smtClean="0">
                                  <a:solidFill>
                                    <a:srgbClr val="F14E5C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Symbol" pitchFamily="2" charset="2"/>
                                </a:rPr>
                                <m:t>𝑰</m:t>
                              </m:r>
                            </m:e>
                            <m:sub>
                              <m:r>
                                <a:rPr lang="en-US" sz="2500" b="1" i="1" dirty="0" smtClean="0">
                                  <a:solidFill>
                                    <a:srgbClr val="F14E5C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Symbol" pitchFamily="2" charset="2"/>
                                </a:rPr>
                                <m:t>𝑪</m:t>
                              </m:r>
                            </m:sub>
                          </m:sSub>
                        </m:num>
                        <m:den>
                          <m:r>
                            <a:rPr lang="en-US" sz="25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  <m:t>𝑑𝑡</m:t>
                          </m:r>
                        </m:den>
                      </m:f>
                      <m:r>
                        <a:rPr lang="en-US" sz="25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itchFamily="2" charset="2"/>
                        </a:rPr>
                        <m:t>=</m:t>
                      </m:r>
                      <m:sSub>
                        <m:sSubPr>
                          <m:ctrlPr>
                            <a:rPr lang="en-US" sz="25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</m:ctrlPr>
                        </m:sSubPr>
                        <m:e>
                          <m:r>
                            <a:rPr lang="en-US" sz="25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  <m:t>𝑏</m:t>
                          </m:r>
                        </m:e>
                        <m:sub>
                          <m:r>
                            <a:rPr lang="en-US" sz="25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  <m:t>3</m:t>
                          </m:r>
                        </m:sub>
                      </m:sSub>
                      <m:r>
                        <a:rPr lang="en-US" sz="2500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itchFamily="2" charset="2"/>
                        </a:rPr>
                        <m:t>𝑰</m:t>
                      </m:r>
                      <m:r>
                        <a:rPr lang="en-US" sz="25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itchFamily="2" charset="2"/>
                        </a:rPr>
                        <m:t>−</m:t>
                      </m:r>
                      <m:sSub>
                        <m:sSubPr>
                          <m:ctrlPr>
                            <a:rPr lang="en-US" sz="2500" b="1" i="1" dirty="0">
                              <a:solidFill>
                                <a:srgbClr val="F14E5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</m:ctrlPr>
                        </m:sSubPr>
                        <m:e>
                          <m:r>
                            <a:rPr lang="en-US" sz="2500" b="1" i="1" dirty="0">
                              <a:solidFill>
                                <a:srgbClr val="F14E5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  <m:t>𝑰</m:t>
                          </m:r>
                        </m:e>
                        <m:sub>
                          <m:r>
                            <a:rPr lang="en-US" sz="2500" b="1" i="1" dirty="0">
                              <a:solidFill>
                                <a:srgbClr val="F14E5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  <m:t>𝑪</m:t>
                          </m:r>
                        </m:sub>
                      </m:sSub>
                      <m:d>
                        <m:dPr>
                          <m:ctrlPr>
                            <a:rPr lang="en-US" sz="25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</m:ctrlPr>
                        </m:dPr>
                        <m:e>
                          <m:r>
                            <a:rPr lang="en-US" sz="25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  <m:t>𝜌</m:t>
                          </m:r>
                          <m:r>
                            <a:rPr lang="en-US" sz="25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  <m:t>+</m:t>
                          </m:r>
                          <m:r>
                            <a:rPr lang="el-GR" sz="25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  <m:t>𝜇</m:t>
                          </m:r>
                          <m:r>
                            <a:rPr lang="en-US" sz="25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  <m:t>+</m:t>
                          </m:r>
                          <m:r>
                            <a:rPr lang="el-GR" sz="25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  <m:t>𝛼</m:t>
                          </m:r>
                        </m:e>
                      </m:d>
                    </m:oMath>
                  </m:oMathPara>
                </a14:m>
                <a:endParaRPr lang="en-US" sz="2500" b="1" i="1" dirty="0">
                  <a:ea typeface="Lucida Grande"/>
                  <a:cs typeface="Times New Roman"/>
                </a:endParaRPr>
              </a:p>
            </p:txBody>
          </p:sp>
        </mc:Choice>
        <mc:Fallback xmlns="">
          <p:sp>
            <p:nvSpPr>
              <p:cNvPr id="4119" name="Rectangle 4118">
                <a:extLst>
                  <a:ext uri="{FF2B5EF4-FFF2-40B4-BE49-F238E27FC236}">
                    <a16:creationId xmlns:a16="http://schemas.microsoft.com/office/drawing/2014/main" id="{CAC50CF1-181C-AD69-1A42-AA54F85933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2655" y="4728343"/>
                <a:ext cx="5003199" cy="822726"/>
              </a:xfrm>
              <a:prstGeom prst="rect">
                <a:avLst/>
              </a:prstGeom>
              <a:blipFill>
                <a:blip r:embed="rId13"/>
                <a:stretch>
                  <a:fillRect b="-60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20" name="Rectangle 4119">
            <a:extLst>
              <a:ext uri="{FF2B5EF4-FFF2-40B4-BE49-F238E27FC236}">
                <a16:creationId xmlns:a16="http://schemas.microsoft.com/office/drawing/2014/main" id="{B628D336-E906-5ECF-3DB2-80CEEC586D36}"/>
              </a:ext>
            </a:extLst>
          </p:cNvPr>
          <p:cNvSpPr/>
          <p:nvPr/>
        </p:nvSpPr>
        <p:spPr>
          <a:xfrm>
            <a:off x="545785" y="5601342"/>
            <a:ext cx="548333" cy="5585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600" dirty="0">
                <a:solidFill>
                  <a:schemeClr val="tx1"/>
                </a:solidFill>
                <a:cs typeface="Cambria Math"/>
              </a:rPr>
              <a:t>b</a:t>
            </a:r>
            <a:r>
              <a:rPr lang="en-US" sz="2600" baseline="-25000" dirty="0">
                <a:solidFill>
                  <a:schemeClr val="tx1"/>
                </a:solidFill>
                <a:cs typeface="Cambria Math"/>
              </a:rPr>
              <a:t>2</a:t>
            </a:r>
          </a:p>
        </p:txBody>
      </p:sp>
      <p:cxnSp>
        <p:nvCxnSpPr>
          <p:cNvPr id="4121" name="Straight Arrow Connector 4120">
            <a:extLst>
              <a:ext uri="{FF2B5EF4-FFF2-40B4-BE49-F238E27FC236}">
                <a16:creationId xmlns:a16="http://schemas.microsoft.com/office/drawing/2014/main" id="{AC21FFF3-5CC6-CCC9-C451-42525A8C59F4}"/>
              </a:ext>
            </a:extLst>
          </p:cNvPr>
          <p:cNvCxnSpPr>
            <a:cxnSpLocks/>
          </p:cNvCxnSpPr>
          <p:nvPr/>
        </p:nvCxnSpPr>
        <p:spPr>
          <a:xfrm>
            <a:off x="630406" y="6673577"/>
            <a:ext cx="503008" cy="0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36" name="Straight Arrow Connector 4135">
            <a:extLst>
              <a:ext uri="{FF2B5EF4-FFF2-40B4-BE49-F238E27FC236}">
                <a16:creationId xmlns:a16="http://schemas.microsoft.com/office/drawing/2014/main" id="{85C1A54B-4FFA-D78D-4C71-B34E7C9D1D51}"/>
              </a:ext>
            </a:extLst>
          </p:cNvPr>
          <p:cNvCxnSpPr>
            <a:cxnSpLocks/>
          </p:cNvCxnSpPr>
          <p:nvPr/>
        </p:nvCxnSpPr>
        <p:spPr>
          <a:xfrm>
            <a:off x="2180165" y="2465605"/>
            <a:ext cx="341455" cy="0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137" name="Rectangle 4136">
            <a:extLst>
              <a:ext uri="{FF2B5EF4-FFF2-40B4-BE49-F238E27FC236}">
                <a16:creationId xmlns:a16="http://schemas.microsoft.com/office/drawing/2014/main" id="{71B852DD-DB17-74D7-85C2-6DED020AE1AA}"/>
              </a:ext>
            </a:extLst>
          </p:cNvPr>
          <p:cNvSpPr/>
          <p:nvPr/>
        </p:nvSpPr>
        <p:spPr>
          <a:xfrm>
            <a:off x="2026803" y="2000522"/>
            <a:ext cx="607884" cy="4233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400" dirty="0">
                <a:solidFill>
                  <a:schemeClr val="tx1"/>
                </a:solidFill>
                <a:sym typeface="Symbol" pitchFamily="2" charset="2"/>
              </a:rPr>
              <a:t></a:t>
            </a:r>
            <a:endParaRPr lang="en-US" sz="2400" dirty="0">
              <a:solidFill>
                <a:schemeClr val="tx1"/>
              </a:solidFill>
              <a:cs typeface="Cambria Math"/>
            </a:endParaRPr>
          </a:p>
        </p:txBody>
      </p:sp>
      <p:cxnSp>
        <p:nvCxnSpPr>
          <p:cNvPr id="4139" name="Straight Arrow Connector 4138">
            <a:extLst>
              <a:ext uri="{FF2B5EF4-FFF2-40B4-BE49-F238E27FC236}">
                <a16:creationId xmlns:a16="http://schemas.microsoft.com/office/drawing/2014/main" id="{C0514857-3B8B-018F-70CE-2F211F32555B}"/>
              </a:ext>
            </a:extLst>
          </p:cNvPr>
          <p:cNvCxnSpPr>
            <a:cxnSpLocks/>
          </p:cNvCxnSpPr>
          <p:nvPr/>
        </p:nvCxnSpPr>
        <p:spPr>
          <a:xfrm>
            <a:off x="2284391" y="6675224"/>
            <a:ext cx="341455" cy="0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140" name="Rectangle 4139">
            <a:extLst>
              <a:ext uri="{FF2B5EF4-FFF2-40B4-BE49-F238E27FC236}">
                <a16:creationId xmlns:a16="http://schemas.microsoft.com/office/drawing/2014/main" id="{9CDEEAED-6581-7613-8BFD-6CDD6700AA68}"/>
              </a:ext>
            </a:extLst>
          </p:cNvPr>
          <p:cNvSpPr/>
          <p:nvPr/>
        </p:nvSpPr>
        <p:spPr>
          <a:xfrm>
            <a:off x="2131029" y="6210141"/>
            <a:ext cx="607884" cy="4233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400" dirty="0">
                <a:solidFill>
                  <a:schemeClr val="tx1"/>
                </a:solidFill>
                <a:sym typeface="Symbol" pitchFamily="2" charset="2"/>
              </a:rPr>
              <a:t></a:t>
            </a:r>
            <a:endParaRPr lang="en-US" sz="2400" dirty="0">
              <a:solidFill>
                <a:schemeClr val="tx1"/>
              </a:solidFill>
              <a:cs typeface="Cambria Math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41" name="Rectangle 4140">
                <a:extLst>
                  <a:ext uri="{FF2B5EF4-FFF2-40B4-BE49-F238E27FC236}">
                    <a16:creationId xmlns:a16="http://schemas.microsoft.com/office/drawing/2014/main" id="{51A83B0A-6BBD-8622-706B-0402439E09C8}"/>
                  </a:ext>
                </a:extLst>
              </p:cNvPr>
              <p:cNvSpPr/>
              <p:nvPr/>
            </p:nvSpPr>
            <p:spPr>
              <a:xfrm>
                <a:off x="1863666" y="2423910"/>
                <a:ext cx="1102298" cy="56457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itchFamily="2" charset="2"/>
                        </a:rPr>
                        <m:t>𝛼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cs typeface="Cambria Math"/>
                </a:endParaRPr>
              </a:p>
            </p:txBody>
          </p:sp>
        </mc:Choice>
        <mc:Fallback xmlns="">
          <p:sp>
            <p:nvSpPr>
              <p:cNvPr id="4141" name="Rectangle 4140">
                <a:extLst>
                  <a:ext uri="{FF2B5EF4-FFF2-40B4-BE49-F238E27FC236}">
                    <a16:creationId xmlns:a16="http://schemas.microsoft.com/office/drawing/2014/main" id="{51A83B0A-6BBD-8622-706B-0402439E09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3666" y="2423910"/>
                <a:ext cx="1102298" cy="564573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42" name="Straight Arrow Connector 4141">
            <a:extLst>
              <a:ext uri="{FF2B5EF4-FFF2-40B4-BE49-F238E27FC236}">
                <a16:creationId xmlns:a16="http://schemas.microsoft.com/office/drawing/2014/main" id="{BC587863-5BCB-8DD8-6EF9-A415DB787FD9}"/>
              </a:ext>
            </a:extLst>
          </p:cNvPr>
          <p:cNvCxnSpPr>
            <a:cxnSpLocks/>
          </p:cNvCxnSpPr>
          <p:nvPr/>
        </p:nvCxnSpPr>
        <p:spPr>
          <a:xfrm>
            <a:off x="2181970" y="2889339"/>
            <a:ext cx="409370" cy="0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4148" name="Picture 4" descr="HIV - Wikipedia">
            <a:extLst>
              <a:ext uri="{FF2B5EF4-FFF2-40B4-BE49-F238E27FC236}">
                <a16:creationId xmlns:a16="http://schemas.microsoft.com/office/drawing/2014/main" id="{C63D32AE-B1D2-3CB9-E179-074B744A54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219"/>
          <a:stretch/>
        </p:blipFill>
        <p:spPr bwMode="auto">
          <a:xfrm>
            <a:off x="8982651" y="3841865"/>
            <a:ext cx="3088651" cy="263289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49" name="TextBox 4148">
            <a:extLst>
              <a:ext uri="{FF2B5EF4-FFF2-40B4-BE49-F238E27FC236}">
                <a16:creationId xmlns:a16="http://schemas.microsoft.com/office/drawing/2014/main" id="{1B18E0F8-1E99-7F88-B186-4A074F5B74B8}"/>
              </a:ext>
            </a:extLst>
          </p:cNvPr>
          <p:cNvSpPr txBox="1"/>
          <p:nvPr/>
        </p:nvSpPr>
        <p:spPr>
          <a:xfrm>
            <a:off x="8395110" y="6453295"/>
            <a:ext cx="373811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cs typeface="Franklin Gothic Medium"/>
              </a:rPr>
              <a:t>Yusuf et al. 2021. </a:t>
            </a:r>
            <a:r>
              <a:rPr lang="en-US" i="1" dirty="0">
                <a:cs typeface="Franklin Gothic Medium"/>
              </a:rPr>
              <a:t>Chaos and Fractals.</a:t>
            </a:r>
          </a:p>
        </p:txBody>
      </p:sp>
      <p:sp>
        <p:nvSpPr>
          <p:cNvPr id="4151" name="Title 1">
            <a:extLst>
              <a:ext uri="{FF2B5EF4-FFF2-40B4-BE49-F238E27FC236}">
                <a16:creationId xmlns:a16="http://schemas.microsoft.com/office/drawing/2014/main" id="{A766792F-E3E2-E594-F4F6-AA68D98CF586}"/>
              </a:ext>
            </a:extLst>
          </p:cNvPr>
          <p:cNvSpPr txBox="1">
            <a:spLocks/>
          </p:cNvSpPr>
          <p:nvPr/>
        </p:nvSpPr>
        <p:spPr>
          <a:xfrm>
            <a:off x="1420224" y="66434"/>
            <a:ext cx="931103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300" dirty="0">
                <a:latin typeface="+mn-lt"/>
              </a:rPr>
              <a:t>Pathogens exhibit </a:t>
            </a:r>
            <a:r>
              <a:rPr lang="en-US" sz="3300" b="1" dirty="0">
                <a:solidFill>
                  <a:srgbClr val="C00000"/>
                </a:solidFill>
                <a:latin typeface="+mn-lt"/>
              </a:rPr>
              <a:t>diverse transmission mechanisms </a:t>
            </a:r>
            <a:r>
              <a:rPr lang="en-US" sz="3300" dirty="0">
                <a:latin typeface="+mn-lt"/>
              </a:rPr>
              <a:t>that require tailored modeling structures</a:t>
            </a:r>
          </a:p>
        </p:txBody>
      </p:sp>
      <p:cxnSp>
        <p:nvCxnSpPr>
          <p:cNvPr id="4152" name="Curved Connector 4151">
            <a:extLst>
              <a:ext uri="{FF2B5EF4-FFF2-40B4-BE49-F238E27FC236}">
                <a16:creationId xmlns:a16="http://schemas.microsoft.com/office/drawing/2014/main" id="{AD1046AA-D034-F74D-C934-C16FD19B729C}"/>
              </a:ext>
            </a:extLst>
          </p:cNvPr>
          <p:cNvCxnSpPr>
            <a:cxnSpLocks/>
            <a:stCxn id="23" idx="0"/>
            <a:endCxn id="30" idx="0"/>
          </p:cNvCxnSpPr>
          <p:nvPr/>
        </p:nvCxnSpPr>
        <p:spPr>
          <a:xfrm rot="16200000" flipH="1" flipV="1">
            <a:off x="2904103" y="3523493"/>
            <a:ext cx="32787" cy="811913"/>
          </a:xfrm>
          <a:prstGeom prst="curvedConnector3">
            <a:avLst>
              <a:gd name="adj1" fmla="val -697228"/>
            </a:avLst>
          </a:prstGeom>
          <a:ln w="381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29100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340FD5A-AD9D-C6CA-C8BE-E339CDFF2660}"/>
              </a:ext>
            </a:extLst>
          </p:cNvPr>
          <p:cNvSpPr/>
          <p:nvPr/>
        </p:nvSpPr>
        <p:spPr>
          <a:xfrm>
            <a:off x="5469147" y="3394494"/>
            <a:ext cx="2432649" cy="484057"/>
          </a:xfrm>
          <a:prstGeom prst="rect">
            <a:avLst/>
          </a:prstGeom>
          <a:solidFill>
            <a:srgbClr val="FFFF00">
              <a:alpha val="6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BFB29C8-C34E-72EE-23A6-B34048AAF2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2528" y="1173191"/>
            <a:ext cx="11766430" cy="6262777"/>
          </a:xfrm>
        </p:spPr>
        <p:txBody>
          <a:bodyPr>
            <a:normAutofit/>
          </a:bodyPr>
          <a:lstStyle/>
          <a:p>
            <a:r>
              <a:rPr lang="en-US" b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Vertically-transmitted</a:t>
            </a:r>
            <a:r>
              <a:rPr lang="en-US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pathogens are transmitted mother-to-child </a:t>
            </a:r>
            <a:r>
              <a:rPr lang="en-US" i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in utero</a:t>
            </a:r>
          </a:p>
          <a:p>
            <a:pPr lvl="1"/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Examples: </a:t>
            </a:r>
            <a:r>
              <a:rPr lang="en-US" sz="2600" b="1" dirty="0">
                <a:highlight>
                  <a:srgbClr val="FFFF0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HIV</a:t>
            </a:r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2600" i="1" dirty="0">
                <a:latin typeface="Calibri" panose="020F0502020204030204" pitchFamily="34" charset="0"/>
                <a:cs typeface="Calibri" panose="020F0502020204030204" pitchFamily="34" charset="0"/>
              </a:rPr>
              <a:t>Herpes simplex virus</a:t>
            </a:r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2600" i="1" dirty="0">
                <a:latin typeface="Calibri" panose="020F0502020204030204" pitchFamily="34" charset="0"/>
                <a:cs typeface="Calibri" panose="020F0502020204030204" pitchFamily="34" charset="0"/>
              </a:rPr>
              <a:t>Cytomegalovirus</a:t>
            </a:r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, Rubella, Zika</a:t>
            </a:r>
            <a:endParaRPr lang="en-US" sz="260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EF36D7A-F97A-5F1E-4CF1-5D4DE47B7886}"/>
              </a:ext>
            </a:extLst>
          </p:cNvPr>
          <p:cNvGrpSpPr/>
          <p:nvPr/>
        </p:nvGrpSpPr>
        <p:grpSpPr>
          <a:xfrm>
            <a:off x="388144" y="2366814"/>
            <a:ext cx="4252792" cy="4434110"/>
            <a:chOff x="5426304" y="1828103"/>
            <a:chExt cx="4252792" cy="4434110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C94BFE2C-2985-1B87-36F7-4F92C09293EA}"/>
                </a:ext>
              </a:extLst>
            </p:cNvPr>
            <p:cNvGrpSpPr/>
            <p:nvPr/>
          </p:nvGrpSpPr>
          <p:grpSpPr>
            <a:xfrm>
              <a:off x="5426304" y="1828103"/>
              <a:ext cx="4252792" cy="4334316"/>
              <a:chOff x="2836109" y="478281"/>
              <a:chExt cx="4999163" cy="5463513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B8AA80CA-BB86-65B9-7DDC-C805867EA4EA}"/>
                  </a:ext>
                </a:extLst>
              </p:cNvPr>
              <p:cNvGrpSpPr/>
              <p:nvPr/>
            </p:nvGrpSpPr>
            <p:grpSpPr>
              <a:xfrm>
                <a:off x="2836109" y="478281"/>
                <a:ext cx="4999163" cy="5463513"/>
                <a:chOff x="2712562" y="-199601"/>
                <a:chExt cx="4999163" cy="5463513"/>
              </a:xfrm>
            </p:grpSpPr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A6949533-567F-4909-7723-19E343D30FAD}"/>
                    </a:ext>
                  </a:extLst>
                </p:cNvPr>
                <p:cNvGrpSpPr/>
                <p:nvPr/>
              </p:nvGrpSpPr>
              <p:grpSpPr>
                <a:xfrm>
                  <a:off x="4564267" y="1525402"/>
                  <a:ext cx="3147458" cy="1448257"/>
                  <a:chOff x="3452326" y="1996212"/>
                  <a:chExt cx="3147458" cy="1448257"/>
                </a:xfrm>
              </p:grpSpPr>
              <p:grpSp>
                <p:nvGrpSpPr>
                  <p:cNvPr id="22" name="Group 21">
                    <a:extLst>
                      <a:ext uri="{FF2B5EF4-FFF2-40B4-BE49-F238E27FC236}">
                        <a16:creationId xmlns:a16="http://schemas.microsoft.com/office/drawing/2014/main" id="{C6145F0E-8800-65FB-628C-7AA1270229C6}"/>
                      </a:ext>
                    </a:extLst>
                  </p:cNvPr>
                  <p:cNvGrpSpPr/>
                  <p:nvPr/>
                </p:nvGrpSpPr>
                <p:grpSpPr>
                  <a:xfrm>
                    <a:off x="3452326" y="1996212"/>
                    <a:ext cx="3147458" cy="1448257"/>
                    <a:chOff x="3469917" y="2549616"/>
                    <a:chExt cx="2254253" cy="961934"/>
                  </a:xfrm>
                </p:grpSpPr>
                <mc:AlternateContent xmlns:mc="http://schemas.openxmlformats.org/markup-compatibility/2006" xmlns:a14="http://schemas.microsoft.com/office/drawing/2010/main">
                  <mc:Choice Requires="a14">
                    <p:graphicFrame>
                      <p:nvGraphicFramePr>
                        <p:cNvPr id="25" name="Object 24">
                          <a:extLst>
                            <a:ext uri="{FF2B5EF4-FFF2-40B4-BE49-F238E27FC236}">
                              <a16:creationId xmlns:a16="http://schemas.microsoft.com/office/drawing/2014/main" id="{067328CF-4BAF-6DD7-B30A-1F0E11BF255B}"/>
                            </a:ext>
                          </a:extLst>
                        </p:cNvPr>
                        <p:cNvGraphicFramePr>
                          <a:graphicFrameLocks noChangeAspect="1"/>
                        </p:cNvGraphicFramePr>
                        <p:nvPr/>
                      </p:nvGraphicFramePr>
                      <p:xfrm>
                        <a:off x="4514850" y="3346450"/>
                        <a:ext cx="114300" cy="165100"/>
                      </p:xfrm>
                      <a:graphic>
                        <a:graphicData uri="http://schemas.openxmlformats.org/presentationml/2006/ole">
                          <mc:AlternateContent>
                            <mc:Choice xmlns:v="urn:schemas-microsoft-com:vml" Requires="v">
                              <p:oleObj name="Equation" r:id="rId3" imgW="114300" imgH="165100" progId="Equation.3">
                                <p:embed/>
                              </p:oleObj>
                            </mc:Choice>
                            <mc:Fallback>
                              <p:oleObj name="Equation" r:id="rId3" imgW="114300" imgH="165100" progId="Equation.3">
                                <p:embed/>
                                <p:pic>
                                  <p:nvPicPr>
                                    <p:cNvPr id="25" name="Object 24">
                                      <a:extLst>
                                        <a:ext uri="{FF2B5EF4-FFF2-40B4-BE49-F238E27FC236}">
                                          <a16:creationId xmlns:a16="http://schemas.microsoft.com/office/drawing/2014/main" id="{067328CF-4BAF-6DD7-B30A-1F0E11BF255B}"/>
                                        </a:ext>
                                      </a:extLst>
                                    </p:cNvPr>
                                    <p:cNvPicPr/>
                                    <p:nvPr/>
                                  </p:nvPicPr>
                                  <p:blipFill>
                                    <a:blip r:embed="rId4"/>
                                    <a:stretch>
                                      <a:fillRect/>
                                    </a:stretch>
                                  </p:blipFill>
                                  <p:spPr>
                                    <a:xfrm>
                                      <a:off x="4514850" y="3346450"/>
                                      <a:ext cx="114300" cy="165100"/>
                                    </a:xfrm>
                                    <a:prstGeom prst="rect">
                                      <a:avLst/>
                                    </a:prstGeom>
                                  </p:spPr>
                                </p:pic>
                              </p:oleObj>
                            </mc:Fallback>
                          </mc:AlternateContent>
                        </a:graphicData>
                      </a:graphic>
                    </p:graphicFrame>
                  </mc:Choice>
                  <mc:Fallback xmlns="">
                    <p:graphicFrame>
                      <p:nvGraphicFramePr>
                        <p:cNvPr id="25" name="Object 24">
                          <a:extLst>
                            <a:ext uri="{FF2B5EF4-FFF2-40B4-BE49-F238E27FC236}">
                              <a16:creationId xmlns:a16="http://schemas.microsoft.com/office/drawing/2014/main" id="{067328CF-4BAF-6DD7-B30A-1F0E11BF255B}"/>
                            </a:ext>
                          </a:extLst>
                        </p:cNvPr>
                        <p:cNvGraphicFramePr>
                          <a:graphicFrameLocks noChangeAspect="1"/>
                        </p:cNvGraphicFramePr>
                        <p:nvPr/>
                      </p:nvGraphicFramePr>
                      <p:xfrm>
                        <a:off x="4514850" y="3346450"/>
                        <a:ext cx="114300" cy="165100"/>
                      </p:xfrm>
                      <a:graphic>
                        <a:graphicData uri="http://schemas.openxmlformats.org/presentationml/2006/ole">
                          <mc:AlternateContent>
                            <mc:Choice xmlns:v="urn:schemas-microsoft-com:vml" Requires="v">
                              <p:oleObj name="Equation" r:id="rId5" imgW="114300" imgH="165100" progId="Equation.3">
                                <p:embed/>
                              </p:oleObj>
                            </mc:Choice>
                            <mc:Fallback>
                              <p:oleObj name="Equation" r:id="rId5" imgW="114300" imgH="165100" progId="Equation.3">
                                <p:embed/>
                                <p:pic>
                                  <p:nvPicPr>
                                    <p:cNvPr id="25" name="Object 24">
                                      <a:extLst>
                                        <a:ext uri="{FF2B5EF4-FFF2-40B4-BE49-F238E27FC236}">
                                          <a16:creationId xmlns:a16="http://schemas.microsoft.com/office/drawing/2014/main" id="{067328CF-4BAF-6DD7-B30A-1F0E11BF255B}"/>
                                        </a:ext>
                                      </a:extLst>
                                    </p:cNvPr>
                                    <p:cNvPicPr/>
                                    <p:nvPr/>
                                  </p:nvPicPr>
                                  <p:blipFill>
                                    <a:blip r:embed="rId6"/>
                                    <a:stretch>
                                      <a:fillRect/>
                                    </a:stretch>
                                  </p:blipFill>
                                  <p:spPr>
                                    <a:xfrm>
                                      <a:off x="4514850" y="3346450"/>
                                      <a:ext cx="114300" cy="165100"/>
                                    </a:xfrm>
                                    <a:prstGeom prst="rect">
                                      <a:avLst/>
                                    </a:prstGeom>
                                  </p:spPr>
                                </p:pic>
                              </p:oleObj>
                            </mc:Fallback>
                          </mc:AlternateContent>
                        </a:graphicData>
                      </a:graphic>
                    </p:graphicFrame>
                  </mc:Fallback>
                </mc:AlternateContent>
                <p:grpSp>
                  <p:nvGrpSpPr>
                    <p:cNvPr id="26" name="Group 25">
                      <a:extLst>
                        <a:ext uri="{FF2B5EF4-FFF2-40B4-BE49-F238E27FC236}">
                          <a16:creationId xmlns:a16="http://schemas.microsoft.com/office/drawing/2014/main" id="{C1F02C28-F39E-096D-27F3-F18D6F7EE0A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469917" y="2549616"/>
                      <a:ext cx="2254253" cy="780788"/>
                      <a:chOff x="4045628" y="2139665"/>
                      <a:chExt cx="2254253" cy="780788"/>
                    </a:xfrm>
                  </p:grpSpPr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29" name="Rectangle 28">
                            <a:extLst>
                              <a:ext uri="{FF2B5EF4-FFF2-40B4-BE49-F238E27FC236}">
                                <a16:creationId xmlns:a16="http://schemas.microsoft.com/office/drawing/2014/main" id="{F4ADB57A-6393-4A30-D3A2-C07FFD4B0B94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5371845" y="2139665"/>
                            <a:ext cx="928036" cy="604507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</p:spPr>
                        <p:style>
                          <a:lnRef idx="2">
                            <a:schemeClr val="dk1"/>
                          </a:lnRef>
                          <a:fillRef idx="1">
                            <a:schemeClr val="lt1"/>
                          </a:fillRef>
                          <a:effectRef idx="0">
                            <a:schemeClr val="dk1"/>
                          </a:effectRef>
                          <a:fontRef idx="minor">
                            <a:schemeClr val="dk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r>
                                    <a:rPr lang="en-GB" sz="280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Symbol" pitchFamily="2" charset="2"/>
                                    </a:rPr>
                                    <m:t>𝛼</m:t>
                                  </m:r>
                                </m:oMath>
                              </m:oMathPara>
                            </a14:m>
                            <a:endParaRPr lang="en-US" sz="2800" dirty="0">
                              <a:solidFill>
                                <a:schemeClr val="tx1"/>
                              </a:solidFill>
                              <a:cs typeface="Cambria Math"/>
                            </a:endParaRPr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29" name="Rectangle 28">
                            <a:extLst>
                              <a:ext uri="{FF2B5EF4-FFF2-40B4-BE49-F238E27FC236}">
                                <a16:creationId xmlns:a16="http://schemas.microsoft.com/office/drawing/2014/main" id="{F4ADB57A-6393-4A30-D3A2-C07FFD4B0B94}"/>
                              </a:ext>
                            </a:extLst>
                          </p:cNvPr>
                          <p:cNvSpPr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5371845" y="2139665"/>
                            <a:ext cx="928036" cy="604507"/>
                          </a:xfrm>
                          <a:prstGeom prst="rect">
                            <a:avLst/>
                          </a:prstGeom>
                          <a:blipFill>
                            <a:blip r:embed="rId7"/>
                            <a:stretch>
                              <a:fillRect/>
                            </a:stretch>
                          </a:blipFill>
                          <a:ln>
                            <a:noFill/>
                          </a:ln>
                        </p:spPr>
                        <p:txBody>
                          <a:bodyPr/>
                          <a:lstStyle/>
                          <a:p>
                            <a:r>
                              <a:rPr 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p:sp>
                    <p:nvSpPr>
                      <p:cNvPr id="30" name="Rectangle 29">
                        <a:extLst>
                          <a:ext uri="{FF2B5EF4-FFF2-40B4-BE49-F238E27FC236}">
                            <a16:creationId xmlns:a16="http://schemas.microsoft.com/office/drawing/2014/main" id="{80D50A4A-A9A1-A421-EFEF-99509AD3E66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45628" y="2315946"/>
                        <a:ext cx="928036" cy="60450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style>
                      <a:lnRef idx="2">
                        <a:schemeClr val="dk1"/>
                      </a:lnRef>
                      <a:fillRef idx="1">
                        <a:schemeClr val="lt1"/>
                      </a:fillRef>
                      <a:effectRef idx="0">
                        <a:schemeClr val="dk1"/>
                      </a:effectRef>
                      <a:fontRef idx="minor">
                        <a:schemeClr val="dk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l-GR" sz="2600" dirty="0">
                            <a:solidFill>
                              <a:schemeClr val="tx1"/>
                            </a:solidFill>
                            <a:cs typeface="Cambria Math"/>
                          </a:rPr>
                          <a:t>β</a:t>
                        </a:r>
                        <a:endParaRPr lang="en-US" sz="2600" dirty="0">
                          <a:solidFill>
                            <a:schemeClr val="tx1"/>
                          </a:solidFill>
                          <a:cs typeface="Cambria Math"/>
                        </a:endParaRPr>
                      </a:p>
                    </p:txBody>
                  </p:sp>
                </p:grpSp>
                <p:cxnSp>
                  <p:nvCxnSpPr>
                    <p:cNvPr id="27" name="Straight Arrow Connector 26">
                      <a:extLst>
                        <a:ext uri="{FF2B5EF4-FFF2-40B4-BE49-F238E27FC236}">
                          <a16:creationId xmlns:a16="http://schemas.microsoft.com/office/drawing/2014/main" id="{7D18A432-F4BD-9759-1F41-A3FF70960358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3755446" y="3229647"/>
                      <a:ext cx="356978" cy="0"/>
                    </a:xfrm>
                    <a:prstGeom prst="straightConnector1">
                      <a:avLst/>
                    </a:prstGeom>
                    <a:ln w="38100" cmpd="sng">
                      <a:solidFill>
                        <a:schemeClr val="tx1"/>
                      </a:solidFill>
                      <a:tailEnd type="arrow"/>
                    </a:ln>
                    <a:effectLst/>
                  </p:spPr>
                  <p:style>
                    <a:lnRef idx="2">
                      <a:schemeClr val="dk1"/>
                    </a:lnRef>
                    <a:fillRef idx="0">
                      <a:schemeClr val="dk1"/>
                    </a:fillRef>
                    <a:effectRef idx="1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8" name="Straight Arrow Connector 27">
                      <a:extLst>
                        <a:ext uri="{FF2B5EF4-FFF2-40B4-BE49-F238E27FC236}">
                          <a16:creationId xmlns:a16="http://schemas.microsoft.com/office/drawing/2014/main" id="{509FD927-9244-75E6-A19D-D721AC61B3C2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5093168" y="3100005"/>
                      <a:ext cx="356978" cy="0"/>
                    </a:xfrm>
                    <a:prstGeom prst="straightConnector1">
                      <a:avLst/>
                    </a:prstGeom>
                    <a:ln w="38100" cmpd="sng">
                      <a:solidFill>
                        <a:schemeClr val="tx1"/>
                      </a:solidFill>
                      <a:tailEnd type="arrow"/>
                    </a:ln>
                    <a:effectLst/>
                  </p:spPr>
                  <p:style>
                    <a:lnRef idx="2">
                      <a:schemeClr val="dk1"/>
                    </a:lnRef>
                    <a:fillRef idx="0">
                      <a:schemeClr val="dk1"/>
                    </a:fillRef>
                    <a:effectRef idx="1">
                      <a:schemeClr val="dk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23" name="Rectangle 22">
                    <a:extLst>
                      <a:ext uri="{FF2B5EF4-FFF2-40B4-BE49-F238E27FC236}">
                        <a16:creationId xmlns:a16="http://schemas.microsoft.com/office/drawing/2014/main" id="{1D78493E-FE66-B829-D814-B86BC8E415A9}"/>
                      </a:ext>
                    </a:extLst>
                  </p:cNvPr>
                  <p:cNvSpPr/>
                  <p:nvPr/>
                </p:nvSpPr>
                <p:spPr>
                  <a:xfrm>
                    <a:off x="4466019" y="2220287"/>
                    <a:ext cx="1177178" cy="1224181"/>
                  </a:xfrm>
                  <a:prstGeom prst="rect">
                    <a:avLst/>
                  </a:prstGeom>
                  <a:solidFill>
                    <a:srgbClr val="FF6666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3600" dirty="0">
                        <a:solidFill>
                          <a:schemeClr val="tx1"/>
                        </a:solidFill>
                        <a:cs typeface="Cambria Math"/>
                      </a:rPr>
                      <a:t>I</a:t>
                    </a:r>
                  </a:p>
                </p:txBody>
              </p:sp>
            </p:grpSp>
            <p:cxnSp>
              <p:nvCxnSpPr>
                <p:cNvPr id="14" name="Straight Arrow Connector 13">
                  <a:extLst>
                    <a:ext uri="{FF2B5EF4-FFF2-40B4-BE49-F238E27FC236}">
                      <a16:creationId xmlns:a16="http://schemas.microsoft.com/office/drawing/2014/main" id="{77302758-D125-0EFC-C93D-710F0F9D893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065505" y="2035830"/>
                  <a:ext cx="465403" cy="9243"/>
                </a:xfrm>
                <a:prstGeom prst="straightConnector1">
                  <a:avLst/>
                </a:prstGeom>
                <a:ln w="38100" cmpd="sng">
                  <a:solidFill>
                    <a:schemeClr val="tx1"/>
                  </a:solidFill>
                  <a:tailEnd type="arrow"/>
                </a:ln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Straight Arrow Connector 14">
                  <a:extLst>
                    <a:ext uri="{FF2B5EF4-FFF2-40B4-BE49-F238E27FC236}">
                      <a16:creationId xmlns:a16="http://schemas.microsoft.com/office/drawing/2014/main" id="{66193C4C-E7C7-E49F-6AE5-05288BDFD2FF}"/>
                    </a:ext>
                  </a:extLst>
                </p:cNvPr>
                <p:cNvCxnSpPr/>
                <p:nvPr/>
              </p:nvCxnSpPr>
              <p:spPr>
                <a:xfrm flipV="1">
                  <a:off x="6405197" y="1289347"/>
                  <a:ext cx="0" cy="370390"/>
                </a:xfrm>
                <a:prstGeom prst="straightConnector1">
                  <a:avLst/>
                </a:prstGeom>
                <a:ln w="38100" cmpd="sng">
                  <a:solidFill>
                    <a:schemeClr val="tx1"/>
                  </a:solidFill>
                  <a:tailEnd type="arrow"/>
                </a:ln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Straight Arrow Connector 16">
                  <a:extLst>
                    <a:ext uri="{FF2B5EF4-FFF2-40B4-BE49-F238E27FC236}">
                      <a16:creationId xmlns:a16="http://schemas.microsoft.com/office/drawing/2014/main" id="{D1D18895-7747-AD57-8943-ABFDF85BDC0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890088" y="-199601"/>
                  <a:ext cx="591287" cy="0"/>
                </a:xfrm>
                <a:prstGeom prst="straightConnector1">
                  <a:avLst/>
                </a:prstGeom>
                <a:ln w="38100" cmpd="sng">
                  <a:solidFill>
                    <a:schemeClr val="tx1"/>
                  </a:solidFill>
                  <a:tailEnd type="arrow"/>
                </a:ln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27BA485E-BA98-A886-CB60-A301C869D228}"/>
                    </a:ext>
                  </a:extLst>
                </p:cNvPr>
                <p:cNvSpPr/>
                <p:nvPr/>
              </p:nvSpPr>
              <p:spPr>
                <a:xfrm>
                  <a:off x="2949217" y="4559799"/>
                  <a:ext cx="591287" cy="70411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600" dirty="0">
                      <a:solidFill>
                        <a:schemeClr val="tx1"/>
                      </a:solidFill>
                      <a:cs typeface="Cambria Math"/>
                    </a:rPr>
                    <a:t>b</a:t>
                  </a:r>
                  <a:r>
                    <a:rPr lang="en-US" sz="2600" baseline="-25000" dirty="0">
                      <a:solidFill>
                        <a:schemeClr val="tx1"/>
                      </a:solidFill>
                      <a:cs typeface="Cambria Math"/>
                    </a:rPr>
                    <a:t>1</a:t>
                  </a:r>
                </a:p>
              </p:txBody>
            </p:sp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A47333D1-0527-939B-D167-84DD1A8E114F}"/>
                    </a:ext>
                  </a:extLst>
                </p:cNvPr>
                <p:cNvSpPr/>
                <p:nvPr/>
              </p:nvSpPr>
              <p:spPr>
                <a:xfrm>
                  <a:off x="2712562" y="1224513"/>
                  <a:ext cx="1295753" cy="91012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2400" dirty="0">
                      <a:solidFill>
                        <a:schemeClr val="tx1"/>
                      </a:solidFill>
                      <a:sym typeface="Symbol" pitchFamily="2" charset="2"/>
                    </a:rPr>
                    <a:t></a:t>
                  </a:r>
                  <a:endParaRPr lang="en-US" sz="2400" dirty="0">
                    <a:solidFill>
                      <a:schemeClr val="tx1"/>
                    </a:solidFill>
                    <a:cs typeface="Cambria Math"/>
                  </a:endParaRPr>
                </a:p>
              </p:txBody>
            </p:sp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1F606401-522C-52E2-B577-472BF9E50455}"/>
                    </a:ext>
                  </a:extLst>
                </p:cNvPr>
                <p:cNvSpPr/>
                <p:nvPr/>
              </p:nvSpPr>
              <p:spPr>
                <a:xfrm>
                  <a:off x="5971019" y="1045845"/>
                  <a:ext cx="1445413" cy="91012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2400" dirty="0">
                      <a:solidFill>
                        <a:schemeClr val="tx1"/>
                      </a:solidFill>
                      <a:sym typeface="Symbol" pitchFamily="2" charset="2"/>
                    </a:rPr>
                    <a:t></a:t>
                  </a:r>
                  <a:endParaRPr lang="en-US" sz="2400" dirty="0">
                    <a:solidFill>
                      <a:schemeClr val="tx1"/>
                    </a:solidFill>
                    <a:cs typeface="Cambria Math"/>
                  </a:endParaRPr>
                </a:p>
              </p:txBody>
            </p:sp>
          </p:grp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D096254-914F-2ABB-76AE-64D3D8619FE5}"/>
                  </a:ext>
                </a:extLst>
              </p:cNvPr>
              <p:cNvSpPr/>
              <p:nvPr/>
            </p:nvSpPr>
            <p:spPr>
              <a:xfrm>
                <a:off x="3765454" y="2449944"/>
                <a:ext cx="1177178" cy="1224180"/>
              </a:xfrm>
              <a:prstGeom prst="rect">
                <a:avLst/>
              </a:prstGeom>
              <a:solidFill>
                <a:srgbClr val="00E867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3600" dirty="0">
                    <a:solidFill>
                      <a:schemeClr val="tx1"/>
                    </a:solidFill>
                    <a:cs typeface="Cambria Math"/>
                  </a:rPr>
                  <a:t>S</a:t>
                </a:r>
              </a:p>
            </p:txBody>
          </p:sp>
        </p:grp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1D6CA226-6DA9-B667-B062-EDABBEC2496A}"/>
                </a:ext>
              </a:extLst>
            </p:cNvPr>
            <p:cNvSpPr/>
            <p:nvPr/>
          </p:nvSpPr>
          <p:spPr>
            <a:xfrm>
              <a:off x="6216899" y="5291046"/>
              <a:ext cx="1001426" cy="971167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  <a:cs typeface="Cambria Math"/>
                </a:rPr>
                <a:t>S</a:t>
              </a:r>
              <a:r>
                <a:rPr lang="en-US" sz="3600" baseline="-25000" dirty="0">
                  <a:solidFill>
                    <a:schemeClr val="tx1"/>
                  </a:solidFill>
                  <a:cs typeface="Cambria Math"/>
                </a:rPr>
                <a:t>C</a:t>
              </a:r>
              <a:endParaRPr lang="en-US" sz="1200" baseline="-25000" dirty="0">
                <a:solidFill>
                  <a:schemeClr val="tx1"/>
                </a:solidFill>
                <a:cs typeface="Cambria Math"/>
              </a:endParaRP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14E4D33A-5720-064C-96AD-B6958475C84D}"/>
                </a:ext>
              </a:extLst>
            </p:cNvPr>
            <p:cNvCxnSpPr>
              <a:cxnSpLocks/>
            </p:cNvCxnSpPr>
            <p:nvPr/>
          </p:nvCxnSpPr>
          <p:spPr>
            <a:xfrm>
              <a:off x="5685820" y="5638605"/>
              <a:ext cx="503008" cy="0"/>
            </a:xfrm>
            <a:prstGeom prst="straightConnector1">
              <a:avLst/>
            </a:prstGeom>
            <a:ln w="38100" cmpd="sng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Curved Connector 8">
              <a:extLst>
                <a:ext uri="{FF2B5EF4-FFF2-40B4-BE49-F238E27FC236}">
                  <a16:creationId xmlns:a16="http://schemas.microsoft.com/office/drawing/2014/main" id="{0338FE7E-C4AE-D606-1DF4-AF2D9F0F0658}"/>
                </a:ext>
              </a:extLst>
            </p:cNvPr>
            <p:cNvCxnSpPr>
              <a:cxnSpLocks/>
              <a:stCxn id="23" idx="2"/>
              <a:endCxn id="4120" idx="0"/>
            </p:cNvCxnSpPr>
            <p:nvPr/>
          </p:nvCxnSpPr>
          <p:spPr>
            <a:xfrm rot="5400000">
              <a:off x="6752805" y="3450822"/>
              <a:ext cx="717117" cy="2506501"/>
            </a:xfrm>
            <a:prstGeom prst="curvedConnector3">
              <a:avLst>
                <a:gd name="adj1" fmla="val 18724"/>
              </a:avLst>
            </a:prstGeom>
            <a:ln w="38100">
              <a:solidFill>
                <a:srgbClr val="FF000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C09F47A8-F0D2-AFC7-49DF-7233D775FDB6}"/>
              </a:ext>
            </a:extLst>
          </p:cNvPr>
          <p:cNvSpPr/>
          <p:nvPr/>
        </p:nvSpPr>
        <p:spPr>
          <a:xfrm>
            <a:off x="1150669" y="2157276"/>
            <a:ext cx="1001426" cy="971167"/>
          </a:xfrm>
          <a:prstGeom prst="rect">
            <a:avLst/>
          </a:prstGeom>
          <a:solidFill>
            <a:srgbClr val="F14E5C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  <a:cs typeface="Cambria Math"/>
              </a:rPr>
              <a:t>I</a:t>
            </a:r>
            <a:r>
              <a:rPr lang="en-US" sz="3600" baseline="-25000" dirty="0">
                <a:solidFill>
                  <a:schemeClr val="tx1"/>
                </a:solidFill>
                <a:cs typeface="Cambria Math"/>
              </a:rPr>
              <a:t>C</a:t>
            </a:r>
            <a:endParaRPr lang="en-US" sz="1200" baseline="-25000" dirty="0">
              <a:solidFill>
                <a:schemeClr val="tx1"/>
              </a:solidFill>
              <a:cs typeface="Cambria Math"/>
            </a:endParaRPr>
          </a:p>
        </p:txBody>
      </p:sp>
      <p:cxnSp>
        <p:nvCxnSpPr>
          <p:cNvPr id="42" name="Curved Connector 41">
            <a:extLst>
              <a:ext uri="{FF2B5EF4-FFF2-40B4-BE49-F238E27FC236}">
                <a16:creationId xmlns:a16="http://schemas.microsoft.com/office/drawing/2014/main" id="{E28442AA-47CC-E97E-BD6E-AF14A43A77B3}"/>
              </a:ext>
            </a:extLst>
          </p:cNvPr>
          <p:cNvCxnSpPr>
            <a:cxnSpLocks/>
            <a:stCxn id="12" idx="1"/>
            <a:endCxn id="18" idx="1"/>
          </p:cNvCxnSpPr>
          <p:nvPr/>
        </p:nvCxnSpPr>
        <p:spPr>
          <a:xfrm rot="10800000" flipV="1">
            <a:off x="589467" y="4416557"/>
            <a:ext cx="589272" cy="2005279"/>
          </a:xfrm>
          <a:prstGeom prst="curvedConnector3">
            <a:avLst>
              <a:gd name="adj1" fmla="val 138794"/>
            </a:avLst>
          </a:prstGeom>
          <a:ln w="381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C622668F-3F3C-73FD-F2E9-AA7DE53E403C}"/>
              </a:ext>
            </a:extLst>
          </p:cNvPr>
          <p:cNvSpPr/>
          <p:nvPr/>
        </p:nvSpPr>
        <p:spPr>
          <a:xfrm>
            <a:off x="239521" y="2366813"/>
            <a:ext cx="1102298" cy="4220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600" dirty="0">
                <a:solidFill>
                  <a:schemeClr val="tx1"/>
                </a:solidFill>
                <a:cs typeface="Cambria Math"/>
              </a:rPr>
              <a:t>b</a:t>
            </a:r>
            <a:r>
              <a:rPr lang="en-US" sz="2600" baseline="-25000" dirty="0">
                <a:solidFill>
                  <a:schemeClr val="tx1"/>
                </a:solidFill>
                <a:cs typeface="Cambria Math"/>
              </a:rPr>
              <a:t>3</a:t>
            </a:r>
          </a:p>
        </p:txBody>
      </p:sp>
      <p:cxnSp>
        <p:nvCxnSpPr>
          <p:cNvPr id="58" name="Curved Connector 57">
            <a:extLst>
              <a:ext uri="{FF2B5EF4-FFF2-40B4-BE49-F238E27FC236}">
                <a16:creationId xmlns:a16="http://schemas.microsoft.com/office/drawing/2014/main" id="{570B5A09-1BB8-0B62-079C-0F1C9564A15C}"/>
              </a:ext>
            </a:extLst>
          </p:cNvPr>
          <p:cNvCxnSpPr>
            <a:cxnSpLocks/>
            <a:stCxn id="23" idx="0"/>
            <a:endCxn id="52" idx="2"/>
          </p:cNvCxnSpPr>
          <p:nvPr/>
        </p:nvCxnSpPr>
        <p:spPr>
          <a:xfrm rot="16200000" flipV="1">
            <a:off x="1496467" y="2083070"/>
            <a:ext cx="1124191" cy="2535784"/>
          </a:xfrm>
          <a:prstGeom prst="curvedConnector3">
            <a:avLst>
              <a:gd name="adj1" fmla="val 40792"/>
            </a:avLst>
          </a:prstGeom>
          <a:ln w="381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05" name="Curved Connector 4104">
            <a:extLst>
              <a:ext uri="{FF2B5EF4-FFF2-40B4-BE49-F238E27FC236}">
                <a16:creationId xmlns:a16="http://schemas.microsoft.com/office/drawing/2014/main" id="{49EA4DF9-E6A1-C9D1-8836-DCCDCFE3BED5}"/>
              </a:ext>
            </a:extLst>
          </p:cNvPr>
          <p:cNvCxnSpPr>
            <a:cxnSpLocks/>
          </p:cNvCxnSpPr>
          <p:nvPr/>
        </p:nvCxnSpPr>
        <p:spPr>
          <a:xfrm>
            <a:off x="2159130" y="3074405"/>
            <a:ext cx="1082504" cy="720179"/>
          </a:xfrm>
          <a:prstGeom prst="curvedConnector3">
            <a:avLst>
              <a:gd name="adj1" fmla="val 101002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09" name="Straight Arrow Connector 4108">
            <a:extLst>
              <a:ext uri="{FF2B5EF4-FFF2-40B4-BE49-F238E27FC236}">
                <a16:creationId xmlns:a16="http://schemas.microsoft.com/office/drawing/2014/main" id="{3D2403B1-B72C-11C1-6A57-27FEFBEC5169}"/>
              </a:ext>
            </a:extLst>
          </p:cNvPr>
          <p:cNvCxnSpPr>
            <a:cxnSpLocks/>
          </p:cNvCxnSpPr>
          <p:nvPr/>
        </p:nvCxnSpPr>
        <p:spPr>
          <a:xfrm flipV="1">
            <a:off x="1736092" y="5170184"/>
            <a:ext cx="0" cy="589336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14" name="Rectangle 4113">
                <a:extLst>
                  <a:ext uri="{FF2B5EF4-FFF2-40B4-BE49-F238E27FC236}">
                    <a16:creationId xmlns:a16="http://schemas.microsoft.com/office/drawing/2014/main" id="{360EEEFA-511A-49B3-23F9-D638B1AB0032}"/>
                  </a:ext>
                </a:extLst>
              </p:cNvPr>
              <p:cNvSpPr/>
              <p:nvPr/>
            </p:nvSpPr>
            <p:spPr>
              <a:xfrm>
                <a:off x="2825740" y="2859542"/>
                <a:ext cx="1102298" cy="47504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mbria Math"/>
                        </a:rPr>
                        <m:t>𝜌</m:t>
                      </m:r>
                    </m:oMath>
                  </m:oMathPara>
                </a14:m>
                <a:endParaRPr lang="en-US" sz="2600" dirty="0">
                  <a:solidFill>
                    <a:schemeClr val="tx1"/>
                  </a:solidFill>
                  <a:cs typeface="Cambria Math"/>
                </a:endParaRPr>
              </a:p>
            </p:txBody>
          </p:sp>
        </mc:Choice>
        <mc:Fallback xmlns="">
          <p:sp>
            <p:nvSpPr>
              <p:cNvPr id="4114" name="Rectangle 4113">
                <a:extLst>
                  <a:ext uri="{FF2B5EF4-FFF2-40B4-BE49-F238E27FC236}">
                    <a16:creationId xmlns:a16="http://schemas.microsoft.com/office/drawing/2014/main" id="{360EEEFA-511A-49B3-23F9-D638B1AB00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5740" y="2859542"/>
                <a:ext cx="1102298" cy="475043"/>
              </a:xfrm>
              <a:prstGeom prst="rect">
                <a:avLst/>
              </a:prstGeom>
              <a:blipFill>
                <a:blip r:embed="rId8"/>
                <a:stretch>
                  <a:fillRect b="-789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15" name="Rectangle 4114">
                <a:extLst>
                  <a:ext uri="{FF2B5EF4-FFF2-40B4-BE49-F238E27FC236}">
                    <a16:creationId xmlns:a16="http://schemas.microsoft.com/office/drawing/2014/main" id="{F4386ECF-9B9D-EED7-4E82-20649D74A16A}"/>
                  </a:ext>
                </a:extLst>
              </p:cNvPr>
              <p:cNvSpPr/>
              <p:nvPr/>
            </p:nvSpPr>
            <p:spPr>
              <a:xfrm>
                <a:off x="1008591" y="5242783"/>
                <a:ext cx="1102298" cy="47504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mbria Math"/>
                        </a:rPr>
                        <m:t>𝜌</m:t>
                      </m:r>
                    </m:oMath>
                  </m:oMathPara>
                </a14:m>
                <a:endParaRPr lang="en-US" sz="2600" dirty="0">
                  <a:solidFill>
                    <a:schemeClr val="tx1"/>
                  </a:solidFill>
                  <a:cs typeface="Cambria Math"/>
                </a:endParaRPr>
              </a:p>
            </p:txBody>
          </p:sp>
        </mc:Choice>
        <mc:Fallback xmlns="">
          <p:sp>
            <p:nvSpPr>
              <p:cNvPr id="4115" name="Rectangle 4114">
                <a:extLst>
                  <a:ext uri="{FF2B5EF4-FFF2-40B4-BE49-F238E27FC236}">
                    <a16:creationId xmlns:a16="http://schemas.microsoft.com/office/drawing/2014/main" id="{F4386ECF-9B9D-EED7-4E82-20649D74A1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8591" y="5242783"/>
                <a:ext cx="1102298" cy="475043"/>
              </a:xfrm>
              <a:prstGeom prst="rect">
                <a:avLst/>
              </a:prstGeom>
              <a:blipFill>
                <a:blip r:embed="rId9"/>
                <a:stretch>
                  <a:fillRect b="-769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16" name="Rectangle 4115">
                <a:extLst>
                  <a:ext uri="{FF2B5EF4-FFF2-40B4-BE49-F238E27FC236}">
                    <a16:creationId xmlns:a16="http://schemas.microsoft.com/office/drawing/2014/main" id="{6A5DE404-922F-2A4C-B757-8A327ADD937E}"/>
                  </a:ext>
                </a:extLst>
              </p:cNvPr>
              <p:cNvSpPr/>
              <p:nvPr/>
            </p:nvSpPr>
            <p:spPr>
              <a:xfrm>
                <a:off x="4767311" y="2442077"/>
                <a:ext cx="5003200" cy="6482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25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itchFamily="2" charset="2"/>
                          </a:rPr>
                        </m:ctrlPr>
                      </m:fPr>
                      <m:num>
                        <m:r>
                          <a:rPr lang="en-US" sz="25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itchFamily="2" charset="2"/>
                          </a:rPr>
                          <m:t>𝑑</m:t>
                        </m:r>
                        <m:r>
                          <a:rPr lang="en-US" sz="2500" b="1" i="1" dirty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itchFamily="2" charset="2"/>
                          </a:rPr>
                          <m:t>𝑺</m:t>
                        </m:r>
                      </m:num>
                      <m:den>
                        <m:r>
                          <a:rPr lang="en-US" sz="25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itchFamily="2" charset="2"/>
                          </a:rPr>
                          <m:t>𝑑𝑡</m:t>
                        </m:r>
                      </m:den>
                    </m:f>
                    <m:r>
                      <a:rPr lang="en-US" sz="25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itchFamily="2" charset="2"/>
                      </a:rPr>
                      <m:t>=</m:t>
                    </m:r>
                    <m:r>
                      <a:rPr lang="en-US" sz="25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itchFamily="2" charset="2"/>
                      </a:rPr>
                      <m:t>𝜌</m:t>
                    </m:r>
                    <m:sSub>
                      <m:sSubPr>
                        <m:ctrlPr>
                          <a:rPr lang="en-US" sz="2500" b="1" i="1" dirty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itchFamily="2" charset="2"/>
                          </a:rPr>
                        </m:ctrlPr>
                      </m:sSubPr>
                      <m:e>
                        <m:r>
                          <a:rPr lang="en-US" sz="2500" b="1" i="1" dirty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itchFamily="2" charset="2"/>
                          </a:rPr>
                          <m:t>𝑺</m:t>
                        </m:r>
                      </m:e>
                      <m:sub>
                        <m:r>
                          <a:rPr lang="en-US" sz="2500" b="1" i="1" dirty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itchFamily="2" charset="2"/>
                          </a:rPr>
                          <m:t>𝑪</m:t>
                        </m:r>
                      </m:sub>
                    </m:sSub>
                    <m:r>
                      <a:rPr lang="en-US" sz="25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itchFamily="2" charset="2"/>
                      </a:rPr>
                      <m:t>−</m:t>
                    </m:r>
                    <m:r>
                      <a:rPr lang="en-US" sz="25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itchFamily="2" charset="2"/>
                      </a:rPr>
                      <m:t>𝛽</m:t>
                    </m:r>
                    <m:r>
                      <a:rPr lang="en-US" sz="2500" b="1" i="1" dirty="0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itchFamily="2" charset="2"/>
                      </a:rPr>
                      <m:t>𝑺</m:t>
                    </m:r>
                    <m:d>
                      <m:dPr>
                        <m:ctrlPr>
                          <a:rPr lang="en-US" sz="25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500" b="1" i="1" dirty="0">
                                <a:solidFill>
                                  <a:srgbClr val="F14E5C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Symbol" pitchFamily="2" charset="2"/>
                              </a:rPr>
                            </m:ctrlPr>
                          </m:sSubPr>
                          <m:e>
                            <m:r>
                              <a:rPr lang="en-US" sz="2500" b="1" i="1" dirty="0">
                                <a:solidFill>
                                  <a:srgbClr val="F14E5C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Symbol" pitchFamily="2" charset="2"/>
                              </a:rPr>
                              <m:t>𝑰</m:t>
                            </m:r>
                          </m:e>
                          <m:sub>
                            <m:r>
                              <a:rPr lang="en-US" sz="2500" b="1" i="1" dirty="0">
                                <a:solidFill>
                                  <a:srgbClr val="F14E5C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Symbol" pitchFamily="2" charset="2"/>
                              </a:rPr>
                              <m:t>𝑪</m:t>
                            </m:r>
                          </m:sub>
                        </m:sSub>
                        <m:r>
                          <a:rPr lang="en-US" sz="25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itchFamily="2" charset="2"/>
                          </a:rPr>
                          <m:t>+</m:t>
                        </m:r>
                        <m:r>
                          <a:rPr lang="en-US" sz="25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itchFamily="2" charset="2"/>
                          </a:rPr>
                          <m:t>𝑰</m:t>
                        </m:r>
                      </m:e>
                    </m:d>
                  </m:oMath>
                </a14:m>
                <a:r>
                  <a:rPr lang="en-US" sz="2500" b="1" i="1" dirty="0">
                    <a:ea typeface="Lucida Grande"/>
                    <a:cs typeface="Times New Roman"/>
                  </a:rPr>
                  <a:t> </a:t>
                </a:r>
                <a14:m>
                  <m:oMath xmlns:m="http://schemas.openxmlformats.org/officeDocument/2006/math">
                    <m:r>
                      <a:rPr lang="en-US" sz="25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itchFamily="2" charset="2"/>
                      </a:rPr>
                      <m:t>−</m:t>
                    </m:r>
                    <m:r>
                      <a:rPr lang="el-GR" sz="25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itchFamily="2" charset="2"/>
                      </a:rPr>
                      <m:t>𝜇</m:t>
                    </m:r>
                    <m:r>
                      <a:rPr lang="en-US" sz="2500" b="1" i="1" dirty="0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itchFamily="2" charset="2"/>
                      </a:rPr>
                      <m:t>𝑺</m:t>
                    </m:r>
                  </m:oMath>
                </a14:m>
                <a:endParaRPr lang="en-US" sz="2500" b="1" i="1" dirty="0">
                  <a:ea typeface="Lucida Grande"/>
                  <a:cs typeface="Times New Roman"/>
                </a:endParaRPr>
              </a:p>
            </p:txBody>
          </p:sp>
        </mc:Choice>
        <mc:Fallback xmlns="">
          <p:sp>
            <p:nvSpPr>
              <p:cNvPr id="4116" name="Rectangle 4115">
                <a:extLst>
                  <a:ext uri="{FF2B5EF4-FFF2-40B4-BE49-F238E27FC236}">
                    <a16:creationId xmlns:a16="http://schemas.microsoft.com/office/drawing/2014/main" id="{6A5DE404-922F-2A4C-B757-8A327ADD93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7311" y="2442077"/>
                <a:ext cx="5003200" cy="648254"/>
              </a:xfrm>
              <a:prstGeom prst="rect">
                <a:avLst/>
              </a:prstGeom>
              <a:blipFill>
                <a:blip r:embed="rId10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17" name="Rectangle 4116">
                <a:extLst>
                  <a:ext uri="{FF2B5EF4-FFF2-40B4-BE49-F238E27FC236}">
                    <a16:creationId xmlns:a16="http://schemas.microsoft.com/office/drawing/2014/main" id="{EF70A565-D93F-7446-255D-17EAAB3D769E}"/>
                  </a:ext>
                </a:extLst>
              </p:cNvPr>
              <p:cNvSpPr/>
              <p:nvPr/>
            </p:nvSpPr>
            <p:spPr>
              <a:xfrm>
                <a:off x="3369297" y="3178965"/>
                <a:ext cx="7335399" cy="82272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5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</m:ctrlPr>
                        </m:fPr>
                        <m:num>
                          <m:r>
                            <a:rPr lang="en-US" sz="25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  <m:t>𝑑</m:t>
                          </m:r>
                          <m:r>
                            <a:rPr lang="en-US" sz="25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  <m:t>𝑰</m:t>
                          </m:r>
                        </m:num>
                        <m:den>
                          <m:r>
                            <a:rPr lang="en-US" sz="25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  <m:t>𝑑𝑡</m:t>
                          </m:r>
                        </m:den>
                      </m:f>
                      <m:r>
                        <a:rPr lang="en-US" sz="25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itchFamily="2" charset="2"/>
                        </a:rPr>
                        <m:t>=</m:t>
                      </m:r>
                      <m:r>
                        <a:rPr lang="en-US" sz="25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itchFamily="2" charset="2"/>
                        </a:rPr>
                        <m:t>𝛽</m:t>
                      </m:r>
                      <m:r>
                        <a:rPr lang="en-US" sz="2500" b="1" i="1" dirty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itchFamily="2" charset="2"/>
                        </a:rPr>
                        <m:t>𝑺</m:t>
                      </m:r>
                      <m:d>
                        <m:dPr>
                          <m:ctrlPr>
                            <a:rPr lang="en-US" sz="25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500" b="1" i="1" dirty="0">
                                  <a:solidFill>
                                    <a:srgbClr val="F14E5C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Symbol" pitchFamily="2" charset="2"/>
                                </a:rPr>
                              </m:ctrlPr>
                            </m:sSubPr>
                            <m:e>
                              <m:r>
                                <a:rPr lang="en-US" sz="2500" b="1" i="1" dirty="0">
                                  <a:solidFill>
                                    <a:srgbClr val="F14E5C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Symbol" pitchFamily="2" charset="2"/>
                                </a:rPr>
                                <m:t>𝑰</m:t>
                              </m:r>
                            </m:e>
                            <m:sub>
                              <m:r>
                                <a:rPr lang="en-US" sz="2500" b="1" i="1" dirty="0">
                                  <a:solidFill>
                                    <a:srgbClr val="F14E5C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Symbol" pitchFamily="2" charset="2"/>
                                </a:rPr>
                                <m:t>𝑪</m:t>
                              </m:r>
                            </m:sub>
                          </m:sSub>
                          <m:r>
                            <a:rPr lang="en-US" sz="25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  <m:t>+</m:t>
                          </m:r>
                          <m:r>
                            <a:rPr lang="en-US" sz="2500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  <m:t>𝑰</m:t>
                          </m:r>
                        </m:e>
                      </m:d>
                      <m:r>
                        <a:rPr lang="en-US" sz="25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itchFamily="2" charset="2"/>
                        </a:rPr>
                        <m:t>+</m:t>
                      </m:r>
                      <m:r>
                        <a:rPr lang="en-US" sz="25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itchFamily="2" charset="2"/>
                        </a:rPr>
                        <m:t>𝜌</m:t>
                      </m:r>
                      <m:sSub>
                        <m:sSubPr>
                          <m:ctrlPr>
                            <a:rPr lang="en-US" sz="2500" b="1" i="1" dirty="0">
                              <a:solidFill>
                                <a:srgbClr val="F14E5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</m:ctrlPr>
                        </m:sSubPr>
                        <m:e>
                          <m:r>
                            <a:rPr lang="en-US" sz="2500" b="1" i="1" dirty="0">
                              <a:solidFill>
                                <a:srgbClr val="F14E5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  <m:t>𝑰</m:t>
                          </m:r>
                        </m:e>
                        <m:sub>
                          <m:r>
                            <a:rPr lang="en-US" sz="2500" b="1" i="1" dirty="0">
                              <a:solidFill>
                                <a:srgbClr val="F14E5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  <m:t>𝑪</m:t>
                          </m:r>
                        </m:sub>
                      </m:sSub>
                      <m:r>
                        <a:rPr lang="en-US" sz="2500" dirty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itchFamily="2" charset="2"/>
                        </a:rPr>
                        <m:t>−</m:t>
                      </m:r>
                      <m:r>
                        <a:rPr lang="el-GR" sz="25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itchFamily="2" charset="2"/>
                        </a:rPr>
                        <m:t>𝜇</m:t>
                      </m:r>
                      <m:r>
                        <a:rPr lang="en-US" sz="25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itchFamily="2" charset="2"/>
                        </a:rPr>
                        <m:t>𝑰</m:t>
                      </m:r>
                      <m:r>
                        <a:rPr lang="en-US" sz="2500" dirty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itchFamily="2" charset="2"/>
                        </a:rPr>
                        <m:t>−</m:t>
                      </m:r>
                      <m:r>
                        <a:rPr lang="el-GR" sz="25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itchFamily="2" charset="2"/>
                        </a:rPr>
                        <m:t>𝛼</m:t>
                      </m:r>
                      <m:r>
                        <a:rPr lang="en-US" sz="2500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itchFamily="2" charset="2"/>
                        </a:rPr>
                        <m:t>𝑰</m:t>
                      </m:r>
                    </m:oMath>
                  </m:oMathPara>
                </a14:m>
                <a:endParaRPr lang="en-US" sz="2500" b="1" dirty="0">
                  <a:ea typeface="Lucida Grande"/>
                  <a:cs typeface="Times New Roman"/>
                </a:endParaRPr>
              </a:p>
            </p:txBody>
          </p:sp>
        </mc:Choice>
        <mc:Fallback xmlns="">
          <p:sp>
            <p:nvSpPr>
              <p:cNvPr id="4117" name="Rectangle 4116">
                <a:extLst>
                  <a:ext uri="{FF2B5EF4-FFF2-40B4-BE49-F238E27FC236}">
                    <a16:creationId xmlns:a16="http://schemas.microsoft.com/office/drawing/2014/main" id="{EF70A565-D93F-7446-255D-17EAAB3D76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9297" y="3178965"/>
                <a:ext cx="7335399" cy="822726"/>
              </a:xfrm>
              <a:prstGeom prst="rect">
                <a:avLst/>
              </a:prstGeom>
              <a:blipFill>
                <a:blip r:embed="rId11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18" name="Rectangle 4117">
                <a:extLst>
                  <a:ext uri="{FF2B5EF4-FFF2-40B4-BE49-F238E27FC236}">
                    <a16:creationId xmlns:a16="http://schemas.microsoft.com/office/drawing/2014/main" id="{56B483FF-2378-52A1-BFEE-FE9F38198ACA}"/>
                  </a:ext>
                </a:extLst>
              </p:cNvPr>
              <p:cNvSpPr/>
              <p:nvPr/>
            </p:nvSpPr>
            <p:spPr>
              <a:xfrm>
                <a:off x="4660383" y="4019612"/>
                <a:ext cx="4728405" cy="6482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25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itchFamily="2" charset="2"/>
                          </a:rPr>
                        </m:ctrlPr>
                      </m:fPr>
                      <m:num>
                        <m:r>
                          <a:rPr lang="en-US" sz="25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itchFamily="2" charset="2"/>
                          </a:rPr>
                          <m:t>𝑑</m:t>
                        </m:r>
                        <m:sSub>
                          <m:sSubPr>
                            <m:ctrlPr>
                              <a:rPr lang="en-US" sz="2500" b="1" i="1" dirty="0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Symbol" pitchFamily="2" charset="2"/>
                              </a:rPr>
                            </m:ctrlPr>
                          </m:sSubPr>
                          <m:e>
                            <m:r>
                              <a:rPr lang="en-US" sz="2500" b="1" i="1" dirty="0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Symbol" pitchFamily="2" charset="2"/>
                              </a:rPr>
                              <m:t>𝑺</m:t>
                            </m:r>
                          </m:e>
                          <m:sub>
                            <m:r>
                              <a:rPr lang="en-US" sz="2500" b="1" i="1" dirty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Symbol" pitchFamily="2" charset="2"/>
                              </a:rPr>
                              <m:t>𝑪</m:t>
                            </m:r>
                          </m:sub>
                        </m:sSub>
                      </m:num>
                      <m:den>
                        <m:r>
                          <a:rPr lang="en-US" sz="25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itchFamily="2" charset="2"/>
                          </a:rPr>
                          <m:t>𝑑𝑡</m:t>
                        </m:r>
                      </m:den>
                    </m:f>
                    <m:r>
                      <a:rPr lang="en-US" sz="25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itchFamily="2" charset="2"/>
                      </a:rPr>
                      <m:t>=</m:t>
                    </m:r>
                    <m:sSub>
                      <m:sSubPr>
                        <m:ctrlPr>
                          <a:rPr lang="en-US" sz="25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itchFamily="2" charset="2"/>
                          </a:rPr>
                        </m:ctrlPr>
                      </m:sSubPr>
                      <m:e>
                        <m:r>
                          <a:rPr lang="en-US" sz="25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itchFamily="2" charset="2"/>
                          </a:rPr>
                          <m:t>𝑏</m:t>
                        </m:r>
                      </m:e>
                      <m:sub>
                        <m:r>
                          <a:rPr lang="en-US" sz="25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itchFamily="2" charset="2"/>
                          </a:rPr>
                          <m:t>1</m:t>
                        </m:r>
                      </m:sub>
                    </m:sSub>
                    <m:r>
                      <a:rPr lang="en-US" sz="2500" b="1" i="1" dirty="0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itchFamily="2" charset="2"/>
                      </a:rPr>
                      <m:t>𝑺</m:t>
                    </m:r>
                    <m:r>
                      <a:rPr lang="en-US" sz="25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itchFamily="2" charset="2"/>
                      </a:rPr>
                      <m:t>+</m:t>
                    </m:r>
                    <m:sSub>
                      <m:sSubPr>
                        <m:ctrlPr>
                          <a:rPr lang="en-US" sz="25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itchFamily="2" charset="2"/>
                          </a:rPr>
                        </m:ctrlPr>
                      </m:sSubPr>
                      <m:e>
                        <m:r>
                          <a:rPr lang="en-US" sz="25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itchFamily="2" charset="2"/>
                          </a:rPr>
                          <m:t>𝑏</m:t>
                        </m:r>
                      </m:e>
                      <m:sub>
                        <m:r>
                          <a:rPr lang="en-US" sz="25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itchFamily="2" charset="2"/>
                          </a:rPr>
                          <m:t>2</m:t>
                        </m:r>
                      </m:sub>
                    </m:sSub>
                    <m:r>
                      <a:rPr lang="en-US" sz="25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itchFamily="2" charset="2"/>
                      </a:rPr>
                      <m:t>𝑰</m:t>
                    </m:r>
                    <m:r>
                      <a:rPr lang="en-US" sz="25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itchFamily="2" charset="2"/>
                      </a:rPr>
                      <m:t>−</m:t>
                    </m:r>
                    <m:sSub>
                      <m:sSubPr>
                        <m:ctrlPr>
                          <a:rPr lang="en-US" sz="2500" b="1" i="1" dirty="0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itchFamily="2" charset="2"/>
                          </a:rPr>
                        </m:ctrlPr>
                      </m:sSubPr>
                      <m:e>
                        <m:r>
                          <a:rPr lang="en-US" sz="2500" b="1" i="1" dirty="0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itchFamily="2" charset="2"/>
                          </a:rPr>
                          <m:t>𝑺</m:t>
                        </m:r>
                      </m:e>
                      <m:sub>
                        <m:r>
                          <a:rPr lang="en-US" sz="2500" b="1" i="1" dirty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itchFamily="2" charset="2"/>
                          </a:rPr>
                          <m:t>𝑪</m:t>
                        </m:r>
                      </m:sub>
                    </m:sSub>
                  </m:oMath>
                </a14:m>
                <a:r>
                  <a:rPr lang="en-US" sz="2500" b="1" dirty="0">
                    <a:ea typeface="Cambria Math" panose="02040503050406030204" pitchFamily="18" charset="0"/>
                    <a:sym typeface="Symbol" pitchFamily="2" charset="2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5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itchFamily="2" charset="2"/>
                          </a:rPr>
                        </m:ctrlPr>
                      </m:dPr>
                      <m:e>
                        <m:r>
                          <a:rPr lang="en-US" sz="25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itchFamily="2" charset="2"/>
                          </a:rPr>
                          <m:t>𝜌</m:t>
                        </m:r>
                        <m:r>
                          <a:rPr lang="en-US" sz="25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itchFamily="2" charset="2"/>
                          </a:rPr>
                          <m:t>+</m:t>
                        </m:r>
                        <m:r>
                          <a:rPr lang="el-GR" sz="25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itchFamily="2" charset="2"/>
                          </a:rPr>
                          <m:t>𝜇</m:t>
                        </m:r>
                      </m:e>
                    </m:d>
                  </m:oMath>
                </a14:m>
                <a:endParaRPr lang="en-US" sz="2500" b="1" dirty="0">
                  <a:ea typeface="Lucida Grande"/>
                  <a:cs typeface="Times New Roman"/>
                </a:endParaRPr>
              </a:p>
            </p:txBody>
          </p:sp>
        </mc:Choice>
        <mc:Fallback xmlns="">
          <p:sp>
            <p:nvSpPr>
              <p:cNvPr id="4118" name="Rectangle 4117">
                <a:extLst>
                  <a:ext uri="{FF2B5EF4-FFF2-40B4-BE49-F238E27FC236}">
                    <a16:creationId xmlns:a16="http://schemas.microsoft.com/office/drawing/2014/main" id="{56B483FF-2378-52A1-BFEE-FE9F38198A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0383" y="4019612"/>
                <a:ext cx="4728405" cy="648254"/>
              </a:xfrm>
              <a:prstGeom prst="rect">
                <a:avLst/>
              </a:prstGeom>
              <a:blipFill>
                <a:blip r:embed="rId12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19" name="Rectangle 4118">
                <a:extLst>
                  <a:ext uri="{FF2B5EF4-FFF2-40B4-BE49-F238E27FC236}">
                    <a16:creationId xmlns:a16="http://schemas.microsoft.com/office/drawing/2014/main" id="{CAC50CF1-181C-AD69-1A42-AA54F85933DA}"/>
                  </a:ext>
                </a:extLst>
              </p:cNvPr>
              <p:cNvSpPr/>
              <p:nvPr/>
            </p:nvSpPr>
            <p:spPr>
              <a:xfrm>
                <a:off x="4022655" y="4728343"/>
                <a:ext cx="5003199" cy="82272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5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</m:ctrlPr>
                        </m:fPr>
                        <m:num>
                          <m:r>
                            <a:rPr lang="en-US" sz="25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500" b="1" i="1" dirty="0" smtClean="0">
                                  <a:solidFill>
                                    <a:srgbClr val="F14E5C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Symbol" pitchFamily="2" charset="2"/>
                                </a:rPr>
                              </m:ctrlPr>
                            </m:sSubPr>
                            <m:e>
                              <m:r>
                                <a:rPr lang="en-US" sz="2500" b="1" i="1" dirty="0" smtClean="0">
                                  <a:solidFill>
                                    <a:srgbClr val="F14E5C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Symbol" pitchFamily="2" charset="2"/>
                                </a:rPr>
                                <m:t>𝑰</m:t>
                              </m:r>
                            </m:e>
                            <m:sub>
                              <m:r>
                                <a:rPr lang="en-US" sz="2500" b="1" i="1" dirty="0" smtClean="0">
                                  <a:solidFill>
                                    <a:srgbClr val="F14E5C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Symbol" pitchFamily="2" charset="2"/>
                                </a:rPr>
                                <m:t>𝑪</m:t>
                              </m:r>
                            </m:sub>
                          </m:sSub>
                        </m:num>
                        <m:den>
                          <m:r>
                            <a:rPr lang="en-US" sz="25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  <m:t>𝑑𝑡</m:t>
                          </m:r>
                        </m:den>
                      </m:f>
                      <m:r>
                        <a:rPr lang="en-US" sz="25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itchFamily="2" charset="2"/>
                        </a:rPr>
                        <m:t>=</m:t>
                      </m:r>
                      <m:sSub>
                        <m:sSubPr>
                          <m:ctrlPr>
                            <a:rPr lang="en-US" sz="25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</m:ctrlPr>
                        </m:sSubPr>
                        <m:e>
                          <m:r>
                            <a:rPr lang="en-US" sz="25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  <m:t>𝑏</m:t>
                          </m:r>
                        </m:e>
                        <m:sub>
                          <m:r>
                            <a:rPr lang="en-US" sz="25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  <m:t>3</m:t>
                          </m:r>
                        </m:sub>
                      </m:sSub>
                      <m:r>
                        <a:rPr lang="en-US" sz="2500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itchFamily="2" charset="2"/>
                        </a:rPr>
                        <m:t>𝑰</m:t>
                      </m:r>
                      <m:r>
                        <a:rPr lang="en-US" sz="25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itchFamily="2" charset="2"/>
                        </a:rPr>
                        <m:t>−</m:t>
                      </m:r>
                      <m:sSub>
                        <m:sSubPr>
                          <m:ctrlPr>
                            <a:rPr lang="en-US" sz="2500" b="1" i="1" dirty="0">
                              <a:solidFill>
                                <a:srgbClr val="F14E5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</m:ctrlPr>
                        </m:sSubPr>
                        <m:e>
                          <m:r>
                            <a:rPr lang="en-US" sz="2500" b="1" i="1" dirty="0">
                              <a:solidFill>
                                <a:srgbClr val="F14E5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  <m:t>𝑰</m:t>
                          </m:r>
                        </m:e>
                        <m:sub>
                          <m:r>
                            <a:rPr lang="en-US" sz="2500" b="1" i="1" dirty="0">
                              <a:solidFill>
                                <a:srgbClr val="F14E5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  <m:t>𝑪</m:t>
                          </m:r>
                        </m:sub>
                      </m:sSub>
                      <m:d>
                        <m:dPr>
                          <m:ctrlPr>
                            <a:rPr lang="en-US" sz="25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</m:ctrlPr>
                        </m:dPr>
                        <m:e>
                          <m:r>
                            <a:rPr lang="en-US" sz="25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  <m:t>𝜌</m:t>
                          </m:r>
                          <m:r>
                            <a:rPr lang="en-US" sz="25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  <m:t>+</m:t>
                          </m:r>
                          <m:r>
                            <a:rPr lang="el-GR" sz="25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  <m:t>𝜇</m:t>
                          </m:r>
                          <m:r>
                            <a:rPr lang="en-US" sz="25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  <m:t>+</m:t>
                          </m:r>
                          <m:r>
                            <a:rPr lang="el-GR" sz="25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  <m:t>𝛼</m:t>
                          </m:r>
                        </m:e>
                      </m:d>
                    </m:oMath>
                  </m:oMathPara>
                </a14:m>
                <a:endParaRPr lang="en-US" sz="2500" b="1" i="1" dirty="0">
                  <a:ea typeface="Lucida Grande"/>
                  <a:cs typeface="Times New Roman"/>
                </a:endParaRPr>
              </a:p>
            </p:txBody>
          </p:sp>
        </mc:Choice>
        <mc:Fallback xmlns="">
          <p:sp>
            <p:nvSpPr>
              <p:cNvPr id="4119" name="Rectangle 4118">
                <a:extLst>
                  <a:ext uri="{FF2B5EF4-FFF2-40B4-BE49-F238E27FC236}">
                    <a16:creationId xmlns:a16="http://schemas.microsoft.com/office/drawing/2014/main" id="{CAC50CF1-181C-AD69-1A42-AA54F85933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2655" y="4728343"/>
                <a:ext cx="5003199" cy="822726"/>
              </a:xfrm>
              <a:prstGeom prst="rect">
                <a:avLst/>
              </a:prstGeom>
              <a:blipFill>
                <a:blip r:embed="rId13"/>
                <a:stretch>
                  <a:fillRect b="-60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20" name="Rectangle 4119">
            <a:extLst>
              <a:ext uri="{FF2B5EF4-FFF2-40B4-BE49-F238E27FC236}">
                <a16:creationId xmlns:a16="http://schemas.microsoft.com/office/drawing/2014/main" id="{B628D336-E906-5ECF-3DB2-80CEEC586D36}"/>
              </a:ext>
            </a:extLst>
          </p:cNvPr>
          <p:cNvSpPr/>
          <p:nvPr/>
        </p:nvSpPr>
        <p:spPr>
          <a:xfrm>
            <a:off x="545785" y="5601342"/>
            <a:ext cx="548333" cy="5585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600" dirty="0">
                <a:solidFill>
                  <a:schemeClr val="tx1"/>
                </a:solidFill>
                <a:cs typeface="Cambria Math"/>
              </a:rPr>
              <a:t>b</a:t>
            </a:r>
            <a:r>
              <a:rPr lang="en-US" sz="2600" baseline="-25000" dirty="0">
                <a:solidFill>
                  <a:schemeClr val="tx1"/>
                </a:solidFill>
                <a:cs typeface="Cambria Math"/>
              </a:rPr>
              <a:t>2</a:t>
            </a:r>
          </a:p>
        </p:txBody>
      </p:sp>
      <p:cxnSp>
        <p:nvCxnSpPr>
          <p:cNvPr id="4121" name="Straight Arrow Connector 4120">
            <a:extLst>
              <a:ext uri="{FF2B5EF4-FFF2-40B4-BE49-F238E27FC236}">
                <a16:creationId xmlns:a16="http://schemas.microsoft.com/office/drawing/2014/main" id="{AC21FFF3-5CC6-CCC9-C451-42525A8C59F4}"/>
              </a:ext>
            </a:extLst>
          </p:cNvPr>
          <p:cNvCxnSpPr>
            <a:cxnSpLocks/>
          </p:cNvCxnSpPr>
          <p:nvPr/>
        </p:nvCxnSpPr>
        <p:spPr>
          <a:xfrm>
            <a:off x="630406" y="6673577"/>
            <a:ext cx="503008" cy="0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36" name="Straight Arrow Connector 4135">
            <a:extLst>
              <a:ext uri="{FF2B5EF4-FFF2-40B4-BE49-F238E27FC236}">
                <a16:creationId xmlns:a16="http://schemas.microsoft.com/office/drawing/2014/main" id="{85C1A54B-4FFA-D78D-4C71-B34E7C9D1D51}"/>
              </a:ext>
            </a:extLst>
          </p:cNvPr>
          <p:cNvCxnSpPr>
            <a:cxnSpLocks/>
          </p:cNvCxnSpPr>
          <p:nvPr/>
        </p:nvCxnSpPr>
        <p:spPr>
          <a:xfrm>
            <a:off x="2180165" y="2465605"/>
            <a:ext cx="341455" cy="0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137" name="Rectangle 4136">
            <a:extLst>
              <a:ext uri="{FF2B5EF4-FFF2-40B4-BE49-F238E27FC236}">
                <a16:creationId xmlns:a16="http://schemas.microsoft.com/office/drawing/2014/main" id="{71B852DD-DB17-74D7-85C2-6DED020AE1AA}"/>
              </a:ext>
            </a:extLst>
          </p:cNvPr>
          <p:cNvSpPr/>
          <p:nvPr/>
        </p:nvSpPr>
        <p:spPr>
          <a:xfrm>
            <a:off x="2026803" y="2000522"/>
            <a:ext cx="607884" cy="4233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400" dirty="0">
                <a:solidFill>
                  <a:schemeClr val="tx1"/>
                </a:solidFill>
                <a:sym typeface="Symbol" pitchFamily="2" charset="2"/>
              </a:rPr>
              <a:t></a:t>
            </a:r>
            <a:endParaRPr lang="en-US" sz="2400" dirty="0">
              <a:solidFill>
                <a:schemeClr val="tx1"/>
              </a:solidFill>
              <a:cs typeface="Cambria Math"/>
            </a:endParaRPr>
          </a:p>
        </p:txBody>
      </p:sp>
      <p:cxnSp>
        <p:nvCxnSpPr>
          <p:cNvPr id="4139" name="Straight Arrow Connector 4138">
            <a:extLst>
              <a:ext uri="{FF2B5EF4-FFF2-40B4-BE49-F238E27FC236}">
                <a16:creationId xmlns:a16="http://schemas.microsoft.com/office/drawing/2014/main" id="{C0514857-3B8B-018F-70CE-2F211F32555B}"/>
              </a:ext>
            </a:extLst>
          </p:cNvPr>
          <p:cNvCxnSpPr>
            <a:cxnSpLocks/>
          </p:cNvCxnSpPr>
          <p:nvPr/>
        </p:nvCxnSpPr>
        <p:spPr>
          <a:xfrm>
            <a:off x="2284391" y="6675224"/>
            <a:ext cx="341455" cy="0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140" name="Rectangle 4139">
            <a:extLst>
              <a:ext uri="{FF2B5EF4-FFF2-40B4-BE49-F238E27FC236}">
                <a16:creationId xmlns:a16="http://schemas.microsoft.com/office/drawing/2014/main" id="{9CDEEAED-6581-7613-8BFD-6CDD6700AA68}"/>
              </a:ext>
            </a:extLst>
          </p:cNvPr>
          <p:cNvSpPr/>
          <p:nvPr/>
        </p:nvSpPr>
        <p:spPr>
          <a:xfrm>
            <a:off x="2131029" y="6210141"/>
            <a:ext cx="607884" cy="4233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400" dirty="0">
                <a:solidFill>
                  <a:schemeClr val="tx1"/>
                </a:solidFill>
                <a:sym typeface="Symbol" pitchFamily="2" charset="2"/>
              </a:rPr>
              <a:t></a:t>
            </a:r>
            <a:endParaRPr lang="en-US" sz="2400" dirty="0">
              <a:solidFill>
                <a:schemeClr val="tx1"/>
              </a:solidFill>
              <a:cs typeface="Cambria Math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41" name="Rectangle 4140">
                <a:extLst>
                  <a:ext uri="{FF2B5EF4-FFF2-40B4-BE49-F238E27FC236}">
                    <a16:creationId xmlns:a16="http://schemas.microsoft.com/office/drawing/2014/main" id="{51A83B0A-6BBD-8622-706B-0402439E09C8}"/>
                  </a:ext>
                </a:extLst>
              </p:cNvPr>
              <p:cNvSpPr/>
              <p:nvPr/>
            </p:nvSpPr>
            <p:spPr>
              <a:xfrm>
                <a:off x="1863666" y="2423910"/>
                <a:ext cx="1102298" cy="56457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itchFamily="2" charset="2"/>
                        </a:rPr>
                        <m:t>𝛼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cs typeface="Cambria Math"/>
                </a:endParaRPr>
              </a:p>
            </p:txBody>
          </p:sp>
        </mc:Choice>
        <mc:Fallback xmlns="">
          <p:sp>
            <p:nvSpPr>
              <p:cNvPr id="4141" name="Rectangle 4140">
                <a:extLst>
                  <a:ext uri="{FF2B5EF4-FFF2-40B4-BE49-F238E27FC236}">
                    <a16:creationId xmlns:a16="http://schemas.microsoft.com/office/drawing/2014/main" id="{51A83B0A-6BBD-8622-706B-0402439E09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3666" y="2423910"/>
                <a:ext cx="1102298" cy="564573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42" name="Straight Arrow Connector 4141">
            <a:extLst>
              <a:ext uri="{FF2B5EF4-FFF2-40B4-BE49-F238E27FC236}">
                <a16:creationId xmlns:a16="http://schemas.microsoft.com/office/drawing/2014/main" id="{BC587863-5BCB-8DD8-6EF9-A415DB787FD9}"/>
              </a:ext>
            </a:extLst>
          </p:cNvPr>
          <p:cNvCxnSpPr>
            <a:cxnSpLocks/>
          </p:cNvCxnSpPr>
          <p:nvPr/>
        </p:nvCxnSpPr>
        <p:spPr>
          <a:xfrm>
            <a:off x="2181970" y="2889339"/>
            <a:ext cx="409370" cy="0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296C136A-754E-38BD-3DA2-9BF3B6AC7F44}"/>
              </a:ext>
            </a:extLst>
          </p:cNvPr>
          <p:cNvSpPr txBox="1"/>
          <p:nvPr/>
        </p:nvSpPr>
        <p:spPr>
          <a:xfrm>
            <a:off x="9058210" y="2210536"/>
            <a:ext cx="2914478" cy="6639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cs typeface="Franklin Gothic Medium"/>
              </a:rPr>
              <a:t>Vertical AND horizontal transmission!</a:t>
            </a:r>
            <a:endParaRPr lang="en-US" b="1" i="1" dirty="0">
              <a:cs typeface="Franklin Gothic Medium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F13EC28-33AE-DB52-2EA2-BE4F50A77442}"/>
              </a:ext>
            </a:extLst>
          </p:cNvPr>
          <p:cNvCxnSpPr>
            <a:cxnSpLocks/>
          </p:cNvCxnSpPr>
          <p:nvPr/>
        </p:nvCxnSpPr>
        <p:spPr>
          <a:xfrm flipH="1">
            <a:off x="8240611" y="2879546"/>
            <a:ext cx="774252" cy="442326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4" name="Picture 4" descr="HIV - Wikipedia">
            <a:extLst>
              <a:ext uri="{FF2B5EF4-FFF2-40B4-BE49-F238E27FC236}">
                <a16:creationId xmlns:a16="http://schemas.microsoft.com/office/drawing/2014/main" id="{EB002522-6FBD-70CF-5530-321B267365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219"/>
          <a:stretch/>
        </p:blipFill>
        <p:spPr bwMode="auto">
          <a:xfrm>
            <a:off x="8982651" y="3841865"/>
            <a:ext cx="3088651" cy="263289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84B3ED91-27B5-526F-B689-7E77C0484E85}"/>
              </a:ext>
            </a:extLst>
          </p:cNvPr>
          <p:cNvSpPr txBox="1"/>
          <p:nvPr/>
        </p:nvSpPr>
        <p:spPr>
          <a:xfrm>
            <a:off x="8395110" y="6453295"/>
            <a:ext cx="373811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cs typeface="Franklin Gothic Medium"/>
              </a:rPr>
              <a:t>Yusuf et al. 2021. </a:t>
            </a:r>
            <a:r>
              <a:rPr lang="en-US" i="1" dirty="0">
                <a:cs typeface="Franklin Gothic Medium"/>
              </a:rPr>
              <a:t>Chaos and Fractals.</a:t>
            </a:r>
          </a:p>
        </p:txBody>
      </p:sp>
      <p:sp>
        <p:nvSpPr>
          <p:cNvPr id="36" name="Title 1">
            <a:extLst>
              <a:ext uri="{FF2B5EF4-FFF2-40B4-BE49-F238E27FC236}">
                <a16:creationId xmlns:a16="http://schemas.microsoft.com/office/drawing/2014/main" id="{BDED30A0-A2D3-5462-70F9-69CEACB451F4}"/>
              </a:ext>
            </a:extLst>
          </p:cNvPr>
          <p:cNvSpPr txBox="1">
            <a:spLocks/>
          </p:cNvSpPr>
          <p:nvPr/>
        </p:nvSpPr>
        <p:spPr>
          <a:xfrm>
            <a:off x="1420224" y="66434"/>
            <a:ext cx="931103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300" dirty="0">
                <a:latin typeface="+mn-lt"/>
              </a:rPr>
              <a:t>Pathogens exhibit </a:t>
            </a:r>
            <a:r>
              <a:rPr lang="en-US" sz="3300" b="1" dirty="0">
                <a:solidFill>
                  <a:srgbClr val="C00000"/>
                </a:solidFill>
                <a:latin typeface="+mn-lt"/>
              </a:rPr>
              <a:t>diverse transmission mechanisms </a:t>
            </a:r>
            <a:r>
              <a:rPr lang="en-US" sz="3300" dirty="0">
                <a:latin typeface="+mn-lt"/>
              </a:rPr>
              <a:t>that require tailored modeling structures</a:t>
            </a:r>
          </a:p>
        </p:txBody>
      </p:sp>
      <p:cxnSp>
        <p:nvCxnSpPr>
          <p:cNvPr id="37" name="Curved Connector 36">
            <a:extLst>
              <a:ext uri="{FF2B5EF4-FFF2-40B4-BE49-F238E27FC236}">
                <a16:creationId xmlns:a16="http://schemas.microsoft.com/office/drawing/2014/main" id="{CCF6454F-68EF-9BD8-1B43-250A282EECEE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2904103" y="3523493"/>
            <a:ext cx="32787" cy="811913"/>
          </a:xfrm>
          <a:prstGeom prst="curvedConnector3">
            <a:avLst>
              <a:gd name="adj1" fmla="val -697228"/>
            </a:avLst>
          </a:prstGeom>
          <a:ln w="381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2004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 descr="https://lh4.googleusercontent.com/YdJgmWvrNqPBhDsf57VjDGi-8LdA7yfu8mn7tlL6doGXxlpEFB99AwqRn1rhqS3kHFjvnDeCLemYHX9H5P9LiwTnrrHW_6IegX9kF0yL4EkDknCn6AOv6NKjjyLaMZMZBHwfIi8OkGT-HsxDMbXcerqePXPsyolQnNa2pMboWruvbT4D3T3A5Ntx_9AP06O8">
            <a:extLst>
              <a:ext uri="{FF2B5EF4-FFF2-40B4-BE49-F238E27FC236}">
                <a16:creationId xmlns:a16="http://schemas.microsoft.com/office/drawing/2014/main" id="{5B5878D9-D7E5-ED12-489E-E7E2FA1FC8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612" y="1155940"/>
            <a:ext cx="6094506" cy="3519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Content Placeholder 7">
            <a:extLst>
              <a:ext uri="{FF2B5EF4-FFF2-40B4-BE49-F238E27FC236}">
                <a16:creationId xmlns:a16="http://schemas.microsoft.com/office/drawing/2014/main" id="{F7CF3505-91E7-3E9D-B344-2268DD3DFE16}"/>
              </a:ext>
            </a:extLst>
          </p:cNvPr>
          <p:cNvSpPr txBox="1">
            <a:spLocks/>
          </p:cNvSpPr>
          <p:nvPr/>
        </p:nvSpPr>
        <p:spPr>
          <a:xfrm>
            <a:off x="5969479" y="1155940"/>
            <a:ext cx="5953910" cy="4209691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First recognized by newspapers in 1981 as gay men and injecting drug users in the US began reporting to hospitals with rare pneumonias and skin cancers</a:t>
            </a:r>
          </a:p>
          <a:p>
            <a:pPr lvl="1"/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Widespread fear and intense stigma attributed to ‘gay cancer’</a:t>
            </a:r>
          </a:p>
          <a:p>
            <a:pPr lvl="1"/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Virus co-discovered in 1983 by American Robert Gallo and </a:t>
            </a:r>
            <a:r>
              <a:rPr lang="en-US" sz="2600" dirty="0" err="1">
                <a:latin typeface="Calibri" panose="020F0502020204030204" pitchFamily="34" charset="0"/>
                <a:cs typeface="Calibri" panose="020F0502020204030204" pitchFamily="34" charset="0"/>
              </a:rPr>
              <a:t>Insitut</a:t>
            </a:r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 Pasteur team, Françoise </a:t>
            </a:r>
            <a:r>
              <a:rPr lang="en-US" sz="2600" dirty="0" err="1">
                <a:latin typeface="Calibri" panose="020F0502020204030204" pitchFamily="34" charset="0"/>
                <a:cs typeface="Calibri" panose="020F0502020204030204" pitchFamily="34" charset="0"/>
              </a:rPr>
              <a:t>Barree-Sinoussi</a:t>
            </a:r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 and Luc Montagnier</a:t>
            </a:r>
          </a:p>
          <a:p>
            <a:pPr lvl="1"/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Early cases concentrated in gay men, injecting drug users, and hemophiliacs. Later understood that everyone was at risk</a:t>
            </a:r>
          </a:p>
          <a:p>
            <a:pPr lvl="1"/>
            <a:r>
              <a:rPr lang="en-US" sz="2600" i="1" dirty="0">
                <a:latin typeface="Calibri" panose="020F0502020204030204" pitchFamily="34" charset="0"/>
                <a:cs typeface="Calibri" panose="020F0502020204030204" pitchFamily="34" charset="0"/>
              </a:rPr>
              <a:t>Immunocompromised patients pose risk for virus evolution.</a:t>
            </a:r>
          </a:p>
          <a:p>
            <a:pPr lvl="1"/>
            <a:endParaRPr lang="en-US" sz="2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FC0BBBA-265B-483A-4589-8B1D8DCF8FDC}"/>
              </a:ext>
            </a:extLst>
          </p:cNvPr>
          <p:cNvSpPr txBox="1">
            <a:spLocks/>
          </p:cNvSpPr>
          <p:nvPr/>
        </p:nvSpPr>
        <p:spPr>
          <a:xfrm>
            <a:off x="1440482" y="221710"/>
            <a:ext cx="9311036" cy="9342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300" dirty="0">
                <a:latin typeface="+mn-lt"/>
              </a:rPr>
              <a:t>A brief interlude with some extra details about HIV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F6ED92F-114D-C9B9-4452-2D37A220E484}"/>
              </a:ext>
            </a:extLst>
          </p:cNvPr>
          <p:cNvSpPr/>
          <p:nvPr/>
        </p:nvSpPr>
        <p:spPr>
          <a:xfrm>
            <a:off x="6363118" y="3692106"/>
            <a:ext cx="5560271" cy="1673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773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 descr="https://lh4.googleusercontent.com/YdJgmWvrNqPBhDsf57VjDGi-8LdA7yfu8mn7tlL6doGXxlpEFB99AwqRn1rhqS3kHFjvnDeCLemYHX9H5P9LiwTnrrHW_6IegX9kF0yL4EkDknCn6AOv6NKjjyLaMZMZBHwfIi8OkGT-HsxDMbXcerqePXPsyolQnNa2pMboWruvbT4D3T3A5Ntx_9AP06O8">
            <a:extLst>
              <a:ext uri="{FF2B5EF4-FFF2-40B4-BE49-F238E27FC236}">
                <a16:creationId xmlns:a16="http://schemas.microsoft.com/office/drawing/2014/main" id="{5B5878D9-D7E5-ED12-489E-E7E2FA1FC8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612" y="1155940"/>
            <a:ext cx="6094506" cy="3519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Content Placeholder 7">
            <a:extLst>
              <a:ext uri="{FF2B5EF4-FFF2-40B4-BE49-F238E27FC236}">
                <a16:creationId xmlns:a16="http://schemas.microsoft.com/office/drawing/2014/main" id="{F7CF3505-91E7-3E9D-B344-2268DD3DFE16}"/>
              </a:ext>
            </a:extLst>
          </p:cNvPr>
          <p:cNvSpPr txBox="1">
            <a:spLocks/>
          </p:cNvSpPr>
          <p:nvPr/>
        </p:nvSpPr>
        <p:spPr>
          <a:xfrm>
            <a:off x="5969479" y="1155940"/>
            <a:ext cx="5953910" cy="4209691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First recognized by newspapers in 1981 as gay men and injecting drug users in the US began reporting to hospitals with rare pneumonias and skin cancers</a:t>
            </a:r>
          </a:p>
          <a:p>
            <a:pPr lvl="1"/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Widespread fear and intense stigma attributed to ‘gay cancer’</a:t>
            </a:r>
          </a:p>
          <a:p>
            <a:pPr lvl="1"/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Virus co-discovered in 1983 by American Robert Gallo and </a:t>
            </a:r>
            <a:r>
              <a:rPr lang="en-US" sz="2600" dirty="0" err="1">
                <a:latin typeface="Calibri" panose="020F0502020204030204" pitchFamily="34" charset="0"/>
                <a:cs typeface="Calibri" panose="020F0502020204030204" pitchFamily="34" charset="0"/>
              </a:rPr>
              <a:t>Insitut</a:t>
            </a:r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 Pasteur team, Françoise </a:t>
            </a:r>
            <a:r>
              <a:rPr lang="en-US" sz="2600" dirty="0" err="1">
                <a:latin typeface="Calibri" panose="020F0502020204030204" pitchFamily="34" charset="0"/>
                <a:cs typeface="Calibri" panose="020F0502020204030204" pitchFamily="34" charset="0"/>
              </a:rPr>
              <a:t>Barree-Sinoussi</a:t>
            </a:r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 and Luc Montagnier</a:t>
            </a:r>
          </a:p>
          <a:p>
            <a:pPr lvl="1"/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Early cases concentrated in gay men, injecting drug users, and hemophiliacs. Later understood that everyone was at risk</a:t>
            </a:r>
          </a:p>
          <a:p>
            <a:pPr lvl="1"/>
            <a:r>
              <a:rPr lang="en-US" sz="2600" i="1" dirty="0">
                <a:latin typeface="Calibri" panose="020F0502020204030204" pitchFamily="34" charset="0"/>
                <a:cs typeface="Calibri" panose="020F0502020204030204" pitchFamily="34" charset="0"/>
              </a:rPr>
              <a:t>Immunocompromised patients pose risk for virus evolution.</a:t>
            </a:r>
          </a:p>
          <a:p>
            <a:pPr lvl="1"/>
            <a:endParaRPr lang="en-US" sz="2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FC0BBBA-265B-483A-4589-8B1D8DCF8FDC}"/>
              </a:ext>
            </a:extLst>
          </p:cNvPr>
          <p:cNvSpPr txBox="1">
            <a:spLocks/>
          </p:cNvSpPr>
          <p:nvPr/>
        </p:nvSpPr>
        <p:spPr>
          <a:xfrm>
            <a:off x="1440482" y="221710"/>
            <a:ext cx="9311036" cy="9342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300" dirty="0">
                <a:latin typeface="+mn-lt"/>
              </a:rPr>
              <a:t>A brief interlude with some extra details about HIV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F6ED92F-114D-C9B9-4452-2D37A220E484}"/>
              </a:ext>
            </a:extLst>
          </p:cNvPr>
          <p:cNvSpPr/>
          <p:nvPr/>
        </p:nvSpPr>
        <p:spPr>
          <a:xfrm>
            <a:off x="6363118" y="3692106"/>
            <a:ext cx="5560271" cy="1673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82FB588-938E-A543-FC3F-61FA3D6756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44033" y="3429000"/>
            <a:ext cx="2552994" cy="337918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Content Placeholder 7">
            <a:extLst>
              <a:ext uri="{FF2B5EF4-FFF2-40B4-BE49-F238E27FC236}">
                <a16:creationId xmlns:a16="http://schemas.microsoft.com/office/drawing/2014/main" id="{8D5958C9-603D-2A39-BC54-0F2E284E456B}"/>
              </a:ext>
            </a:extLst>
          </p:cNvPr>
          <p:cNvSpPr txBox="1">
            <a:spLocks/>
          </p:cNvSpPr>
          <p:nvPr/>
        </p:nvSpPr>
        <p:spPr>
          <a:xfrm>
            <a:off x="5933022" y="3692106"/>
            <a:ext cx="3716480" cy="2706538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Early cases concentrated in gay men, injecting drug users, and hemophiliacs. Later understood that everyone was at risk</a:t>
            </a:r>
          </a:p>
          <a:p>
            <a:pPr lvl="1"/>
            <a:r>
              <a:rPr lang="en-US" sz="2600" i="1" dirty="0">
                <a:latin typeface="Calibri" panose="020F0502020204030204" pitchFamily="34" charset="0"/>
                <a:cs typeface="Calibri" panose="020F0502020204030204" pitchFamily="34" charset="0"/>
              </a:rPr>
              <a:t>Immunocompromised patients pose risk for virus evolution.</a:t>
            </a:r>
          </a:p>
          <a:p>
            <a:pPr lvl="1"/>
            <a:endParaRPr lang="en-US" sz="2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81207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 descr="Timeline&#10;&#10;Description automatically generated">
            <a:extLst>
              <a:ext uri="{FF2B5EF4-FFF2-40B4-BE49-F238E27FC236}">
                <a16:creationId xmlns:a16="http://schemas.microsoft.com/office/drawing/2014/main" id="{8A5D1526-0465-5910-9ED9-49FA3AC625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2684" y="4357088"/>
            <a:ext cx="6671094" cy="2429358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D678A7ED-2A1C-FD57-D373-779884FF03D7}"/>
              </a:ext>
            </a:extLst>
          </p:cNvPr>
          <p:cNvSpPr txBox="1"/>
          <p:nvPr/>
        </p:nvSpPr>
        <p:spPr>
          <a:xfrm>
            <a:off x="9471804" y="6453294"/>
            <a:ext cx="266141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cs typeface="Franklin Gothic Medium"/>
              </a:rPr>
              <a:t>Viana et al. 2022. </a:t>
            </a:r>
            <a:r>
              <a:rPr lang="en-US" i="1" dirty="0">
                <a:cs typeface="Franklin Gothic Medium"/>
              </a:rPr>
              <a:t>Nature.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4C1485E-9E5C-CD7A-2036-D85F4D01EA93}"/>
              </a:ext>
            </a:extLst>
          </p:cNvPr>
          <p:cNvSpPr txBox="1"/>
          <p:nvPr/>
        </p:nvSpPr>
        <p:spPr>
          <a:xfrm>
            <a:off x="7549059" y="3670409"/>
            <a:ext cx="4642941" cy="76944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2200" dirty="0">
                <a:cs typeface="Franklin Gothic Medium"/>
              </a:rPr>
              <a:t>&gt;30 spike protein mutations in emerging Omicron</a:t>
            </a:r>
            <a:endParaRPr lang="en-US" sz="2200" i="1" dirty="0">
              <a:cs typeface="Franklin Gothic Medium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B2C3590-A540-E2D1-DED4-BBE5B8E6C3AA}"/>
              </a:ext>
            </a:extLst>
          </p:cNvPr>
          <p:cNvSpPr/>
          <p:nvPr/>
        </p:nvSpPr>
        <p:spPr>
          <a:xfrm>
            <a:off x="5607808" y="3550375"/>
            <a:ext cx="549673" cy="4524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4">
            <a:extLst>
              <a:ext uri="{FF2B5EF4-FFF2-40B4-BE49-F238E27FC236}">
                <a16:creationId xmlns:a16="http://schemas.microsoft.com/office/drawing/2014/main" id="{81572603-2FC7-AA53-8F23-375CD9C752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84" t="24296" r="29007" b="28412"/>
          <a:stretch/>
        </p:blipFill>
        <p:spPr bwMode="auto">
          <a:xfrm>
            <a:off x="7263443" y="1154147"/>
            <a:ext cx="4759432" cy="1934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 descr="Shape&#10;&#10;Description automatically generated with medium confidence">
            <a:extLst>
              <a:ext uri="{FF2B5EF4-FFF2-40B4-BE49-F238E27FC236}">
                <a16:creationId xmlns:a16="http://schemas.microsoft.com/office/drawing/2014/main" id="{1607CC96-853F-A081-AAD0-C1DA01D6042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1299"/>
          <a:stretch/>
        </p:blipFill>
        <p:spPr>
          <a:xfrm>
            <a:off x="6568702" y="1103261"/>
            <a:ext cx="3284635" cy="769442"/>
          </a:xfrm>
          <a:prstGeom prst="rect">
            <a:avLst/>
          </a:prstGeom>
        </p:spPr>
      </p:pic>
      <p:sp>
        <p:nvSpPr>
          <p:cNvPr id="26" name="Title 1">
            <a:extLst>
              <a:ext uri="{FF2B5EF4-FFF2-40B4-BE49-F238E27FC236}">
                <a16:creationId xmlns:a16="http://schemas.microsoft.com/office/drawing/2014/main" id="{E6EA3733-E91F-0A5E-9714-8FF032BB7FB3}"/>
              </a:ext>
            </a:extLst>
          </p:cNvPr>
          <p:cNvSpPr txBox="1">
            <a:spLocks/>
          </p:cNvSpPr>
          <p:nvPr/>
        </p:nvSpPr>
        <p:spPr>
          <a:xfrm>
            <a:off x="792480" y="221710"/>
            <a:ext cx="10972800" cy="9342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lvl="1" indent="0">
              <a:buNone/>
            </a:pPr>
            <a:r>
              <a:rPr lang="en-US" sz="3600" i="1" dirty="0">
                <a:latin typeface="Calibri" panose="020F0502020204030204" pitchFamily="34" charset="0"/>
                <a:cs typeface="Calibri" panose="020F0502020204030204" pitchFamily="34" charset="0"/>
              </a:rPr>
              <a:t>Immunocompromised patients pose risk for virus evolution.</a:t>
            </a:r>
          </a:p>
        </p:txBody>
      </p:sp>
      <p:sp>
        <p:nvSpPr>
          <p:cNvPr id="27" name="Content Placeholder 7">
            <a:extLst>
              <a:ext uri="{FF2B5EF4-FFF2-40B4-BE49-F238E27FC236}">
                <a16:creationId xmlns:a16="http://schemas.microsoft.com/office/drawing/2014/main" id="{C2B721E4-CD16-C58A-380A-246D820845E6}"/>
              </a:ext>
            </a:extLst>
          </p:cNvPr>
          <p:cNvSpPr txBox="1">
            <a:spLocks/>
          </p:cNvSpPr>
          <p:nvPr/>
        </p:nvSpPr>
        <p:spPr>
          <a:xfrm>
            <a:off x="7050753" y="2983730"/>
            <a:ext cx="5177531" cy="7694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endParaRPr lang="en-US" sz="26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8" name="Picture 27" descr="Diagram&#10;&#10;Description automatically generated">
            <a:extLst>
              <a:ext uri="{FF2B5EF4-FFF2-40B4-BE49-F238E27FC236}">
                <a16:creationId xmlns:a16="http://schemas.microsoft.com/office/drawing/2014/main" id="{E5DAF06E-A782-AB97-016E-5983F7F9BB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9125" y="1144758"/>
            <a:ext cx="4305300" cy="445770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0E5717EE-4101-E8D5-DAC6-722A85F40702}"/>
              </a:ext>
            </a:extLst>
          </p:cNvPr>
          <p:cNvSpPr txBox="1"/>
          <p:nvPr/>
        </p:nvSpPr>
        <p:spPr>
          <a:xfrm>
            <a:off x="4684164" y="1311072"/>
            <a:ext cx="1674799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cs typeface="Franklin Gothic Medium"/>
              </a:rPr>
              <a:t>Botswana HIV prevalence = 24.8%</a:t>
            </a:r>
            <a:endParaRPr lang="en-US" i="1" dirty="0">
              <a:cs typeface="Franklin Gothic Medium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AB28A5F-B838-EBC8-3913-17E2A4BF2588}"/>
              </a:ext>
            </a:extLst>
          </p:cNvPr>
          <p:cNvSpPr txBox="1"/>
          <p:nvPr/>
        </p:nvSpPr>
        <p:spPr>
          <a:xfrm>
            <a:off x="4617320" y="2489854"/>
            <a:ext cx="1674799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cs typeface="Franklin Gothic Medium"/>
              </a:rPr>
              <a:t>South Africa HIV prevalence = 19%</a:t>
            </a:r>
            <a:endParaRPr lang="en-US" i="1" dirty="0">
              <a:cs typeface="Franklin Gothic Medium"/>
            </a:endParaRPr>
          </a:p>
        </p:txBody>
      </p:sp>
      <p:sp>
        <p:nvSpPr>
          <p:cNvPr id="32" name="Right Brace 31">
            <a:extLst>
              <a:ext uri="{FF2B5EF4-FFF2-40B4-BE49-F238E27FC236}">
                <a16:creationId xmlns:a16="http://schemas.microsoft.com/office/drawing/2014/main" id="{CC217AE8-F7CC-434B-1287-38322DE3C2E7}"/>
              </a:ext>
            </a:extLst>
          </p:cNvPr>
          <p:cNvSpPr/>
          <p:nvPr/>
        </p:nvSpPr>
        <p:spPr>
          <a:xfrm>
            <a:off x="4271182" y="2700595"/>
            <a:ext cx="346138" cy="2901863"/>
          </a:xfrm>
          <a:prstGeom prst="rightBrace">
            <a:avLst>
              <a:gd name="adj1" fmla="val 8333"/>
              <a:gd name="adj2" fmla="val 1076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Brace 32">
            <a:extLst>
              <a:ext uri="{FF2B5EF4-FFF2-40B4-BE49-F238E27FC236}">
                <a16:creationId xmlns:a16="http://schemas.microsoft.com/office/drawing/2014/main" id="{685DFEE9-E3C5-8E08-575A-1085BD465826}"/>
              </a:ext>
            </a:extLst>
          </p:cNvPr>
          <p:cNvSpPr/>
          <p:nvPr/>
        </p:nvSpPr>
        <p:spPr>
          <a:xfrm>
            <a:off x="4291430" y="1195069"/>
            <a:ext cx="392734" cy="1325563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8238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DA717C-5091-AEB7-1C93-1CAD78F0A6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977293"/>
          </a:xfrm>
        </p:spPr>
        <p:txBody>
          <a:bodyPr/>
          <a:lstStyle/>
          <a:p>
            <a:r>
              <a:rPr lang="en-US" dirty="0"/>
              <a:t>Let’s recap a bit!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8591AE0-A594-17A7-7540-15270B78AA1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22115" y="733471"/>
                <a:ext cx="11747770" cy="5690680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b="1" i="1" u="sng" dirty="0"/>
                  <a:t>Disease Ecology</a:t>
                </a:r>
              </a:p>
              <a:p>
                <a:r>
                  <a:rPr lang="en-US" dirty="0"/>
                  <a:t>Parasitism is a species interaction in which a parasite or pathogen lives in or on a host and benefits at the expense of the hosts.</a:t>
                </a:r>
              </a:p>
              <a:p>
                <a:r>
                  <a:rPr lang="en-US" dirty="0"/>
                  <a:t>Pathogens play a key role in regulating population cycles in wildlife (e.g. </a:t>
                </a:r>
                <a:r>
                  <a:rPr lang="en-US" dirty="0" err="1"/>
                  <a:t>Soay</a:t>
                </a:r>
                <a:r>
                  <a:rPr lang="en-US" dirty="0"/>
                  <a:t> sheep, red grouse) and also impact human demography (e.g. Plague of Justinian, Black Death, Cocoliztli, HIV, COVID) </a:t>
                </a:r>
              </a:p>
              <a:p>
                <a:r>
                  <a:rPr lang="en-US" dirty="0"/>
                  <a:t>The recognition that microorganisms (bacteria, viruses, protozoa) cause disease dates back to the origins of the microscope (van Leuwenhoek) and was later formalized in Koch’s postulates in the late 1800s</a:t>
                </a:r>
              </a:p>
              <a:p>
                <a:r>
                  <a:rPr lang="en-US" dirty="0"/>
                  <a:t>In addition to demography, pathogens have also shaped human evolution (malaria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sickle cell anemia, Duffy negative antigen)</a:t>
                </a:r>
              </a:p>
              <a:p>
                <a:r>
                  <a:rPr lang="en-US" dirty="0"/>
                  <a:t>Epidemiology is focused on understanding the risk factors associated with disease, while disease ecology is focused on understanding their transmission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8591AE0-A594-17A7-7540-15270B78AA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2115" y="733471"/>
                <a:ext cx="11747770" cy="5690680"/>
              </a:xfrm>
              <a:blipFill>
                <a:blip r:embed="rId2"/>
                <a:stretch>
                  <a:fillRect l="-1080" t="-1782" b="-3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D2517E16-0919-8BEB-60A5-F0EBA194F15E}"/>
              </a:ext>
            </a:extLst>
          </p:cNvPr>
          <p:cNvSpPr/>
          <p:nvPr/>
        </p:nvSpPr>
        <p:spPr>
          <a:xfrm>
            <a:off x="12359640" y="2837234"/>
            <a:ext cx="11582400" cy="3962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8276AC1-820F-04BE-0ABA-2C27AD4ED9FA}"/>
              </a:ext>
            </a:extLst>
          </p:cNvPr>
          <p:cNvSpPr/>
          <p:nvPr/>
        </p:nvSpPr>
        <p:spPr>
          <a:xfrm>
            <a:off x="222115" y="2057400"/>
            <a:ext cx="11582400" cy="45415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8031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 descr="Timeline&#10;&#10;Description automatically generated">
            <a:extLst>
              <a:ext uri="{FF2B5EF4-FFF2-40B4-BE49-F238E27FC236}">
                <a16:creationId xmlns:a16="http://schemas.microsoft.com/office/drawing/2014/main" id="{8A5D1526-0465-5910-9ED9-49FA3AC625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2684" y="4357088"/>
            <a:ext cx="6671094" cy="2429358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D678A7ED-2A1C-FD57-D373-779884FF03D7}"/>
              </a:ext>
            </a:extLst>
          </p:cNvPr>
          <p:cNvSpPr txBox="1"/>
          <p:nvPr/>
        </p:nvSpPr>
        <p:spPr>
          <a:xfrm>
            <a:off x="9471804" y="6453294"/>
            <a:ext cx="266141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cs typeface="Franklin Gothic Medium"/>
              </a:rPr>
              <a:t>Viana et al. 2022. </a:t>
            </a:r>
            <a:r>
              <a:rPr lang="en-US" i="1" dirty="0">
                <a:cs typeface="Franklin Gothic Medium"/>
              </a:rPr>
              <a:t>Nature.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4C1485E-9E5C-CD7A-2036-D85F4D01EA93}"/>
              </a:ext>
            </a:extLst>
          </p:cNvPr>
          <p:cNvSpPr txBox="1"/>
          <p:nvPr/>
        </p:nvSpPr>
        <p:spPr>
          <a:xfrm>
            <a:off x="7549059" y="3670409"/>
            <a:ext cx="4642941" cy="76944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2200" dirty="0">
                <a:cs typeface="Franklin Gothic Medium"/>
              </a:rPr>
              <a:t>&gt;30 spike protein mutations in emerging Omicron</a:t>
            </a:r>
            <a:endParaRPr lang="en-US" sz="2200" i="1" dirty="0">
              <a:cs typeface="Franklin Gothic Medium"/>
            </a:endParaRP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C3F129E5-1AFB-31D5-2DE0-D23D4486C4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125" y="1144758"/>
            <a:ext cx="4305300" cy="44577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B2C3590-A540-E2D1-DED4-BBE5B8E6C3AA}"/>
              </a:ext>
            </a:extLst>
          </p:cNvPr>
          <p:cNvSpPr/>
          <p:nvPr/>
        </p:nvSpPr>
        <p:spPr>
          <a:xfrm>
            <a:off x="5607808" y="3550375"/>
            <a:ext cx="549673" cy="4524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CD1501-FD27-4AFC-E5F3-BC062F27DA79}"/>
              </a:ext>
            </a:extLst>
          </p:cNvPr>
          <p:cNvSpPr txBox="1"/>
          <p:nvPr/>
        </p:nvSpPr>
        <p:spPr>
          <a:xfrm>
            <a:off x="4684164" y="1311072"/>
            <a:ext cx="1674799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cs typeface="Franklin Gothic Medium"/>
              </a:rPr>
              <a:t>Botswana HIV prevalence = 24.8%</a:t>
            </a:r>
            <a:endParaRPr lang="en-US" i="1" dirty="0">
              <a:cs typeface="Franklin Gothic Medium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DDE3D17-21A9-8667-D819-4E55FB68F29F}"/>
              </a:ext>
            </a:extLst>
          </p:cNvPr>
          <p:cNvSpPr txBox="1"/>
          <p:nvPr/>
        </p:nvSpPr>
        <p:spPr>
          <a:xfrm>
            <a:off x="4617320" y="2489854"/>
            <a:ext cx="1674799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cs typeface="Franklin Gothic Medium"/>
              </a:rPr>
              <a:t>South Africa HIV prevalence = 19%</a:t>
            </a:r>
            <a:endParaRPr lang="en-US" i="1" dirty="0">
              <a:cs typeface="Franklin Gothic Medium"/>
            </a:endParaRPr>
          </a:p>
        </p:txBody>
      </p:sp>
      <p:sp>
        <p:nvSpPr>
          <p:cNvPr id="13" name="Right Brace 12">
            <a:extLst>
              <a:ext uri="{FF2B5EF4-FFF2-40B4-BE49-F238E27FC236}">
                <a16:creationId xmlns:a16="http://schemas.microsoft.com/office/drawing/2014/main" id="{67AE9EAE-72B8-BA2C-C123-C415D8EBED2B}"/>
              </a:ext>
            </a:extLst>
          </p:cNvPr>
          <p:cNvSpPr/>
          <p:nvPr/>
        </p:nvSpPr>
        <p:spPr>
          <a:xfrm>
            <a:off x="4271182" y="2700595"/>
            <a:ext cx="346138" cy="2901863"/>
          </a:xfrm>
          <a:prstGeom prst="rightBrace">
            <a:avLst>
              <a:gd name="adj1" fmla="val 8333"/>
              <a:gd name="adj2" fmla="val 1076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Brace 13">
            <a:extLst>
              <a:ext uri="{FF2B5EF4-FFF2-40B4-BE49-F238E27FC236}">
                <a16:creationId xmlns:a16="http://schemas.microsoft.com/office/drawing/2014/main" id="{76AA2AE0-858A-A5B8-5D8F-BE2CFE04189B}"/>
              </a:ext>
            </a:extLst>
          </p:cNvPr>
          <p:cNvSpPr/>
          <p:nvPr/>
        </p:nvSpPr>
        <p:spPr>
          <a:xfrm>
            <a:off x="4291430" y="1195069"/>
            <a:ext cx="392734" cy="1325563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4">
            <a:extLst>
              <a:ext uri="{FF2B5EF4-FFF2-40B4-BE49-F238E27FC236}">
                <a16:creationId xmlns:a16="http://schemas.microsoft.com/office/drawing/2014/main" id="{81572603-2FC7-AA53-8F23-375CD9C752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84" t="24296" r="29007" b="28412"/>
          <a:stretch/>
        </p:blipFill>
        <p:spPr bwMode="auto">
          <a:xfrm>
            <a:off x="7263443" y="1154147"/>
            <a:ext cx="4759432" cy="1934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 descr="Shape&#10;&#10;Description automatically generated with medium confidence">
            <a:extLst>
              <a:ext uri="{FF2B5EF4-FFF2-40B4-BE49-F238E27FC236}">
                <a16:creationId xmlns:a16="http://schemas.microsoft.com/office/drawing/2014/main" id="{1607CC96-853F-A081-AAD0-C1DA01D6042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1299"/>
          <a:stretch/>
        </p:blipFill>
        <p:spPr>
          <a:xfrm>
            <a:off x="6568702" y="1103261"/>
            <a:ext cx="3284635" cy="769442"/>
          </a:xfrm>
          <a:prstGeom prst="rect">
            <a:avLst/>
          </a:prstGeom>
        </p:spPr>
      </p:pic>
      <p:sp>
        <p:nvSpPr>
          <p:cNvPr id="27" name="Content Placeholder 7">
            <a:extLst>
              <a:ext uri="{FF2B5EF4-FFF2-40B4-BE49-F238E27FC236}">
                <a16:creationId xmlns:a16="http://schemas.microsoft.com/office/drawing/2014/main" id="{C2B721E4-CD16-C58A-380A-246D820845E6}"/>
              </a:ext>
            </a:extLst>
          </p:cNvPr>
          <p:cNvSpPr txBox="1">
            <a:spLocks/>
          </p:cNvSpPr>
          <p:nvPr/>
        </p:nvSpPr>
        <p:spPr>
          <a:xfrm>
            <a:off x="7050753" y="2983730"/>
            <a:ext cx="5177531" cy="76944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US" sz="2600" i="1" dirty="0">
                <a:latin typeface="Calibri" panose="020F0502020204030204" pitchFamily="34" charset="0"/>
                <a:cs typeface="Calibri" panose="020F0502020204030204" pitchFamily="34" charset="0"/>
              </a:rPr>
              <a:t>Immunocompromised patients pose risk for virus evolution.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947502-3A7D-EE02-F1B6-805DA7B553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77" y="5885164"/>
            <a:ext cx="4204200" cy="972836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800" dirty="0">
                <a:solidFill>
                  <a:srgbClr val="000000"/>
                </a:solidFill>
                <a:latin typeface="+mn-lt"/>
              </a:rPr>
              <a:t>“</a:t>
            </a:r>
            <a:r>
              <a:rPr lang="en-US" sz="2800" b="1" dirty="0">
                <a:solidFill>
                  <a:srgbClr val="C00000"/>
                </a:solidFill>
                <a:latin typeface="+mn-lt"/>
              </a:rPr>
              <a:t>Ecology</a:t>
            </a:r>
            <a:r>
              <a:rPr lang="en-US" sz="2800" dirty="0">
                <a:solidFill>
                  <a:srgbClr val="000000"/>
                </a:solidFill>
                <a:latin typeface="+mn-lt"/>
              </a:rPr>
              <a:t> has a synonym which is </a:t>
            </a:r>
            <a:r>
              <a:rPr lang="en-US" sz="2800" b="1" dirty="0">
                <a:solidFill>
                  <a:srgbClr val="C00000"/>
                </a:solidFill>
                <a:latin typeface="+mn-lt"/>
              </a:rPr>
              <a:t>ALL</a:t>
            </a:r>
            <a:r>
              <a:rPr lang="en-US" sz="2800" dirty="0">
                <a:solidFill>
                  <a:srgbClr val="000000"/>
                </a:solidFill>
                <a:latin typeface="+mn-lt"/>
              </a:rPr>
              <a:t>.”</a:t>
            </a:r>
          </a:p>
        </p:txBody>
      </p:sp>
      <p:sp>
        <p:nvSpPr>
          <p:cNvPr id="4" name="Content Placeholder 8">
            <a:extLst>
              <a:ext uri="{FF2B5EF4-FFF2-40B4-BE49-F238E27FC236}">
                <a16:creationId xmlns:a16="http://schemas.microsoft.com/office/drawing/2014/main" id="{53699278-163C-7537-E109-8D1E84132D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21489" y="5907948"/>
            <a:ext cx="1886319" cy="923330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</a:rPr>
              <a:t>-John Steinbeck</a:t>
            </a:r>
          </a:p>
          <a:p>
            <a:pPr marL="0" indent="0">
              <a:buNone/>
            </a:pPr>
            <a:r>
              <a:rPr lang="en-US" sz="1600" i="1" dirty="0">
                <a:solidFill>
                  <a:srgbClr val="000000"/>
                </a:solidFill>
              </a:rPr>
              <a:t>The Log from the Sea of Cortez </a:t>
            </a:r>
            <a:r>
              <a:rPr lang="en-US" sz="1600" dirty="0">
                <a:solidFill>
                  <a:srgbClr val="000000"/>
                </a:solidFill>
              </a:rPr>
              <a:t>(1941)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DDC7F43-B578-4687-A229-48D5A238B7B0}"/>
              </a:ext>
            </a:extLst>
          </p:cNvPr>
          <p:cNvSpPr txBox="1">
            <a:spLocks/>
          </p:cNvSpPr>
          <p:nvPr/>
        </p:nvSpPr>
        <p:spPr>
          <a:xfrm>
            <a:off x="792480" y="221710"/>
            <a:ext cx="10972800" cy="9342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lvl="1" indent="0">
              <a:buNone/>
            </a:pPr>
            <a:r>
              <a:rPr lang="en-US" sz="3600" i="1" dirty="0">
                <a:latin typeface="Calibri" panose="020F0502020204030204" pitchFamily="34" charset="0"/>
                <a:cs typeface="Calibri" panose="020F0502020204030204" pitchFamily="34" charset="0"/>
              </a:rPr>
              <a:t>Immunocompromised patients pose risk for virus evolution.</a:t>
            </a:r>
          </a:p>
        </p:txBody>
      </p:sp>
    </p:spTree>
    <p:extLst>
      <p:ext uri="{BB962C8B-B14F-4D97-AF65-F5344CB8AC3E}">
        <p14:creationId xmlns:p14="http://schemas.microsoft.com/office/powerpoint/2010/main" val="18993862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BFB29C8-C34E-72EE-23A6-B34048AAF2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666" y="1259455"/>
            <a:ext cx="11611155" cy="6262777"/>
          </a:xfrm>
        </p:spPr>
        <p:txBody>
          <a:bodyPr>
            <a:normAutofit/>
          </a:bodyPr>
          <a:lstStyle/>
          <a:p>
            <a:r>
              <a:rPr lang="en-US" b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Vector-borne </a:t>
            </a:r>
            <a:r>
              <a:rPr lang="en-US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diseases (a type of indirect transmission) are transmitted via blood-feeding arthropod (mosquitoes, ticks, fleas)</a:t>
            </a:r>
          </a:p>
          <a:p>
            <a:pPr lvl="1"/>
            <a:endParaRPr lang="en-US" sz="2600" dirty="0">
              <a:effectLst/>
              <a:cs typeface="Calibri" panose="020F050202020403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A7C901-AA88-81E8-29E7-2D499E835BC7}"/>
              </a:ext>
            </a:extLst>
          </p:cNvPr>
          <p:cNvSpPr txBox="1">
            <a:spLocks/>
          </p:cNvSpPr>
          <p:nvPr/>
        </p:nvSpPr>
        <p:spPr>
          <a:xfrm>
            <a:off x="1420224" y="66434"/>
            <a:ext cx="931103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300" dirty="0">
                <a:latin typeface="+mn-lt"/>
              </a:rPr>
              <a:t>Pathogens exhibit </a:t>
            </a:r>
            <a:r>
              <a:rPr lang="en-US" sz="3300" b="1" dirty="0">
                <a:solidFill>
                  <a:srgbClr val="C00000"/>
                </a:solidFill>
                <a:latin typeface="+mn-lt"/>
              </a:rPr>
              <a:t>diverse transmission mechanisms </a:t>
            </a:r>
            <a:r>
              <a:rPr lang="en-US" sz="3300" dirty="0">
                <a:latin typeface="+mn-lt"/>
              </a:rPr>
              <a:t>that require tailored modeling structures</a:t>
            </a:r>
          </a:p>
        </p:txBody>
      </p:sp>
    </p:spTree>
    <p:extLst>
      <p:ext uri="{BB962C8B-B14F-4D97-AF65-F5344CB8AC3E}">
        <p14:creationId xmlns:p14="http://schemas.microsoft.com/office/powerpoint/2010/main" val="4841908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BFB29C8-C34E-72EE-23A6-B34048AAF2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666" y="1259455"/>
            <a:ext cx="11611155" cy="6262777"/>
          </a:xfrm>
        </p:spPr>
        <p:txBody>
          <a:bodyPr>
            <a:normAutofit/>
          </a:bodyPr>
          <a:lstStyle/>
          <a:p>
            <a:r>
              <a:rPr lang="en-US" b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Vector-borne </a:t>
            </a:r>
            <a:r>
              <a:rPr lang="en-US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diseases (a type of indirect transmission) are transmitted via blood-feeding arthropod (mosquitoes, ticks, fleas)</a:t>
            </a:r>
          </a:p>
          <a:p>
            <a:pPr lvl="1"/>
            <a:r>
              <a:rPr lang="en-US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Euclidean </a:t>
            </a:r>
            <a:r>
              <a:rPr lang="en-US" b="1" dirty="0">
                <a:solidFill>
                  <a:srgbClr val="C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vector</a:t>
            </a:r>
            <a:r>
              <a:rPr lang="en-US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 a quantity with a magnitude and direction</a:t>
            </a:r>
          </a:p>
          <a:p>
            <a:pPr lvl="1"/>
            <a:endParaRPr lang="en-US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Epidemiological </a:t>
            </a:r>
            <a:r>
              <a:rPr lang="en-US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vector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: an agent that carries and transmits an infectious patient into another living organism</a:t>
            </a:r>
            <a:endParaRPr lang="en-US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endParaRPr lang="en-US" sz="2600" dirty="0">
              <a:effectLst/>
              <a:cs typeface="Calibri" panose="020F050202020403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A7C901-AA88-81E8-29E7-2D499E835BC7}"/>
              </a:ext>
            </a:extLst>
          </p:cNvPr>
          <p:cNvSpPr txBox="1">
            <a:spLocks/>
          </p:cNvSpPr>
          <p:nvPr/>
        </p:nvSpPr>
        <p:spPr>
          <a:xfrm>
            <a:off x="1420224" y="66434"/>
            <a:ext cx="931103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300" dirty="0">
                <a:latin typeface="+mn-lt"/>
              </a:rPr>
              <a:t>Pathogens exhibit </a:t>
            </a:r>
            <a:r>
              <a:rPr lang="en-US" sz="3300" b="1" dirty="0">
                <a:solidFill>
                  <a:srgbClr val="C00000"/>
                </a:solidFill>
                <a:latin typeface="+mn-lt"/>
              </a:rPr>
              <a:t>diverse transmission mechanisms </a:t>
            </a:r>
            <a:r>
              <a:rPr lang="en-US" sz="3300" dirty="0">
                <a:latin typeface="+mn-lt"/>
              </a:rPr>
              <a:t>that require tailored modeling structures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96A2FEB-BC84-EF61-437C-88989CA6ACFE}"/>
              </a:ext>
            </a:extLst>
          </p:cNvPr>
          <p:cNvCxnSpPr>
            <a:cxnSpLocks/>
          </p:cNvCxnSpPr>
          <p:nvPr/>
        </p:nvCxnSpPr>
        <p:spPr>
          <a:xfrm>
            <a:off x="1552755" y="2666265"/>
            <a:ext cx="1442996" cy="0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9" name="Picture 2" descr="NCEZID: Vector-borne Diseases (spread by bites from mosquitoes, ticks, or  fleas) | What We Do | NCEZID | CDC">
            <a:extLst>
              <a:ext uri="{FF2B5EF4-FFF2-40B4-BE49-F238E27FC236}">
                <a16:creationId xmlns:a16="http://schemas.microsoft.com/office/drawing/2014/main" id="{2ED10FF5-26E4-847C-9A74-6A14A00568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214" y="3720911"/>
            <a:ext cx="5727314" cy="174493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65438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BFB29C8-C34E-72EE-23A6-B34048AAF2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666" y="1259455"/>
            <a:ext cx="11611155" cy="6262777"/>
          </a:xfrm>
        </p:spPr>
        <p:txBody>
          <a:bodyPr>
            <a:normAutofit/>
          </a:bodyPr>
          <a:lstStyle/>
          <a:p>
            <a:r>
              <a:rPr lang="en-US" b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Vector-borne </a:t>
            </a:r>
            <a:r>
              <a:rPr lang="en-US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diseases (a type of indirect transmission) are transmitted via blood-feeding arthropod (mosquitoes, ticks, fleas)</a:t>
            </a:r>
          </a:p>
          <a:p>
            <a:pPr lvl="1"/>
            <a:r>
              <a:rPr lang="en-US" sz="2600" dirty="0">
                <a:effectLst/>
                <a:cs typeface="Calibri" panose="020F0502020204030204" pitchFamily="34" charset="0"/>
              </a:rPr>
              <a:t>Malaria: Mosquito-borne protozoan </a:t>
            </a:r>
            <a:r>
              <a:rPr lang="en-US" sz="2600" i="1" dirty="0">
                <a:effectLst/>
                <a:cs typeface="Calibri" panose="020F0502020204030204" pitchFamily="34" charset="0"/>
              </a:rPr>
              <a:t>Plasmodium spp.</a:t>
            </a:r>
          </a:p>
          <a:p>
            <a:pPr lvl="1"/>
            <a:endParaRPr lang="en-US" sz="2600" dirty="0">
              <a:effectLst/>
              <a:cs typeface="Calibri" panose="020F0502020204030204" pitchFamily="34" charset="0"/>
            </a:endParaRPr>
          </a:p>
          <a:p>
            <a:pPr lvl="1"/>
            <a:r>
              <a:rPr lang="en-US" sz="2600" dirty="0">
                <a:effectLst/>
                <a:cs typeface="Calibri" panose="020F0502020204030204" pitchFamily="34" charset="0"/>
              </a:rPr>
              <a:t>“Arboviruses”:  Mosquito-borne viruses, including Dengue, Zika, Yellow fever virus, West Nile virus, Chikungunya virus </a:t>
            </a:r>
          </a:p>
          <a:p>
            <a:pPr lvl="1"/>
            <a:endParaRPr lang="en-US" sz="2600" dirty="0">
              <a:effectLst/>
              <a:cs typeface="Calibri" panose="020F0502020204030204" pitchFamily="34" charset="0"/>
            </a:endParaRPr>
          </a:p>
          <a:p>
            <a:pPr lvl="1"/>
            <a:r>
              <a:rPr lang="en-US" sz="2600" dirty="0">
                <a:cs typeface="Calibri" panose="020F0502020204030204" pitchFamily="34" charset="0"/>
              </a:rPr>
              <a:t>Sleeping sickness, also known as </a:t>
            </a:r>
            <a:r>
              <a:rPr lang="en-US" sz="2600" b="0" i="0" dirty="0">
                <a:solidFill>
                  <a:srgbClr val="222222"/>
                </a:solidFill>
                <a:effectLst/>
              </a:rPr>
              <a:t>African trypanosomiasis: tsetse fly vector and protozoan pathogen (trypanosome)</a:t>
            </a:r>
          </a:p>
          <a:p>
            <a:pPr lvl="1"/>
            <a:endParaRPr lang="en-US" sz="2600" b="0" i="0" dirty="0">
              <a:solidFill>
                <a:srgbClr val="222222"/>
              </a:solidFill>
              <a:effectLst/>
            </a:endParaRPr>
          </a:p>
          <a:p>
            <a:pPr lvl="1"/>
            <a:r>
              <a:rPr lang="en-US" sz="2600" dirty="0">
                <a:solidFill>
                  <a:srgbClr val="222222"/>
                </a:solidFill>
                <a:cs typeface="Calibri" panose="020F0502020204030204" pitchFamily="34" charset="0"/>
              </a:rPr>
              <a:t>Chagas disease: kissing bug vector and trypanosome pathogen</a:t>
            </a:r>
          </a:p>
          <a:p>
            <a:pPr lvl="1"/>
            <a:endParaRPr lang="en-US" sz="2600" dirty="0">
              <a:solidFill>
                <a:srgbClr val="222222"/>
              </a:solidFill>
              <a:cs typeface="Calibri" panose="020F0502020204030204" pitchFamily="34" charset="0"/>
            </a:endParaRPr>
          </a:p>
          <a:p>
            <a:pPr lvl="1"/>
            <a:r>
              <a:rPr lang="en-US" sz="2600" dirty="0">
                <a:effectLst/>
                <a:cs typeface="Calibri" panose="020F0502020204030204" pitchFamily="34" charset="0"/>
              </a:rPr>
              <a:t>Plague: flea </a:t>
            </a:r>
            <a:r>
              <a:rPr lang="en-US" sz="2600" dirty="0">
                <a:cs typeface="Calibri" panose="020F0502020204030204" pitchFamily="34" charset="0"/>
              </a:rPr>
              <a:t>vector and </a:t>
            </a:r>
            <a:r>
              <a:rPr lang="en-US" sz="2600" dirty="0">
                <a:effectLst/>
                <a:cs typeface="Calibri" panose="020F0502020204030204" pitchFamily="34" charset="0"/>
              </a:rPr>
              <a:t>bacterial pathogen (</a:t>
            </a:r>
            <a:r>
              <a:rPr lang="en-US" sz="2600" i="1" dirty="0">
                <a:effectLst/>
                <a:cs typeface="Calibri" panose="020F0502020204030204" pitchFamily="34" charset="0"/>
              </a:rPr>
              <a:t>Yersinia pestis)</a:t>
            </a:r>
            <a:endParaRPr lang="en-US" sz="2600" dirty="0">
              <a:effectLst/>
              <a:cs typeface="Calibri" panose="020F050202020403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A7C901-AA88-81E8-29E7-2D499E835BC7}"/>
              </a:ext>
            </a:extLst>
          </p:cNvPr>
          <p:cNvSpPr txBox="1">
            <a:spLocks/>
          </p:cNvSpPr>
          <p:nvPr/>
        </p:nvSpPr>
        <p:spPr>
          <a:xfrm>
            <a:off x="1420224" y="66434"/>
            <a:ext cx="931103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300" dirty="0">
                <a:latin typeface="+mn-lt"/>
              </a:rPr>
              <a:t>Pathogens exhibit </a:t>
            </a:r>
            <a:r>
              <a:rPr lang="en-US" sz="3300" b="1" dirty="0">
                <a:solidFill>
                  <a:srgbClr val="C00000"/>
                </a:solidFill>
                <a:latin typeface="+mn-lt"/>
              </a:rPr>
              <a:t>diverse transmission mechanisms </a:t>
            </a:r>
            <a:r>
              <a:rPr lang="en-US" sz="3300" dirty="0">
                <a:latin typeface="+mn-lt"/>
              </a:rPr>
              <a:t>that require tailored modeling structures</a:t>
            </a:r>
          </a:p>
        </p:txBody>
      </p:sp>
    </p:spTree>
    <p:extLst>
      <p:ext uri="{BB962C8B-B14F-4D97-AF65-F5344CB8AC3E}">
        <p14:creationId xmlns:p14="http://schemas.microsoft.com/office/powerpoint/2010/main" val="13117567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BFB29C8-C34E-72EE-23A6-B34048AAF2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666" y="1259455"/>
            <a:ext cx="11611155" cy="6262777"/>
          </a:xfrm>
        </p:spPr>
        <p:txBody>
          <a:bodyPr>
            <a:normAutofit/>
          </a:bodyPr>
          <a:lstStyle/>
          <a:p>
            <a:r>
              <a:rPr lang="en-US" b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Vector-borne </a:t>
            </a:r>
            <a:r>
              <a:rPr lang="en-US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diseases (a type of indirect transmission) are transmitted via blood-feeding arthropod (mosquitoes, ticks, fleas)</a:t>
            </a:r>
          </a:p>
          <a:p>
            <a:pPr lvl="1"/>
            <a:r>
              <a:rPr lang="en-US" sz="2600" dirty="0">
                <a:effectLst/>
                <a:highlight>
                  <a:srgbClr val="FFFF00"/>
                </a:highlight>
                <a:cs typeface="Calibri" panose="020F0502020204030204" pitchFamily="34" charset="0"/>
              </a:rPr>
              <a:t>Malaria</a:t>
            </a:r>
            <a:r>
              <a:rPr lang="en-US" sz="2600" dirty="0">
                <a:effectLst/>
                <a:cs typeface="Calibri" panose="020F0502020204030204" pitchFamily="34" charset="0"/>
              </a:rPr>
              <a:t>: Mosquito-borne protozoan </a:t>
            </a:r>
            <a:r>
              <a:rPr lang="en-US" sz="2600" i="1" dirty="0">
                <a:effectLst/>
                <a:cs typeface="Calibri" panose="020F0502020204030204" pitchFamily="34" charset="0"/>
              </a:rPr>
              <a:t>Plasmodium spp.</a:t>
            </a:r>
          </a:p>
          <a:p>
            <a:pPr lvl="1"/>
            <a:endParaRPr lang="en-US" sz="2600" dirty="0">
              <a:effectLst/>
              <a:cs typeface="Calibri" panose="020F0502020204030204" pitchFamily="34" charset="0"/>
            </a:endParaRPr>
          </a:p>
          <a:p>
            <a:pPr lvl="1"/>
            <a:r>
              <a:rPr lang="en-US" sz="2600" dirty="0">
                <a:effectLst/>
                <a:cs typeface="Calibri" panose="020F0502020204030204" pitchFamily="34" charset="0"/>
              </a:rPr>
              <a:t>“Arboviruses”:  Mosquito-borne viruses, including Dengue, Zika, Yellow fever virus, West Nile virus, Chikungunya virus </a:t>
            </a:r>
          </a:p>
          <a:p>
            <a:pPr lvl="1"/>
            <a:endParaRPr lang="en-US" sz="2600" dirty="0">
              <a:effectLst/>
              <a:cs typeface="Calibri" panose="020F0502020204030204" pitchFamily="34" charset="0"/>
            </a:endParaRPr>
          </a:p>
          <a:p>
            <a:pPr lvl="1"/>
            <a:r>
              <a:rPr lang="en-US" sz="2600" dirty="0">
                <a:cs typeface="Calibri" panose="020F0502020204030204" pitchFamily="34" charset="0"/>
              </a:rPr>
              <a:t>Sleeping sickness, also known as </a:t>
            </a:r>
            <a:r>
              <a:rPr lang="en-US" sz="2600" b="0" i="0" dirty="0">
                <a:solidFill>
                  <a:srgbClr val="222222"/>
                </a:solidFill>
                <a:effectLst/>
              </a:rPr>
              <a:t>African trypanosomiasis: tsetse fly vector and protozoan pathogen (trypanosome)</a:t>
            </a:r>
          </a:p>
          <a:p>
            <a:pPr lvl="1"/>
            <a:endParaRPr lang="en-US" sz="2600" b="0" i="0" dirty="0">
              <a:solidFill>
                <a:srgbClr val="222222"/>
              </a:solidFill>
              <a:effectLst/>
            </a:endParaRPr>
          </a:p>
          <a:p>
            <a:pPr lvl="1"/>
            <a:r>
              <a:rPr lang="en-US" sz="2600" dirty="0">
                <a:solidFill>
                  <a:srgbClr val="222222"/>
                </a:solidFill>
                <a:cs typeface="Calibri" panose="020F0502020204030204" pitchFamily="34" charset="0"/>
              </a:rPr>
              <a:t>Chagas disease: kissing bug vector and trypanosome pathogen</a:t>
            </a:r>
          </a:p>
          <a:p>
            <a:pPr lvl="1"/>
            <a:endParaRPr lang="en-US" sz="2600" dirty="0">
              <a:solidFill>
                <a:srgbClr val="222222"/>
              </a:solidFill>
              <a:cs typeface="Calibri" panose="020F0502020204030204" pitchFamily="34" charset="0"/>
            </a:endParaRPr>
          </a:p>
          <a:p>
            <a:pPr lvl="1"/>
            <a:r>
              <a:rPr lang="en-US" sz="2600" dirty="0">
                <a:effectLst/>
                <a:cs typeface="Calibri" panose="020F0502020204030204" pitchFamily="34" charset="0"/>
              </a:rPr>
              <a:t>Plague: flea </a:t>
            </a:r>
            <a:r>
              <a:rPr lang="en-US" sz="2600" dirty="0">
                <a:cs typeface="Calibri" panose="020F0502020204030204" pitchFamily="34" charset="0"/>
              </a:rPr>
              <a:t>vector and </a:t>
            </a:r>
            <a:r>
              <a:rPr lang="en-US" sz="2600" dirty="0">
                <a:effectLst/>
                <a:cs typeface="Calibri" panose="020F0502020204030204" pitchFamily="34" charset="0"/>
              </a:rPr>
              <a:t>bacterial pathogen (</a:t>
            </a:r>
            <a:r>
              <a:rPr lang="en-US" sz="2600" i="1" dirty="0">
                <a:effectLst/>
                <a:cs typeface="Calibri" panose="020F0502020204030204" pitchFamily="34" charset="0"/>
              </a:rPr>
              <a:t>Yersinia pestis)</a:t>
            </a:r>
            <a:endParaRPr lang="en-US" sz="2600" dirty="0">
              <a:effectLst/>
              <a:cs typeface="Calibri" panose="020F050202020403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A7C901-AA88-81E8-29E7-2D499E835BC7}"/>
              </a:ext>
            </a:extLst>
          </p:cNvPr>
          <p:cNvSpPr txBox="1">
            <a:spLocks/>
          </p:cNvSpPr>
          <p:nvPr/>
        </p:nvSpPr>
        <p:spPr>
          <a:xfrm>
            <a:off x="1420224" y="66434"/>
            <a:ext cx="931103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300" dirty="0">
                <a:latin typeface="+mn-lt"/>
              </a:rPr>
              <a:t>Pathogens exhibit </a:t>
            </a:r>
            <a:r>
              <a:rPr lang="en-US" sz="3300" b="1" dirty="0">
                <a:solidFill>
                  <a:srgbClr val="C00000"/>
                </a:solidFill>
                <a:latin typeface="+mn-lt"/>
              </a:rPr>
              <a:t>diverse transmission mechanisms </a:t>
            </a:r>
            <a:r>
              <a:rPr lang="en-US" sz="3300" dirty="0">
                <a:latin typeface="+mn-lt"/>
              </a:rPr>
              <a:t>that require tailored modeling structures</a:t>
            </a:r>
          </a:p>
        </p:txBody>
      </p:sp>
    </p:spTree>
    <p:extLst>
      <p:ext uri="{BB962C8B-B14F-4D97-AF65-F5344CB8AC3E}">
        <p14:creationId xmlns:p14="http://schemas.microsoft.com/office/powerpoint/2010/main" val="23028876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387900-5E9C-EFA8-B08A-8A61A333F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166" y="0"/>
            <a:ext cx="10515600" cy="1325563"/>
          </a:xfrm>
        </p:spPr>
        <p:txBody>
          <a:bodyPr/>
          <a:lstStyle/>
          <a:p>
            <a:r>
              <a:rPr lang="en-US" dirty="0">
                <a:latin typeface="+mn-lt"/>
              </a:rPr>
              <a:t>Malaria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590F69-86D9-E940-A82B-C7CA3C9973D2}"/>
              </a:ext>
            </a:extLst>
          </p:cNvPr>
          <p:cNvSpPr/>
          <p:nvPr/>
        </p:nvSpPr>
        <p:spPr>
          <a:xfrm>
            <a:off x="5210355" y="6453294"/>
            <a:ext cx="3413014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4">
            <a:extLst>
              <a:ext uri="{FF2B5EF4-FFF2-40B4-BE49-F238E27FC236}">
                <a16:creationId xmlns:a16="http://schemas.microsoft.com/office/drawing/2014/main" id="{4987B939-E8AF-BEAA-ED19-DA53CA2B7D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28" t="49470" r="7434" b="4087"/>
          <a:stretch/>
        </p:blipFill>
        <p:spPr bwMode="auto">
          <a:xfrm>
            <a:off x="76030" y="3767247"/>
            <a:ext cx="4848047" cy="2495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1B644265-BC26-3447-8441-C18F8509C3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00" r="7433" b="49470"/>
          <a:stretch/>
        </p:blipFill>
        <p:spPr bwMode="auto">
          <a:xfrm>
            <a:off x="10868" y="1254686"/>
            <a:ext cx="4715774" cy="2715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632C5D8-3FDF-B7E8-B2EF-E7DD92767217}"/>
              </a:ext>
            </a:extLst>
          </p:cNvPr>
          <p:cNvSpPr txBox="1">
            <a:spLocks/>
          </p:cNvSpPr>
          <p:nvPr/>
        </p:nvSpPr>
        <p:spPr>
          <a:xfrm>
            <a:off x="62133" y="3822866"/>
            <a:ext cx="4861944" cy="33861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/>
              <a:t>Distribution </a:t>
            </a:r>
            <a:r>
              <a:rPr lang="en-US" sz="2000" i="1" dirty="0"/>
              <a:t>Plasmodium vivax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A844CB2E-6BEF-CD61-09D0-507B72764961}"/>
              </a:ext>
            </a:extLst>
          </p:cNvPr>
          <p:cNvSpPr txBox="1">
            <a:spLocks/>
          </p:cNvSpPr>
          <p:nvPr/>
        </p:nvSpPr>
        <p:spPr>
          <a:xfrm>
            <a:off x="10870" y="1248063"/>
            <a:ext cx="4715772" cy="338609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/>
              <a:t>Distribution </a:t>
            </a:r>
            <a:r>
              <a:rPr lang="en-US" sz="2000" i="1" dirty="0"/>
              <a:t>Plasmodium falciparum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0140821-759C-B676-0E27-011398151F9D}"/>
              </a:ext>
            </a:extLst>
          </p:cNvPr>
          <p:cNvSpPr/>
          <p:nvPr/>
        </p:nvSpPr>
        <p:spPr>
          <a:xfrm>
            <a:off x="76030" y="1394575"/>
            <a:ext cx="245389" cy="3386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4FA30EE-655C-A8E4-6BF1-34B33A3BF3E3}"/>
              </a:ext>
            </a:extLst>
          </p:cNvPr>
          <p:cNvSpPr txBox="1"/>
          <p:nvPr/>
        </p:nvSpPr>
        <p:spPr>
          <a:xfrm>
            <a:off x="2208361" y="0"/>
            <a:ext cx="9983639" cy="110799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b="0" i="0" dirty="0">
                <a:solidFill>
                  <a:srgbClr val="000000"/>
                </a:solidFill>
                <a:effectLst/>
              </a:rPr>
              <a:t>4 main human </a:t>
            </a:r>
            <a:r>
              <a:rPr lang="en-US" sz="2200" b="1" i="1" dirty="0">
                <a:solidFill>
                  <a:srgbClr val="C00000"/>
                </a:solidFill>
                <a:effectLst/>
              </a:rPr>
              <a:t>Plasmodium </a:t>
            </a:r>
            <a:r>
              <a:rPr lang="en-US" sz="2200" b="1" dirty="0">
                <a:solidFill>
                  <a:srgbClr val="C00000"/>
                </a:solidFill>
                <a:effectLst/>
              </a:rPr>
              <a:t>parasites </a:t>
            </a:r>
            <a:r>
              <a:rPr lang="en-US" sz="2200" b="0" dirty="0">
                <a:solidFill>
                  <a:srgbClr val="000000"/>
                </a:solidFill>
                <a:effectLst/>
              </a:rPr>
              <a:t>(</a:t>
            </a:r>
            <a:r>
              <a:rPr lang="en-US" sz="2200" b="0" i="1" dirty="0">
                <a:solidFill>
                  <a:srgbClr val="000000"/>
                </a:solidFill>
                <a:effectLst/>
              </a:rPr>
              <a:t>falciparum, vivax, </a:t>
            </a:r>
            <a:r>
              <a:rPr lang="en-US" sz="2200" b="0" i="1" dirty="0" err="1">
                <a:solidFill>
                  <a:srgbClr val="000000"/>
                </a:solidFill>
                <a:effectLst/>
              </a:rPr>
              <a:t>malariae</a:t>
            </a:r>
            <a:r>
              <a:rPr lang="en-US" sz="2200" b="0" i="1" dirty="0">
                <a:solidFill>
                  <a:srgbClr val="000000"/>
                </a:solidFill>
                <a:effectLst/>
              </a:rPr>
              <a:t>, </a:t>
            </a:r>
            <a:r>
              <a:rPr lang="en-US" sz="2200" b="0" i="1" dirty="0" err="1">
                <a:solidFill>
                  <a:srgbClr val="000000"/>
                </a:solidFill>
                <a:effectLst/>
              </a:rPr>
              <a:t>ovalae</a:t>
            </a:r>
            <a:r>
              <a:rPr lang="en-US" sz="2200" b="0" dirty="0">
                <a:solidFill>
                  <a:srgbClr val="000000"/>
                </a:solidFill>
                <a:effectLst/>
              </a:rPr>
              <a:t>).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000000"/>
                </a:solidFill>
              </a:rPr>
              <a:t>Over 200 </a:t>
            </a:r>
            <a:r>
              <a:rPr lang="en-US" sz="2200" i="1" dirty="0">
                <a:solidFill>
                  <a:srgbClr val="000000"/>
                </a:solidFill>
              </a:rPr>
              <a:t>Plasmodium </a:t>
            </a:r>
            <a:r>
              <a:rPr lang="en-US" sz="2200" dirty="0">
                <a:solidFill>
                  <a:srgbClr val="000000"/>
                </a:solidFill>
              </a:rPr>
              <a:t>spp. globally, infecting birds, reptiles, and other mammals (rodents, bats, primates)</a:t>
            </a:r>
          </a:p>
        </p:txBody>
      </p:sp>
      <p:pic>
        <p:nvPicPr>
          <p:cNvPr id="38914" name="Picture 2">
            <a:extLst>
              <a:ext uri="{FF2B5EF4-FFF2-40B4-BE49-F238E27FC236}">
                <a16:creationId xmlns:a16="http://schemas.microsoft.com/office/drawing/2014/main" id="{DDCAF189-C1FF-DB94-F69B-7F0AEA9D9F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1966" y="1394575"/>
            <a:ext cx="6349860" cy="5086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FB426FA-7C47-7450-E9A2-F82A30BF90DE}"/>
              </a:ext>
            </a:extLst>
          </p:cNvPr>
          <p:cNvSpPr txBox="1"/>
          <p:nvPr/>
        </p:nvSpPr>
        <p:spPr>
          <a:xfrm>
            <a:off x="0" y="6494301"/>
            <a:ext cx="4147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cs typeface="Franklin Gothic Medium"/>
              </a:rPr>
              <a:t>Guerra et al. 2006. </a:t>
            </a:r>
            <a:r>
              <a:rPr lang="en-US" i="1" dirty="0">
                <a:cs typeface="Franklin Gothic Medium"/>
              </a:rPr>
              <a:t>Trends in Parasitology</a:t>
            </a:r>
          </a:p>
        </p:txBody>
      </p:sp>
    </p:spTree>
    <p:extLst>
      <p:ext uri="{BB962C8B-B14F-4D97-AF65-F5344CB8AC3E}">
        <p14:creationId xmlns:p14="http://schemas.microsoft.com/office/powerpoint/2010/main" val="229191794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387900-5E9C-EFA8-B08A-8A61A333F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166" y="0"/>
            <a:ext cx="10515600" cy="1325563"/>
          </a:xfrm>
        </p:spPr>
        <p:txBody>
          <a:bodyPr/>
          <a:lstStyle/>
          <a:p>
            <a:r>
              <a:rPr lang="en-US" dirty="0">
                <a:latin typeface="+mn-lt"/>
              </a:rPr>
              <a:t>Malaria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590F69-86D9-E940-A82B-C7CA3C9973D2}"/>
              </a:ext>
            </a:extLst>
          </p:cNvPr>
          <p:cNvSpPr/>
          <p:nvPr/>
        </p:nvSpPr>
        <p:spPr>
          <a:xfrm>
            <a:off x="5210355" y="6453294"/>
            <a:ext cx="3413014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4">
            <a:extLst>
              <a:ext uri="{FF2B5EF4-FFF2-40B4-BE49-F238E27FC236}">
                <a16:creationId xmlns:a16="http://schemas.microsoft.com/office/drawing/2014/main" id="{4987B939-E8AF-BEAA-ED19-DA53CA2B7D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28" t="49470" r="7434" b="4087"/>
          <a:stretch/>
        </p:blipFill>
        <p:spPr bwMode="auto">
          <a:xfrm>
            <a:off x="76030" y="3767247"/>
            <a:ext cx="4848047" cy="2495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1B644265-BC26-3447-8441-C18F8509C3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00" r="7433" b="49470"/>
          <a:stretch/>
        </p:blipFill>
        <p:spPr bwMode="auto">
          <a:xfrm>
            <a:off x="10868" y="1254686"/>
            <a:ext cx="4715774" cy="2715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632C5D8-3FDF-B7E8-B2EF-E7DD92767217}"/>
              </a:ext>
            </a:extLst>
          </p:cNvPr>
          <p:cNvSpPr txBox="1">
            <a:spLocks/>
          </p:cNvSpPr>
          <p:nvPr/>
        </p:nvSpPr>
        <p:spPr>
          <a:xfrm>
            <a:off x="62133" y="3822866"/>
            <a:ext cx="4861944" cy="33861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/>
              <a:t>Distribution </a:t>
            </a:r>
            <a:r>
              <a:rPr lang="en-US" sz="2000" i="1" dirty="0"/>
              <a:t>Plasmodium vivax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A844CB2E-6BEF-CD61-09D0-507B72764961}"/>
              </a:ext>
            </a:extLst>
          </p:cNvPr>
          <p:cNvSpPr txBox="1">
            <a:spLocks/>
          </p:cNvSpPr>
          <p:nvPr/>
        </p:nvSpPr>
        <p:spPr>
          <a:xfrm>
            <a:off x="10870" y="1248063"/>
            <a:ext cx="4715772" cy="338609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/>
              <a:t>Distribution </a:t>
            </a:r>
            <a:r>
              <a:rPr lang="en-US" sz="2000" i="1" dirty="0"/>
              <a:t>Plasmodium falciparum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0140821-759C-B676-0E27-011398151F9D}"/>
              </a:ext>
            </a:extLst>
          </p:cNvPr>
          <p:cNvSpPr/>
          <p:nvPr/>
        </p:nvSpPr>
        <p:spPr>
          <a:xfrm>
            <a:off x="76030" y="1394575"/>
            <a:ext cx="245389" cy="3386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4FA30EE-655C-A8E4-6BF1-34B33A3BF3E3}"/>
              </a:ext>
            </a:extLst>
          </p:cNvPr>
          <p:cNvSpPr txBox="1"/>
          <p:nvPr/>
        </p:nvSpPr>
        <p:spPr>
          <a:xfrm>
            <a:off x="2208361" y="0"/>
            <a:ext cx="9983639" cy="110799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b="0" i="0" dirty="0">
                <a:solidFill>
                  <a:srgbClr val="000000"/>
                </a:solidFill>
                <a:effectLst/>
              </a:rPr>
              <a:t>4 main human </a:t>
            </a:r>
            <a:r>
              <a:rPr lang="en-US" sz="2200" b="1" i="1" dirty="0">
                <a:solidFill>
                  <a:srgbClr val="C00000"/>
                </a:solidFill>
                <a:effectLst/>
              </a:rPr>
              <a:t>Plasmodium </a:t>
            </a:r>
            <a:r>
              <a:rPr lang="en-US" sz="2200" b="1" dirty="0">
                <a:solidFill>
                  <a:srgbClr val="C00000"/>
                </a:solidFill>
                <a:effectLst/>
              </a:rPr>
              <a:t>parasites </a:t>
            </a:r>
            <a:r>
              <a:rPr lang="en-US" sz="2200" b="0" dirty="0">
                <a:solidFill>
                  <a:srgbClr val="000000"/>
                </a:solidFill>
                <a:effectLst/>
              </a:rPr>
              <a:t>(</a:t>
            </a:r>
            <a:r>
              <a:rPr lang="en-US" sz="2200" b="0" i="1" dirty="0">
                <a:solidFill>
                  <a:srgbClr val="000000"/>
                </a:solidFill>
                <a:effectLst/>
              </a:rPr>
              <a:t>falciparum, vivax, </a:t>
            </a:r>
            <a:r>
              <a:rPr lang="en-US" sz="2200" b="0" i="1" dirty="0" err="1">
                <a:solidFill>
                  <a:srgbClr val="000000"/>
                </a:solidFill>
                <a:effectLst/>
              </a:rPr>
              <a:t>malariae</a:t>
            </a:r>
            <a:r>
              <a:rPr lang="en-US" sz="2200" b="0" i="1" dirty="0">
                <a:solidFill>
                  <a:srgbClr val="000000"/>
                </a:solidFill>
                <a:effectLst/>
              </a:rPr>
              <a:t>, </a:t>
            </a:r>
            <a:r>
              <a:rPr lang="en-US" sz="2200" b="0" i="1" dirty="0" err="1">
                <a:solidFill>
                  <a:srgbClr val="000000"/>
                </a:solidFill>
                <a:effectLst/>
              </a:rPr>
              <a:t>ovalae</a:t>
            </a:r>
            <a:r>
              <a:rPr lang="en-US" sz="2200" b="0" dirty="0">
                <a:solidFill>
                  <a:srgbClr val="000000"/>
                </a:solidFill>
                <a:effectLst/>
              </a:rPr>
              <a:t>).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000000"/>
                </a:solidFill>
              </a:rPr>
              <a:t>Over 200 </a:t>
            </a:r>
            <a:r>
              <a:rPr lang="en-US" sz="2200" i="1" dirty="0">
                <a:solidFill>
                  <a:srgbClr val="000000"/>
                </a:solidFill>
              </a:rPr>
              <a:t>Plasmodium </a:t>
            </a:r>
            <a:r>
              <a:rPr lang="en-US" sz="2200" dirty="0">
                <a:solidFill>
                  <a:srgbClr val="000000"/>
                </a:solidFill>
              </a:rPr>
              <a:t>spp. globally, infecting birds, reptiles, and other mammals (rodents, bats, primates)</a:t>
            </a:r>
          </a:p>
        </p:txBody>
      </p:sp>
      <p:pic>
        <p:nvPicPr>
          <p:cNvPr id="38914" name="Picture 2">
            <a:extLst>
              <a:ext uri="{FF2B5EF4-FFF2-40B4-BE49-F238E27FC236}">
                <a16:creationId xmlns:a16="http://schemas.microsoft.com/office/drawing/2014/main" id="{DDCAF189-C1FF-DB94-F69B-7F0AEA9D9F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1966" y="1394575"/>
            <a:ext cx="6349860" cy="5086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FB426FA-7C47-7450-E9A2-F82A30BF90DE}"/>
              </a:ext>
            </a:extLst>
          </p:cNvPr>
          <p:cNvSpPr txBox="1"/>
          <p:nvPr/>
        </p:nvSpPr>
        <p:spPr>
          <a:xfrm>
            <a:off x="0" y="6494301"/>
            <a:ext cx="4147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cs typeface="Franklin Gothic Medium"/>
              </a:rPr>
              <a:t>Guerra et al. 2006. </a:t>
            </a:r>
            <a:r>
              <a:rPr lang="en-US" i="1" dirty="0">
                <a:cs typeface="Franklin Gothic Medium"/>
              </a:rPr>
              <a:t>Trends in Parasitology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ED771B-8E8B-6E1E-936C-57B53C59E407}"/>
              </a:ext>
            </a:extLst>
          </p:cNvPr>
          <p:cNvSpPr txBox="1"/>
          <p:nvPr/>
        </p:nvSpPr>
        <p:spPr>
          <a:xfrm>
            <a:off x="2612750" y="5386665"/>
            <a:ext cx="4607349" cy="144655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rgbClr val="000000"/>
                </a:solidFill>
              </a:rPr>
              <a:t>Plasmodium</a:t>
            </a:r>
            <a:r>
              <a:rPr lang="en-US" sz="2200" b="1" i="1" dirty="0">
                <a:solidFill>
                  <a:srgbClr val="000000"/>
                </a:solidFill>
              </a:rPr>
              <a:t> parasites time RBC bursting such that they are at peak blood stage circulation when mosquito vectors are feeding at dusk!</a:t>
            </a:r>
            <a:endParaRPr lang="en-US" sz="2200" b="1" i="1" dirty="0">
              <a:solidFill>
                <a:srgbClr val="000000"/>
              </a:solidFill>
              <a:effectLst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483EA41-692F-94F1-A165-E0021599DC89}"/>
              </a:ext>
            </a:extLst>
          </p:cNvPr>
          <p:cNvCxnSpPr>
            <a:cxnSpLocks/>
          </p:cNvCxnSpPr>
          <p:nvPr/>
        </p:nvCxnSpPr>
        <p:spPr>
          <a:xfrm flipV="1">
            <a:off x="6937718" y="5747451"/>
            <a:ext cx="664444" cy="345057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64987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387900-5E9C-EFA8-B08A-8A61A333F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166" y="0"/>
            <a:ext cx="10515600" cy="1325563"/>
          </a:xfrm>
        </p:spPr>
        <p:txBody>
          <a:bodyPr/>
          <a:lstStyle/>
          <a:p>
            <a:r>
              <a:rPr lang="en-US" dirty="0">
                <a:latin typeface="+mn-lt"/>
              </a:rPr>
              <a:t>Malaria</a:t>
            </a:r>
          </a:p>
        </p:txBody>
      </p:sp>
      <p:pic>
        <p:nvPicPr>
          <p:cNvPr id="27656" name="Picture 8" descr="Map showing which malaria vectors populate various parts of the world">
            <a:extLst>
              <a:ext uri="{FF2B5EF4-FFF2-40B4-BE49-F238E27FC236}">
                <a16:creationId xmlns:a16="http://schemas.microsoft.com/office/drawing/2014/main" id="{FB010121-16C3-F8A3-5853-56B14C533C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24" b="23931"/>
          <a:stretch/>
        </p:blipFill>
        <p:spPr bwMode="auto">
          <a:xfrm>
            <a:off x="1226144" y="1849511"/>
            <a:ext cx="10369196" cy="4841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3092354-FF00-4194-56E6-19EA6065F0C5}"/>
              </a:ext>
            </a:extLst>
          </p:cNvPr>
          <p:cNvSpPr txBox="1"/>
          <p:nvPr/>
        </p:nvSpPr>
        <p:spPr>
          <a:xfrm>
            <a:off x="9161252" y="6453294"/>
            <a:ext cx="297197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0" i="0" dirty="0" err="1">
                <a:solidFill>
                  <a:srgbClr val="000000"/>
                </a:solidFill>
                <a:effectLst/>
              </a:rPr>
              <a:t>Kiszewksi</a:t>
            </a:r>
            <a:r>
              <a:rPr lang="en-US" dirty="0">
                <a:cs typeface="Franklin Gothic Medium"/>
              </a:rPr>
              <a:t> et al. 2004. </a:t>
            </a:r>
            <a:r>
              <a:rPr lang="en-US" i="1" dirty="0">
                <a:cs typeface="Franklin Gothic Medium"/>
              </a:rPr>
              <a:t>ASTMH.</a:t>
            </a:r>
          </a:p>
        </p:txBody>
      </p:sp>
      <p:pic>
        <p:nvPicPr>
          <p:cNvPr id="7" name="Picture 8" descr="Map showing which malaria vectors populate various parts of the world">
            <a:extLst>
              <a:ext uri="{FF2B5EF4-FFF2-40B4-BE49-F238E27FC236}">
                <a16:creationId xmlns:a16="http://schemas.microsoft.com/office/drawing/2014/main" id="{8EB5671B-F84D-704D-177F-9A8EAF091E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75" t="67956" r="6495"/>
          <a:stretch/>
        </p:blipFill>
        <p:spPr bwMode="auto">
          <a:xfrm>
            <a:off x="24271" y="5693435"/>
            <a:ext cx="4593772" cy="1164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D590F69-86D9-E940-A82B-C7CA3C9973D2}"/>
              </a:ext>
            </a:extLst>
          </p:cNvPr>
          <p:cNvSpPr/>
          <p:nvPr/>
        </p:nvSpPr>
        <p:spPr>
          <a:xfrm>
            <a:off x="5210355" y="6453294"/>
            <a:ext cx="3413014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0CA75D-5F6E-0A32-669B-D9BA14A70A6D}"/>
              </a:ext>
            </a:extLst>
          </p:cNvPr>
          <p:cNvSpPr txBox="1"/>
          <p:nvPr/>
        </p:nvSpPr>
        <p:spPr>
          <a:xfrm>
            <a:off x="2208361" y="0"/>
            <a:ext cx="9983639" cy="178510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b="0" i="0" dirty="0">
                <a:solidFill>
                  <a:srgbClr val="000000"/>
                </a:solidFill>
                <a:effectLst/>
              </a:rPr>
              <a:t>4 main human </a:t>
            </a:r>
            <a:r>
              <a:rPr lang="en-US" sz="2200" b="1" i="1" dirty="0">
                <a:solidFill>
                  <a:srgbClr val="C00000"/>
                </a:solidFill>
                <a:effectLst/>
              </a:rPr>
              <a:t>Plasmodium </a:t>
            </a:r>
            <a:r>
              <a:rPr lang="en-US" sz="2200" b="1" dirty="0">
                <a:solidFill>
                  <a:srgbClr val="C00000"/>
                </a:solidFill>
                <a:effectLst/>
              </a:rPr>
              <a:t>parasites </a:t>
            </a:r>
            <a:r>
              <a:rPr lang="en-US" sz="2200" b="0" dirty="0">
                <a:solidFill>
                  <a:srgbClr val="000000"/>
                </a:solidFill>
                <a:effectLst/>
              </a:rPr>
              <a:t>(</a:t>
            </a:r>
            <a:r>
              <a:rPr lang="en-US" sz="2200" b="0" i="1" dirty="0">
                <a:solidFill>
                  <a:srgbClr val="000000"/>
                </a:solidFill>
                <a:effectLst/>
              </a:rPr>
              <a:t>falciparum, vivax, </a:t>
            </a:r>
            <a:r>
              <a:rPr lang="en-US" sz="2200" b="0" i="1" dirty="0" err="1">
                <a:solidFill>
                  <a:srgbClr val="000000"/>
                </a:solidFill>
                <a:effectLst/>
              </a:rPr>
              <a:t>malariae</a:t>
            </a:r>
            <a:r>
              <a:rPr lang="en-US" sz="2200" b="0" i="1" dirty="0">
                <a:solidFill>
                  <a:srgbClr val="000000"/>
                </a:solidFill>
                <a:effectLst/>
              </a:rPr>
              <a:t>, </a:t>
            </a:r>
            <a:r>
              <a:rPr lang="en-US" sz="2200" b="0" i="1" dirty="0" err="1">
                <a:solidFill>
                  <a:srgbClr val="000000"/>
                </a:solidFill>
                <a:effectLst/>
              </a:rPr>
              <a:t>ovalae</a:t>
            </a:r>
            <a:r>
              <a:rPr lang="en-US" sz="2200" b="0" dirty="0">
                <a:solidFill>
                  <a:srgbClr val="000000"/>
                </a:solidFill>
                <a:effectLst/>
              </a:rPr>
              <a:t>).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000000"/>
                </a:solidFill>
              </a:rPr>
              <a:t>Over 200 </a:t>
            </a:r>
            <a:r>
              <a:rPr lang="en-US" sz="2200" i="1" dirty="0">
                <a:solidFill>
                  <a:srgbClr val="000000"/>
                </a:solidFill>
              </a:rPr>
              <a:t>Plasmodium </a:t>
            </a:r>
            <a:r>
              <a:rPr lang="en-US" sz="2200" dirty="0">
                <a:solidFill>
                  <a:srgbClr val="000000"/>
                </a:solidFill>
              </a:rPr>
              <a:t>spp. globally, infecting birds, reptiles, and other mammals (rodents, bats, primates)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000000"/>
                </a:solidFill>
              </a:rPr>
              <a:t>&gt;400 global species of </a:t>
            </a:r>
            <a:r>
              <a:rPr lang="en-US" sz="2200" b="1" i="1" dirty="0">
                <a:solidFill>
                  <a:srgbClr val="C00000"/>
                </a:solidFill>
              </a:rPr>
              <a:t>Anopheles </a:t>
            </a:r>
            <a:r>
              <a:rPr lang="en-US" sz="2200" b="1" dirty="0">
                <a:solidFill>
                  <a:srgbClr val="C00000"/>
                </a:solidFill>
              </a:rPr>
              <a:t>mosquito</a:t>
            </a:r>
            <a:r>
              <a:rPr lang="en-US" sz="2200" dirty="0">
                <a:solidFill>
                  <a:srgbClr val="000000"/>
                </a:solidFill>
              </a:rPr>
              <a:t>, &gt;100 that can transmit human malaria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b="0" dirty="0">
                <a:solidFill>
                  <a:srgbClr val="000000"/>
                </a:solidFill>
                <a:effectLst/>
              </a:rPr>
              <a:t>~30-40 </a:t>
            </a:r>
            <a:r>
              <a:rPr lang="en-US" sz="2200" b="0" i="1" dirty="0">
                <a:solidFill>
                  <a:srgbClr val="000000"/>
                </a:solidFill>
                <a:effectLst/>
              </a:rPr>
              <a:t>Anopheles </a:t>
            </a:r>
            <a:r>
              <a:rPr lang="en-US" sz="2200" b="0" dirty="0">
                <a:solidFill>
                  <a:srgbClr val="000000"/>
                </a:solidFill>
                <a:effectLst/>
              </a:rPr>
              <a:t>spp</a:t>
            </a:r>
            <a:r>
              <a:rPr lang="en-US" sz="2200" dirty="0">
                <a:solidFill>
                  <a:srgbClr val="000000"/>
                </a:solidFill>
              </a:rPr>
              <a:t>. </a:t>
            </a:r>
            <a:r>
              <a:rPr lang="en-US" sz="2200" b="0" dirty="0">
                <a:solidFill>
                  <a:srgbClr val="000000"/>
                </a:solidFill>
                <a:effectLst/>
              </a:rPr>
              <a:t>most commonly implicated in </a:t>
            </a:r>
            <a:r>
              <a:rPr lang="en-US" sz="2200" dirty="0">
                <a:solidFill>
                  <a:srgbClr val="000000"/>
                </a:solidFill>
              </a:rPr>
              <a:t>human malaria transmission!</a:t>
            </a:r>
            <a:endParaRPr lang="en-US" sz="2200" b="0" dirty="0">
              <a:solidFill>
                <a:srgbClr val="000000"/>
              </a:solidFill>
              <a:effectLst/>
            </a:endParaRPr>
          </a:p>
        </p:txBody>
      </p:sp>
      <p:pic>
        <p:nvPicPr>
          <p:cNvPr id="31748" name="Picture 4" descr="Anopheles gambiae - Entomology Today">
            <a:extLst>
              <a:ext uri="{FF2B5EF4-FFF2-40B4-BE49-F238E27FC236}">
                <a16:creationId xmlns:a16="http://schemas.microsoft.com/office/drawing/2014/main" id="{7274F013-9CBB-B12F-A385-E83237DEE5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79" y="4005285"/>
            <a:ext cx="2298405" cy="152146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99305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387900-5E9C-EFA8-B08A-8A61A333F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166" y="0"/>
            <a:ext cx="10515600" cy="1325563"/>
          </a:xfrm>
        </p:spPr>
        <p:txBody>
          <a:bodyPr/>
          <a:lstStyle/>
          <a:p>
            <a:r>
              <a:rPr lang="en-US" dirty="0">
                <a:latin typeface="+mn-lt"/>
              </a:rPr>
              <a:t>Malaria</a:t>
            </a:r>
          </a:p>
        </p:txBody>
      </p:sp>
      <p:pic>
        <p:nvPicPr>
          <p:cNvPr id="27656" name="Picture 8" descr="Map showing which malaria vectors populate various parts of the world">
            <a:extLst>
              <a:ext uri="{FF2B5EF4-FFF2-40B4-BE49-F238E27FC236}">
                <a16:creationId xmlns:a16="http://schemas.microsoft.com/office/drawing/2014/main" id="{FB010121-16C3-F8A3-5853-56B14C533C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24" b="23931"/>
          <a:stretch/>
        </p:blipFill>
        <p:spPr bwMode="auto">
          <a:xfrm>
            <a:off x="1226144" y="1849511"/>
            <a:ext cx="10369196" cy="4841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3092354-FF00-4194-56E6-19EA6065F0C5}"/>
              </a:ext>
            </a:extLst>
          </p:cNvPr>
          <p:cNvSpPr txBox="1"/>
          <p:nvPr/>
        </p:nvSpPr>
        <p:spPr>
          <a:xfrm>
            <a:off x="9161252" y="6453294"/>
            <a:ext cx="297197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0" i="0" dirty="0" err="1">
                <a:solidFill>
                  <a:srgbClr val="000000"/>
                </a:solidFill>
                <a:effectLst/>
              </a:rPr>
              <a:t>Kiszewksi</a:t>
            </a:r>
            <a:r>
              <a:rPr lang="en-US" dirty="0">
                <a:cs typeface="Franklin Gothic Medium"/>
              </a:rPr>
              <a:t> et al. 2004. </a:t>
            </a:r>
            <a:r>
              <a:rPr lang="en-US" i="1" dirty="0">
                <a:cs typeface="Franklin Gothic Medium"/>
              </a:rPr>
              <a:t>ASTMH.</a:t>
            </a:r>
          </a:p>
        </p:txBody>
      </p:sp>
      <p:pic>
        <p:nvPicPr>
          <p:cNvPr id="7" name="Picture 8" descr="Map showing which malaria vectors populate various parts of the world">
            <a:extLst>
              <a:ext uri="{FF2B5EF4-FFF2-40B4-BE49-F238E27FC236}">
                <a16:creationId xmlns:a16="http://schemas.microsoft.com/office/drawing/2014/main" id="{8EB5671B-F84D-704D-177F-9A8EAF091E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75" t="67956" r="6495"/>
          <a:stretch/>
        </p:blipFill>
        <p:spPr bwMode="auto">
          <a:xfrm>
            <a:off x="24271" y="5693435"/>
            <a:ext cx="4593772" cy="1164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D590F69-86D9-E940-A82B-C7CA3C9973D2}"/>
              </a:ext>
            </a:extLst>
          </p:cNvPr>
          <p:cNvSpPr/>
          <p:nvPr/>
        </p:nvSpPr>
        <p:spPr>
          <a:xfrm>
            <a:off x="5210355" y="6453294"/>
            <a:ext cx="3413014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0CA75D-5F6E-0A32-669B-D9BA14A70A6D}"/>
              </a:ext>
            </a:extLst>
          </p:cNvPr>
          <p:cNvSpPr txBox="1"/>
          <p:nvPr/>
        </p:nvSpPr>
        <p:spPr>
          <a:xfrm>
            <a:off x="2208361" y="0"/>
            <a:ext cx="9983639" cy="178510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b="0" i="0" dirty="0">
                <a:solidFill>
                  <a:srgbClr val="000000"/>
                </a:solidFill>
                <a:effectLst/>
              </a:rPr>
              <a:t>4 main human </a:t>
            </a:r>
            <a:r>
              <a:rPr lang="en-US" sz="2200" b="1" i="1" dirty="0">
                <a:solidFill>
                  <a:srgbClr val="C00000"/>
                </a:solidFill>
                <a:effectLst/>
              </a:rPr>
              <a:t>Plasmodium </a:t>
            </a:r>
            <a:r>
              <a:rPr lang="en-US" sz="2200" b="1" dirty="0">
                <a:solidFill>
                  <a:srgbClr val="C00000"/>
                </a:solidFill>
                <a:effectLst/>
              </a:rPr>
              <a:t>parasites </a:t>
            </a:r>
            <a:r>
              <a:rPr lang="en-US" sz="2200" b="0" dirty="0">
                <a:solidFill>
                  <a:srgbClr val="000000"/>
                </a:solidFill>
                <a:effectLst/>
              </a:rPr>
              <a:t>(</a:t>
            </a:r>
            <a:r>
              <a:rPr lang="en-US" sz="2200" b="0" i="1" dirty="0">
                <a:solidFill>
                  <a:srgbClr val="000000"/>
                </a:solidFill>
                <a:effectLst/>
              </a:rPr>
              <a:t>falciparum, vivax, </a:t>
            </a:r>
            <a:r>
              <a:rPr lang="en-US" sz="2200" b="0" i="1" dirty="0" err="1">
                <a:solidFill>
                  <a:srgbClr val="000000"/>
                </a:solidFill>
                <a:effectLst/>
              </a:rPr>
              <a:t>malariae</a:t>
            </a:r>
            <a:r>
              <a:rPr lang="en-US" sz="2200" b="0" i="1" dirty="0">
                <a:solidFill>
                  <a:srgbClr val="000000"/>
                </a:solidFill>
                <a:effectLst/>
              </a:rPr>
              <a:t>, </a:t>
            </a:r>
            <a:r>
              <a:rPr lang="en-US" sz="2200" b="0" i="1" dirty="0" err="1">
                <a:solidFill>
                  <a:srgbClr val="000000"/>
                </a:solidFill>
                <a:effectLst/>
              </a:rPr>
              <a:t>ovalae</a:t>
            </a:r>
            <a:r>
              <a:rPr lang="en-US" sz="2200" b="0" dirty="0">
                <a:solidFill>
                  <a:srgbClr val="000000"/>
                </a:solidFill>
                <a:effectLst/>
              </a:rPr>
              <a:t>).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000000"/>
                </a:solidFill>
              </a:rPr>
              <a:t>Over 200 </a:t>
            </a:r>
            <a:r>
              <a:rPr lang="en-US" sz="2200" i="1" dirty="0">
                <a:solidFill>
                  <a:srgbClr val="000000"/>
                </a:solidFill>
              </a:rPr>
              <a:t>Plasmodium </a:t>
            </a:r>
            <a:r>
              <a:rPr lang="en-US" sz="2200" dirty="0">
                <a:solidFill>
                  <a:srgbClr val="000000"/>
                </a:solidFill>
              </a:rPr>
              <a:t>spp. globally, infecting birds, reptiles, and other mammals (rodents, bats, primates)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000000"/>
                </a:solidFill>
              </a:rPr>
              <a:t>&gt;400 global species of </a:t>
            </a:r>
            <a:r>
              <a:rPr lang="en-US" sz="2200" b="1" i="1" dirty="0">
                <a:solidFill>
                  <a:srgbClr val="C00000"/>
                </a:solidFill>
              </a:rPr>
              <a:t>Anopheles </a:t>
            </a:r>
            <a:r>
              <a:rPr lang="en-US" sz="2200" b="1" dirty="0">
                <a:solidFill>
                  <a:srgbClr val="C00000"/>
                </a:solidFill>
              </a:rPr>
              <a:t>mosquito</a:t>
            </a:r>
            <a:r>
              <a:rPr lang="en-US" sz="2200" dirty="0">
                <a:solidFill>
                  <a:srgbClr val="000000"/>
                </a:solidFill>
              </a:rPr>
              <a:t>, &gt;100 that can transmit human malaria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b="0" dirty="0">
                <a:solidFill>
                  <a:srgbClr val="000000"/>
                </a:solidFill>
                <a:effectLst/>
              </a:rPr>
              <a:t>~30-40 </a:t>
            </a:r>
            <a:r>
              <a:rPr lang="en-US" sz="2200" b="0" i="1" dirty="0">
                <a:solidFill>
                  <a:srgbClr val="000000"/>
                </a:solidFill>
                <a:effectLst/>
              </a:rPr>
              <a:t>Anopheles </a:t>
            </a:r>
            <a:r>
              <a:rPr lang="en-US" sz="2200" b="0" dirty="0">
                <a:solidFill>
                  <a:srgbClr val="000000"/>
                </a:solidFill>
                <a:effectLst/>
              </a:rPr>
              <a:t>spp</a:t>
            </a:r>
            <a:r>
              <a:rPr lang="en-US" sz="2200" dirty="0">
                <a:solidFill>
                  <a:srgbClr val="000000"/>
                </a:solidFill>
              </a:rPr>
              <a:t>. </a:t>
            </a:r>
            <a:r>
              <a:rPr lang="en-US" sz="2200" b="0" dirty="0">
                <a:solidFill>
                  <a:srgbClr val="000000"/>
                </a:solidFill>
                <a:effectLst/>
              </a:rPr>
              <a:t>most commonly implicated in </a:t>
            </a:r>
            <a:r>
              <a:rPr lang="en-US" sz="2200" dirty="0">
                <a:solidFill>
                  <a:srgbClr val="000000"/>
                </a:solidFill>
              </a:rPr>
              <a:t>human malaria transmission!</a:t>
            </a:r>
            <a:endParaRPr lang="en-US" sz="2200" b="0" dirty="0">
              <a:solidFill>
                <a:srgbClr val="000000"/>
              </a:solidFill>
              <a:effectLst/>
            </a:endParaRPr>
          </a:p>
        </p:txBody>
      </p:sp>
      <p:pic>
        <p:nvPicPr>
          <p:cNvPr id="31748" name="Picture 4" descr="Anopheles gambiae - Entomology Today">
            <a:extLst>
              <a:ext uri="{FF2B5EF4-FFF2-40B4-BE49-F238E27FC236}">
                <a16:creationId xmlns:a16="http://schemas.microsoft.com/office/drawing/2014/main" id="{7274F013-9CBB-B12F-A385-E83237DEE5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79" y="4005285"/>
            <a:ext cx="2298405" cy="152146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71F1722-2C18-030E-31B2-D9554ED8E2FF}"/>
              </a:ext>
            </a:extLst>
          </p:cNvPr>
          <p:cNvSpPr txBox="1"/>
          <p:nvPr/>
        </p:nvSpPr>
        <p:spPr>
          <a:xfrm>
            <a:off x="47979" y="3235844"/>
            <a:ext cx="5162376" cy="76944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rgbClr val="000000"/>
                </a:solidFill>
              </a:rPr>
              <a:t>Only female mosquitoes feed on blood!</a:t>
            </a:r>
          </a:p>
          <a:p>
            <a:r>
              <a:rPr lang="en-US" sz="2200" b="1" i="0" dirty="0">
                <a:solidFill>
                  <a:srgbClr val="000000"/>
                </a:solidFill>
                <a:effectLst/>
              </a:rPr>
              <a:t>Male mosquitoes feed on plant nectar.</a:t>
            </a:r>
          </a:p>
        </p:txBody>
      </p:sp>
    </p:spTree>
    <p:extLst>
      <p:ext uri="{BB962C8B-B14F-4D97-AF65-F5344CB8AC3E}">
        <p14:creationId xmlns:p14="http://schemas.microsoft.com/office/powerpoint/2010/main" val="372489525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 descr="Previous prevalence of malaria world map">
            <a:extLst>
              <a:ext uri="{FF2B5EF4-FFF2-40B4-BE49-F238E27FC236}">
                <a16:creationId xmlns:a16="http://schemas.microsoft.com/office/drawing/2014/main" id="{36A7F370-41B2-CDDB-4CC1-37DDE825050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71" b="6421"/>
          <a:stretch/>
        </p:blipFill>
        <p:spPr bwMode="auto">
          <a:xfrm>
            <a:off x="310350" y="1656273"/>
            <a:ext cx="11081288" cy="4192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0AB195A9-1F31-BCCD-0557-C956F1CDAD05}"/>
              </a:ext>
            </a:extLst>
          </p:cNvPr>
          <p:cNvSpPr txBox="1">
            <a:spLocks/>
          </p:cNvSpPr>
          <p:nvPr/>
        </p:nvSpPr>
        <p:spPr>
          <a:xfrm>
            <a:off x="1870323" y="142534"/>
            <a:ext cx="821234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000" dirty="0">
                <a:latin typeface="+mn-lt"/>
              </a:rPr>
              <a:t>Malaria has been eliminated from many regions where it was previously endemic, including the US.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D6868FB-67C4-661A-BBD8-82EC18D42945}"/>
              </a:ext>
            </a:extLst>
          </p:cNvPr>
          <p:cNvSpPr txBox="1"/>
          <p:nvPr/>
        </p:nvSpPr>
        <p:spPr>
          <a:xfrm>
            <a:off x="1052423" y="5784294"/>
            <a:ext cx="9540816" cy="89255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600" b="0" i="0" dirty="0">
                <a:solidFill>
                  <a:srgbClr val="000000"/>
                </a:solidFill>
                <a:effectLst/>
              </a:rPr>
              <a:t>Still one of the leading causes of child mortality globally – responsible for about half a million childhood deaths a year, 80% in Africa.</a:t>
            </a:r>
            <a:endParaRPr lang="en-US" sz="2600" i="1" dirty="0">
              <a:cs typeface="Franklin Gothic Medium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72CBA6E-5E3E-8B8E-F3B5-BACDD4E9BA23}"/>
              </a:ext>
            </a:extLst>
          </p:cNvPr>
          <p:cNvSpPr txBox="1"/>
          <p:nvPr/>
        </p:nvSpPr>
        <p:spPr>
          <a:xfrm>
            <a:off x="10082670" y="6504316"/>
            <a:ext cx="210933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0" i="0" dirty="0" err="1">
                <a:solidFill>
                  <a:srgbClr val="000000"/>
                </a:solidFill>
                <a:effectLst/>
              </a:rPr>
              <a:t>OurWorldinData.org</a:t>
            </a:r>
            <a:endParaRPr lang="en-US" i="1" dirty="0">
              <a:cs typeface="Franklin Gothic Medium"/>
            </a:endParaRPr>
          </a:p>
        </p:txBody>
      </p:sp>
    </p:spTree>
    <p:extLst>
      <p:ext uri="{BB962C8B-B14F-4D97-AF65-F5344CB8AC3E}">
        <p14:creationId xmlns:p14="http://schemas.microsoft.com/office/powerpoint/2010/main" val="6931393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DA717C-5091-AEB7-1C93-1CAD78F0A6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977293"/>
          </a:xfrm>
        </p:spPr>
        <p:txBody>
          <a:bodyPr/>
          <a:lstStyle/>
          <a:p>
            <a:r>
              <a:rPr lang="en-US" dirty="0"/>
              <a:t>Let’s recap a bit!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8591AE0-A594-17A7-7540-15270B78AA1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22115" y="733471"/>
                <a:ext cx="11747770" cy="5690680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b="1" i="1" u="sng" dirty="0"/>
                  <a:t>Disease Ecology</a:t>
                </a:r>
              </a:p>
              <a:p>
                <a:r>
                  <a:rPr lang="en-US" dirty="0"/>
                  <a:t>Parasitism is a species interaction in which a parasite or pathogen lives in or on a host and benefits at the expense of the hosts.</a:t>
                </a:r>
              </a:p>
              <a:p>
                <a:r>
                  <a:rPr lang="en-US" dirty="0"/>
                  <a:t>Pathogens play a key role in regulating population cycles in wildlife (e.g. </a:t>
                </a:r>
                <a:r>
                  <a:rPr lang="en-US" dirty="0" err="1"/>
                  <a:t>Soay</a:t>
                </a:r>
                <a:r>
                  <a:rPr lang="en-US" dirty="0"/>
                  <a:t> sheep, red grouse) and also impact human demography (e.g. Plague of Justinian, Black Death, Cocoliztli, HIV, COVID) </a:t>
                </a:r>
              </a:p>
              <a:p>
                <a:r>
                  <a:rPr lang="en-US" dirty="0"/>
                  <a:t>The recognition that microorganisms (bacteria, viruses, protozoa) cause disease dates back to the origins of the microscope (van Leuwenhoek) and was later formalized in Koch’s postulates in the late 1800s</a:t>
                </a:r>
              </a:p>
              <a:p>
                <a:r>
                  <a:rPr lang="en-US" dirty="0"/>
                  <a:t>In addition to demography, pathogens have also shaped human evolution (malaria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sickle cell anemia, Duffy negative antigen)</a:t>
                </a:r>
              </a:p>
              <a:p>
                <a:r>
                  <a:rPr lang="en-US" dirty="0"/>
                  <a:t>Epidemiology is focused on understanding the risk factors associated with disease, while disease ecology is focused on understanding their transmission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8591AE0-A594-17A7-7540-15270B78AA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2115" y="733471"/>
                <a:ext cx="11747770" cy="5690680"/>
              </a:xfrm>
              <a:blipFill>
                <a:blip r:embed="rId2"/>
                <a:stretch>
                  <a:fillRect l="-1080" t="-1782" b="-3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D2517E16-0919-8BEB-60A5-F0EBA194F15E}"/>
              </a:ext>
            </a:extLst>
          </p:cNvPr>
          <p:cNvSpPr/>
          <p:nvPr/>
        </p:nvSpPr>
        <p:spPr>
          <a:xfrm>
            <a:off x="12359640" y="2837234"/>
            <a:ext cx="11582400" cy="3962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8276AC1-820F-04BE-0ABA-2C27AD4ED9FA}"/>
              </a:ext>
            </a:extLst>
          </p:cNvPr>
          <p:cNvSpPr/>
          <p:nvPr/>
        </p:nvSpPr>
        <p:spPr>
          <a:xfrm>
            <a:off x="222115" y="3322320"/>
            <a:ext cx="11582400" cy="32765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13636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1D7D55-D40A-B906-0759-9A968AEE72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6433" y="1364611"/>
            <a:ext cx="6486862" cy="4351338"/>
          </a:xfrm>
        </p:spPr>
        <p:txBody>
          <a:bodyPr>
            <a:normAutofit/>
          </a:bodyPr>
          <a:lstStyle/>
          <a:p>
            <a:r>
              <a:rPr lang="en-US" sz="2600" dirty="0"/>
              <a:t>1911: British medical Dr. Sir Ronald Ross developed the first model of malaria while working in the Indian Medical Service.</a:t>
            </a:r>
          </a:p>
          <a:p>
            <a:pPr lvl="1"/>
            <a:r>
              <a:rPr lang="en-US" sz="2200" dirty="0"/>
              <a:t>He had already won the 1902 Nobel prize in physiology and medicine for discovering the life cycle of avian malaria</a:t>
            </a:r>
          </a:p>
          <a:p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083B9CE-D719-6906-FF76-730D80420477}"/>
              </a:ext>
            </a:extLst>
          </p:cNvPr>
          <p:cNvGrpSpPr/>
          <p:nvPr/>
        </p:nvGrpSpPr>
        <p:grpSpPr>
          <a:xfrm>
            <a:off x="6750024" y="1408965"/>
            <a:ext cx="4318866" cy="2715073"/>
            <a:chOff x="5360232" y="2786427"/>
            <a:chExt cx="4318866" cy="2715073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4DC7F76C-F344-C1B8-20C4-773B87A3A1CD}"/>
                </a:ext>
              </a:extLst>
            </p:cNvPr>
            <p:cNvGrpSpPr/>
            <p:nvPr/>
          </p:nvGrpSpPr>
          <p:grpSpPr>
            <a:xfrm>
              <a:off x="5360232" y="2786427"/>
              <a:ext cx="4318866" cy="1577002"/>
              <a:chOff x="2758440" y="1686273"/>
              <a:chExt cx="5076833" cy="1987851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6614E2E9-C2BA-56E6-F221-8C4E82823AFC}"/>
                  </a:ext>
                </a:extLst>
              </p:cNvPr>
              <p:cNvGrpSpPr/>
              <p:nvPr/>
            </p:nvGrpSpPr>
            <p:grpSpPr>
              <a:xfrm>
                <a:off x="2758440" y="1686273"/>
                <a:ext cx="5076833" cy="1965269"/>
                <a:chOff x="2634893" y="1008391"/>
                <a:chExt cx="5076833" cy="1965269"/>
              </a:xfrm>
            </p:grpSpPr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B0549638-09A5-1D38-9D50-CBCE7F5E7DE5}"/>
                    </a:ext>
                  </a:extLst>
                </p:cNvPr>
                <p:cNvGrpSpPr/>
                <p:nvPr/>
              </p:nvGrpSpPr>
              <p:grpSpPr>
                <a:xfrm>
                  <a:off x="4533316" y="1399718"/>
                  <a:ext cx="3178410" cy="1573942"/>
                  <a:chOff x="3421375" y="1870528"/>
                  <a:chExt cx="3178410" cy="1573942"/>
                </a:xfrm>
              </p:grpSpPr>
              <p:grpSp>
                <p:nvGrpSpPr>
                  <p:cNvPr id="22" name="Group 21">
                    <a:extLst>
                      <a:ext uri="{FF2B5EF4-FFF2-40B4-BE49-F238E27FC236}">
                        <a16:creationId xmlns:a16="http://schemas.microsoft.com/office/drawing/2014/main" id="{AAAAC2EA-3503-C03F-0A89-29B5F5908CA3}"/>
                      </a:ext>
                    </a:extLst>
                  </p:cNvPr>
                  <p:cNvGrpSpPr/>
                  <p:nvPr/>
                </p:nvGrpSpPr>
                <p:grpSpPr>
                  <a:xfrm>
                    <a:off x="3421375" y="1870528"/>
                    <a:ext cx="3178410" cy="1573942"/>
                    <a:chOff x="3447749" y="2466136"/>
                    <a:chExt cx="2276421" cy="1045414"/>
                  </a:xfrm>
                </p:grpSpPr>
                <mc:AlternateContent xmlns:mc="http://schemas.openxmlformats.org/markup-compatibility/2006" xmlns:a14="http://schemas.microsoft.com/office/drawing/2010/main">
                  <mc:Choice Requires="a14">
                    <p:graphicFrame>
                      <p:nvGraphicFramePr>
                        <p:cNvPr id="25" name="Object 24">
                          <a:extLst>
                            <a:ext uri="{FF2B5EF4-FFF2-40B4-BE49-F238E27FC236}">
                              <a16:creationId xmlns:a16="http://schemas.microsoft.com/office/drawing/2014/main" id="{D1C99571-BD52-C178-7537-2D4D6A9C9CC8}"/>
                            </a:ext>
                          </a:extLst>
                        </p:cNvPr>
                        <p:cNvGraphicFramePr>
                          <a:graphicFrameLocks noChangeAspect="1"/>
                        </p:cNvGraphicFramePr>
                        <p:nvPr/>
                      </p:nvGraphicFramePr>
                      <p:xfrm>
                        <a:off x="4514850" y="3346450"/>
                        <a:ext cx="114300" cy="165100"/>
                      </p:xfrm>
                      <a:graphic>
                        <a:graphicData uri="http://schemas.openxmlformats.org/presentationml/2006/ole">
                          <mc:AlternateContent>
                            <mc:Choice xmlns:v="urn:schemas-microsoft-com:vml" Requires="v">
                              <p:oleObj name="Equation" r:id="rId3" imgW="114300" imgH="165100" progId="Equation.3">
                                <p:embed/>
                              </p:oleObj>
                            </mc:Choice>
                            <mc:Fallback>
                              <p:oleObj name="Equation" r:id="rId3" imgW="114300" imgH="165100" progId="Equation.3">
                                <p:embed/>
                                <p:pic>
                                  <p:nvPicPr>
                                    <p:cNvPr id="25" name="Object 24">
                                      <a:extLst>
                                        <a:ext uri="{FF2B5EF4-FFF2-40B4-BE49-F238E27FC236}">
                                          <a16:creationId xmlns:a16="http://schemas.microsoft.com/office/drawing/2014/main" id="{D1C99571-BD52-C178-7537-2D4D6A9C9CC8}"/>
                                        </a:ext>
                                      </a:extLst>
                                    </p:cNvPr>
                                    <p:cNvPicPr/>
                                    <p:nvPr/>
                                  </p:nvPicPr>
                                  <p:blipFill>
                                    <a:blip r:embed="rId4"/>
                                    <a:stretch>
                                      <a:fillRect/>
                                    </a:stretch>
                                  </p:blipFill>
                                  <p:spPr>
                                    <a:xfrm>
                                      <a:off x="4514850" y="3346450"/>
                                      <a:ext cx="114300" cy="165100"/>
                                    </a:xfrm>
                                    <a:prstGeom prst="rect">
                                      <a:avLst/>
                                    </a:prstGeom>
                                  </p:spPr>
                                </p:pic>
                              </p:oleObj>
                            </mc:Fallback>
                          </mc:AlternateContent>
                        </a:graphicData>
                      </a:graphic>
                    </p:graphicFrame>
                  </mc:Choice>
                  <mc:Fallback xmlns="">
                    <p:graphicFrame>
                      <p:nvGraphicFramePr>
                        <p:cNvPr id="25" name="Object 24">
                          <a:extLst>
                            <a:ext uri="{FF2B5EF4-FFF2-40B4-BE49-F238E27FC236}">
                              <a16:creationId xmlns:a16="http://schemas.microsoft.com/office/drawing/2014/main" id="{D1C99571-BD52-C178-7537-2D4D6A9C9CC8}"/>
                            </a:ext>
                          </a:extLst>
                        </p:cNvPr>
                        <p:cNvGraphicFramePr>
                          <a:graphicFrameLocks noChangeAspect="1"/>
                        </p:cNvGraphicFramePr>
                        <p:nvPr/>
                      </p:nvGraphicFramePr>
                      <p:xfrm>
                        <a:off x="4514850" y="3346450"/>
                        <a:ext cx="114300" cy="165100"/>
                      </p:xfrm>
                      <a:graphic>
                        <a:graphicData uri="http://schemas.openxmlformats.org/presentationml/2006/ole">
                          <mc:AlternateContent>
                            <mc:Choice xmlns:v="urn:schemas-microsoft-com:vml" Requires="v">
                              <p:oleObj name="Equation" r:id="rId5" imgW="114300" imgH="165100" progId="Equation.3">
                                <p:embed/>
                              </p:oleObj>
                            </mc:Choice>
                            <mc:Fallback>
                              <p:oleObj name="Equation" r:id="rId5" imgW="114300" imgH="165100" progId="Equation.3">
                                <p:embed/>
                                <p:pic>
                                  <p:nvPicPr>
                                    <p:cNvPr id="25" name="Object 24">
                                      <a:extLst>
                                        <a:ext uri="{FF2B5EF4-FFF2-40B4-BE49-F238E27FC236}">
                                          <a16:creationId xmlns:a16="http://schemas.microsoft.com/office/drawing/2014/main" id="{D1C99571-BD52-C178-7537-2D4D6A9C9CC8}"/>
                                        </a:ext>
                                      </a:extLst>
                                    </p:cNvPr>
                                    <p:cNvPicPr/>
                                    <p:nvPr/>
                                  </p:nvPicPr>
                                  <p:blipFill>
                                    <a:blip r:embed="rId6"/>
                                    <a:stretch>
                                      <a:fillRect/>
                                    </a:stretch>
                                  </p:blipFill>
                                  <p:spPr>
                                    <a:xfrm>
                                      <a:off x="4514850" y="3346450"/>
                                      <a:ext cx="114300" cy="165100"/>
                                    </a:xfrm>
                                    <a:prstGeom prst="rect">
                                      <a:avLst/>
                                    </a:prstGeom>
                                  </p:spPr>
                                </p:pic>
                              </p:oleObj>
                            </mc:Fallback>
                          </mc:AlternateContent>
                        </a:graphicData>
                      </a:graphic>
                    </p:graphicFrame>
                  </mc:Fallback>
                </mc:AlternateContent>
                <p:grpSp>
                  <p:nvGrpSpPr>
                    <p:cNvPr id="26" name="Group 25">
                      <a:extLst>
                        <a:ext uri="{FF2B5EF4-FFF2-40B4-BE49-F238E27FC236}">
                          <a16:creationId xmlns:a16="http://schemas.microsoft.com/office/drawing/2014/main" id="{EF767377-F054-34CE-5150-19FFB275D1F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447749" y="2466136"/>
                      <a:ext cx="2276421" cy="687987"/>
                      <a:chOff x="4023460" y="2056185"/>
                      <a:chExt cx="2276421" cy="687987"/>
                    </a:xfrm>
                  </p:grpSpPr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29" name="Rectangle 28">
                            <a:extLst>
                              <a:ext uri="{FF2B5EF4-FFF2-40B4-BE49-F238E27FC236}">
                                <a16:creationId xmlns:a16="http://schemas.microsoft.com/office/drawing/2014/main" id="{F40DDD76-C0D8-0632-BCC8-7CF8F78EF8F7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5371845" y="2139665"/>
                            <a:ext cx="928036" cy="604507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</p:spPr>
                        <p:style>
                          <a:lnRef idx="2">
                            <a:schemeClr val="dk1"/>
                          </a:lnRef>
                          <a:fillRef idx="1">
                            <a:schemeClr val="lt1"/>
                          </a:fillRef>
                          <a:effectRef idx="0">
                            <a:schemeClr val="dk1"/>
                          </a:effectRef>
                          <a:fontRef idx="minor">
                            <a:schemeClr val="dk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r>
                                    <a:rPr lang="en-US" sz="26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mbria Math"/>
                                    </a:rPr>
                                    <m:t>𝛼</m:t>
                                  </m:r>
                                </m:oMath>
                              </m:oMathPara>
                            </a14:m>
                            <a:endParaRPr lang="en-US" sz="2600" dirty="0">
                              <a:solidFill>
                                <a:schemeClr val="tx1"/>
                              </a:solidFill>
                              <a:cs typeface="Cambria Math"/>
                            </a:endParaRPr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29" name="Rectangle 28">
                            <a:extLst>
                              <a:ext uri="{FF2B5EF4-FFF2-40B4-BE49-F238E27FC236}">
                                <a16:creationId xmlns:a16="http://schemas.microsoft.com/office/drawing/2014/main" id="{F40DDD76-C0D8-0632-BCC8-7CF8F78EF8F7}"/>
                              </a:ext>
                            </a:extLst>
                          </p:cNvPr>
                          <p:cNvSpPr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5371845" y="2139665"/>
                            <a:ext cx="928036" cy="604507"/>
                          </a:xfrm>
                          <a:prstGeom prst="rect">
                            <a:avLst/>
                          </a:prstGeom>
                          <a:blipFill>
                            <a:blip r:embed="rId7"/>
                            <a:stretch>
                              <a:fillRect/>
                            </a:stretch>
                          </a:blipFill>
                          <a:ln>
                            <a:noFill/>
                          </a:ln>
                        </p:spPr>
                        <p:txBody>
                          <a:bodyPr/>
                          <a:lstStyle/>
                          <a:p>
                            <a:r>
                              <a:rPr 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p:sp>
                    <p:nvSpPr>
                      <p:cNvPr id="30" name="Rectangle 29">
                        <a:extLst>
                          <a:ext uri="{FF2B5EF4-FFF2-40B4-BE49-F238E27FC236}">
                            <a16:creationId xmlns:a16="http://schemas.microsoft.com/office/drawing/2014/main" id="{62D61111-F216-5F74-0351-92B1D00A327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23460" y="2056185"/>
                        <a:ext cx="928036" cy="60450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style>
                      <a:lnRef idx="2">
                        <a:schemeClr val="dk1"/>
                      </a:lnRef>
                      <a:fillRef idx="1">
                        <a:schemeClr val="lt1"/>
                      </a:fillRef>
                      <a:effectRef idx="0">
                        <a:schemeClr val="dk1"/>
                      </a:effectRef>
                      <a:fontRef idx="minor">
                        <a:schemeClr val="dk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l-GR" sz="2600" dirty="0">
                            <a:solidFill>
                              <a:schemeClr val="tx1"/>
                            </a:solidFill>
                            <a:cs typeface="Cambria Math"/>
                          </a:rPr>
                          <a:t>β</a:t>
                        </a:r>
                        <a:r>
                          <a:rPr lang="en-US" sz="2600" baseline="-25000" dirty="0">
                            <a:solidFill>
                              <a:schemeClr val="tx1"/>
                            </a:solidFill>
                            <a:cs typeface="Cambria Math"/>
                          </a:rPr>
                          <a:t>H</a:t>
                        </a:r>
                      </a:p>
                    </p:txBody>
                  </p:sp>
                </p:grpSp>
                <p:cxnSp>
                  <p:nvCxnSpPr>
                    <p:cNvPr id="27" name="Straight Arrow Connector 26">
                      <a:extLst>
                        <a:ext uri="{FF2B5EF4-FFF2-40B4-BE49-F238E27FC236}">
                          <a16:creationId xmlns:a16="http://schemas.microsoft.com/office/drawing/2014/main" id="{36BA6042-9138-0977-4526-70C948B90846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3741907" y="3070643"/>
                      <a:ext cx="356978" cy="0"/>
                    </a:xfrm>
                    <a:prstGeom prst="straightConnector1">
                      <a:avLst/>
                    </a:prstGeom>
                    <a:ln w="38100" cmpd="sng">
                      <a:solidFill>
                        <a:schemeClr val="tx1"/>
                      </a:solidFill>
                      <a:tailEnd type="arrow"/>
                    </a:ln>
                    <a:effectLst/>
                  </p:spPr>
                  <p:style>
                    <a:lnRef idx="2">
                      <a:schemeClr val="dk1"/>
                    </a:lnRef>
                    <a:fillRef idx="0">
                      <a:schemeClr val="dk1"/>
                    </a:fillRef>
                    <a:effectRef idx="1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8" name="Straight Arrow Connector 27">
                      <a:extLst>
                        <a:ext uri="{FF2B5EF4-FFF2-40B4-BE49-F238E27FC236}">
                          <a16:creationId xmlns:a16="http://schemas.microsoft.com/office/drawing/2014/main" id="{545FA84C-5304-3EE2-63D7-0203897E7A89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5093168" y="3100005"/>
                      <a:ext cx="356978" cy="0"/>
                    </a:xfrm>
                    <a:prstGeom prst="straightConnector1">
                      <a:avLst/>
                    </a:prstGeom>
                    <a:ln w="38100" cmpd="sng">
                      <a:solidFill>
                        <a:schemeClr val="tx1"/>
                      </a:solidFill>
                      <a:tailEnd type="arrow"/>
                    </a:ln>
                    <a:effectLst/>
                  </p:spPr>
                  <p:style>
                    <a:lnRef idx="2">
                      <a:schemeClr val="dk1"/>
                    </a:lnRef>
                    <a:fillRef idx="0">
                      <a:schemeClr val="dk1"/>
                    </a:fillRef>
                    <a:effectRef idx="1">
                      <a:schemeClr val="dk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23" name="Rectangle 22">
                    <a:extLst>
                      <a:ext uri="{FF2B5EF4-FFF2-40B4-BE49-F238E27FC236}">
                        <a16:creationId xmlns:a16="http://schemas.microsoft.com/office/drawing/2014/main" id="{18BBE03A-16A8-92F6-BD06-635085B8A247}"/>
                      </a:ext>
                    </a:extLst>
                  </p:cNvPr>
                  <p:cNvSpPr/>
                  <p:nvPr/>
                </p:nvSpPr>
                <p:spPr>
                  <a:xfrm>
                    <a:off x="4466019" y="2220287"/>
                    <a:ext cx="1177178" cy="1224181"/>
                  </a:xfrm>
                  <a:prstGeom prst="rect">
                    <a:avLst/>
                  </a:prstGeom>
                  <a:solidFill>
                    <a:srgbClr val="FF6666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3600" dirty="0">
                        <a:solidFill>
                          <a:schemeClr val="tx1"/>
                        </a:solidFill>
                        <a:cs typeface="Cambria Math"/>
                      </a:rPr>
                      <a:t>I</a:t>
                    </a:r>
                    <a:r>
                      <a:rPr lang="en-US" sz="3600" baseline="-25000" dirty="0">
                        <a:solidFill>
                          <a:schemeClr val="tx1"/>
                        </a:solidFill>
                        <a:cs typeface="Cambria Math"/>
                      </a:rPr>
                      <a:t>H</a:t>
                    </a:r>
                  </a:p>
                </p:txBody>
              </p:sp>
            </p:grpSp>
            <p:cxnSp>
              <p:nvCxnSpPr>
                <p:cNvPr id="14" name="Straight Arrow Connector 13">
                  <a:extLst>
                    <a:ext uri="{FF2B5EF4-FFF2-40B4-BE49-F238E27FC236}">
                      <a16:creationId xmlns:a16="http://schemas.microsoft.com/office/drawing/2014/main" id="{1BDD721A-30B9-922F-E314-3BEFA08D0F15}"/>
                    </a:ext>
                  </a:extLst>
                </p:cNvPr>
                <p:cNvCxnSpPr/>
                <p:nvPr/>
              </p:nvCxnSpPr>
              <p:spPr>
                <a:xfrm flipV="1">
                  <a:off x="3740172" y="1340207"/>
                  <a:ext cx="0" cy="370390"/>
                </a:xfrm>
                <a:prstGeom prst="straightConnector1">
                  <a:avLst/>
                </a:prstGeom>
                <a:ln w="38100" cmpd="sng">
                  <a:solidFill>
                    <a:schemeClr val="tx1"/>
                  </a:solidFill>
                  <a:tailEnd type="arrow"/>
                </a:ln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Straight Arrow Connector 14">
                  <a:extLst>
                    <a:ext uri="{FF2B5EF4-FFF2-40B4-BE49-F238E27FC236}">
                      <a16:creationId xmlns:a16="http://schemas.microsoft.com/office/drawing/2014/main" id="{4613E0B0-3701-45DE-FD8D-126627F62E94}"/>
                    </a:ext>
                  </a:extLst>
                </p:cNvPr>
                <p:cNvCxnSpPr/>
                <p:nvPr/>
              </p:nvCxnSpPr>
              <p:spPr>
                <a:xfrm flipV="1">
                  <a:off x="6748224" y="1302600"/>
                  <a:ext cx="0" cy="370390"/>
                </a:xfrm>
                <a:prstGeom prst="straightConnector1">
                  <a:avLst/>
                </a:prstGeom>
                <a:ln w="38100" cmpd="sng">
                  <a:solidFill>
                    <a:schemeClr val="tx1"/>
                  </a:solidFill>
                  <a:tailEnd type="arrow"/>
                </a:ln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Straight Arrow Connector 16">
                  <a:extLst>
                    <a:ext uri="{FF2B5EF4-FFF2-40B4-BE49-F238E27FC236}">
                      <a16:creationId xmlns:a16="http://schemas.microsoft.com/office/drawing/2014/main" id="{26C30CEC-4141-4D1C-1417-64D7C9157516}"/>
                    </a:ext>
                  </a:extLst>
                </p:cNvPr>
                <p:cNvCxnSpPr/>
                <p:nvPr/>
              </p:nvCxnSpPr>
              <p:spPr>
                <a:xfrm>
                  <a:off x="3106567" y="2319491"/>
                  <a:ext cx="413400" cy="0"/>
                </a:xfrm>
                <a:prstGeom prst="straightConnector1">
                  <a:avLst/>
                </a:prstGeom>
                <a:ln w="38100" cmpd="sng">
                  <a:solidFill>
                    <a:schemeClr val="tx1"/>
                  </a:solidFill>
                  <a:tailEnd type="arrow"/>
                </a:ln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773628BB-8011-49D2-D213-BD80668296B9}"/>
                    </a:ext>
                  </a:extLst>
                </p:cNvPr>
                <p:cNvSpPr/>
                <p:nvPr/>
              </p:nvSpPr>
              <p:spPr>
                <a:xfrm>
                  <a:off x="2634893" y="1559204"/>
                  <a:ext cx="1295753" cy="91012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600" dirty="0" err="1">
                      <a:solidFill>
                        <a:schemeClr val="tx1"/>
                      </a:solidFill>
                      <a:cs typeface="Cambria Math"/>
                    </a:rPr>
                    <a:t>b</a:t>
                  </a:r>
                  <a:r>
                    <a:rPr lang="en-US" sz="2600" baseline="-25000" dirty="0" err="1">
                      <a:solidFill>
                        <a:schemeClr val="tx1"/>
                      </a:solidFill>
                      <a:cs typeface="Cambria Math"/>
                    </a:rPr>
                    <a:t>H</a:t>
                  </a:r>
                  <a:endParaRPr lang="en-US" sz="2600" baseline="-25000" dirty="0">
                    <a:solidFill>
                      <a:schemeClr val="tx1"/>
                    </a:solidFill>
                    <a:cs typeface="Cambria Math"/>
                  </a:endParaRPr>
                </a:p>
              </p:txBody>
            </p:sp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7110CF6F-4850-D8D9-0E06-8B1BFEA40FC2}"/>
                    </a:ext>
                  </a:extLst>
                </p:cNvPr>
                <p:cNvSpPr/>
                <p:nvPr/>
              </p:nvSpPr>
              <p:spPr>
                <a:xfrm>
                  <a:off x="3066134" y="1177352"/>
                  <a:ext cx="782487" cy="47635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2400" dirty="0">
                      <a:solidFill>
                        <a:schemeClr val="tx1"/>
                      </a:solidFill>
                      <a:sym typeface="Symbol" pitchFamily="2" charset="2"/>
                    </a:rPr>
                    <a:t></a:t>
                  </a:r>
                  <a:r>
                    <a:rPr lang="en-GB" sz="2400" baseline="-25000" dirty="0">
                      <a:solidFill>
                        <a:schemeClr val="tx1"/>
                      </a:solidFill>
                      <a:sym typeface="Symbol" pitchFamily="2" charset="2"/>
                    </a:rPr>
                    <a:t>H</a:t>
                  </a:r>
                  <a:endParaRPr lang="en-US" sz="2400" baseline="-25000" dirty="0">
                    <a:solidFill>
                      <a:schemeClr val="tx1"/>
                    </a:solidFill>
                    <a:cs typeface="Cambria Math"/>
                  </a:endParaRPr>
                </a:p>
              </p:txBody>
            </p:sp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CFFAD921-7378-A27A-0C46-1EB9E583C174}"/>
                    </a:ext>
                  </a:extLst>
                </p:cNvPr>
                <p:cNvSpPr/>
                <p:nvPr/>
              </p:nvSpPr>
              <p:spPr>
                <a:xfrm>
                  <a:off x="5727949" y="1008391"/>
                  <a:ext cx="1445413" cy="91012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2400" dirty="0">
                      <a:solidFill>
                        <a:schemeClr val="tx1"/>
                      </a:solidFill>
                      <a:sym typeface="Symbol" pitchFamily="2" charset="2"/>
                    </a:rPr>
                    <a:t></a:t>
                  </a:r>
                  <a:r>
                    <a:rPr lang="en-GB" sz="2400" baseline="-25000" dirty="0">
                      <a:solidFill>
                        <a:schemeClr val="tx1"/>
                      </a:solidFill>
                      <a:sym typeface="Symbol" pitchFamily="2" charset="2"/>
                    </a:rPr>
                    <a:t>H</a:t>
                  </a:r>
                  <a:endParaRPr lang="en-US" sz="2400" baseline="-25000" dirty="0">
                    <a:solidFill>
                      <a:schemeClr val="tx1"/>
                    </a:solidFill>
                    <a:cs typeface="Cambria Math"/>
                  </a:endParaRPr>
                </a:p>
              </p:txBody>
            </p:sp>
          </p:grp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66E7A6D-D56B-4764-E29C-5B305B6930E0}"/>
                  </a:ext>
                </a:extLst>
              </p:cNvPr>
              <p:cNvSpPr/>
              <p:nvPr/>
            </p:nvSpPr>
            <p:spPr>
              <a:xfrm>
                <a:off x="3765454" y="2449944"/>
                <a:ext cx="1177178" cy="1224180"/>
              </a:xfrm>
              <a:prstGeom prst="rect">
                <a:avLst/>
              </a:prstGeom>
              <a:solidFill>
                <a:srgbClr val="00E867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3600" dirty="0">
                    <a:solidFill>
                      <a:schemeClr val="tx1"/>
                    </a:solidFill>
                    <a:cs typeface="Cambria Math"/>
                  </a:rPr>
                  <a:t>S</a:t>
                </a:r>
                <a:r>
                  <a:rPr lang="en-US" sz="3600" baseline="-25000" dirty="0">
                    <a:solidFill>
                      <a:schemeClr val="tx1"/>
                    </a:solidFill>
                    <a:cs typeface="Cambria Math"/>
                  </a:rPr>
                  <a:t>H</a:t>
                </a:r>
              </a:p>
            </p:txBody>
          </p:sp>
        </p:grp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6619515E-A574-1B2B-369E-4E1DF7EE9609}"/>
                </a:ext>
              </a:extLst>
            </p:cNvPr>
            <p:cNvCxnSpPr/>
            <p:nvPr/>
          </p:nvCxnSpPr>
          <p:spPr>
            <a:xfrm>
              <a:off x="7415526" y="5501500"/>
              <a:ext cx="424010" cy="0"/>
            </a:xfrm>
            <a:prstGeom prst="straightConnector1">
              <a:avLst/>
            </a:prstGeom>
            <a:ln w="38100" cmpd="sng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Curved Connector 8">
              <a:extLst>
                <a:ext uri="{FF2B5EF4-FFF2-40B4-BE49-F238E27FC236}">
                  <a16:creationId xmlns:a16="http://schemas.microsoft.com/office/drawing/2014/main" id="{94D833CB-D56F-4944-0097-A97B70B10767}"/>
                </a:ext>
              </a:extLst>
            </p:cNvPr>
            <p:cNvCxnSpPr>
              <a:cxnSpLocks/>
              <a:stCxn id="23" idx="2"/>
            </p:cNvCxnSpPr>
            <p:nvPr/>
          </p:nvCxnSpPr>
          <p:spPr>
            <a:xfrm rot="5400000">
              <a:off x="7625425" y="4304846"/>
              <a:ext cx="698522" cy="779856"/>
            </a:xfrm>
            <a:prstGeom prst="curvedConnector3">
              <a:avLst>
                <a:gd name="adj1" fmla="val 50000"/>
              </a:avLst>
            </a:prstGeom>
            <a:ln w="38100">
              <a:solidFill>
                <a:srgbClr val="FF000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urved Connector 9">
              <a:extLst>
                <a:ext uri="{FF2B5EF4-FFF2-40B4-BE49-F238E27FC236}">
                  <a16:creationId xmlns:a16="http://schemas.microsoft.com/office/drawing/2014/main" id="{4BAEAF64-62E0-3A88-AF77-81F8B5C7CD95}"/>
                </a:ext>
              </a:extLst>
            </p:cNvPr>
            <p:cNvCxnSpPr>
              <a:cxnSpLocks/>
              <a:stCxn id="34" idx="0"/>
              <a:endCxn id="30" idx="2"/>
            </p:cNvCxnSpPr>
            <p:nvPr/>
          </p:nvCxnSpPr>
          <p:spPr>
            <a:xfrm rot="16200000" flipV="1">
              <a:off x="7399080" y="3946187"/>
              <a:ext cx="1126848" cy="872266"/>
            </a:xfrm>
            <a:prstGeom prst="curvedConnector3">
              <a:avLst>
                <a:gd name="adj1" fmla="val 31627"/>
              </a:avLst>
            </a:prstGeom>
            <a:ln w="38100">
              <a:solidFill>
                <a:srgbClr val="FF000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itle 1">
            <a:extLst>
              <a:ext uri="{FF2B5EF4-FFF2-40B4-BE49-F238E27FC236}">
                <a16:creationId xmlns:a16="http://schemas.microsoft.com/office/drawing/2014/main" id="{DF85677A-21BA-FD88-8983-301B4B26517F}"/>
              </a:ext>
            </a:extLst>
          </p:cNvPr>
          <p:cNvSpPr txBox="1">
            <a:spLocks/>
          </p:cNvSpPr>
          <p:nvPr/>
        </p:nvSpPr>
        <p:spPr>
          <a:xfrm>
            <a:off x="1237198" y="39048"/>
            <a:ext cx="941525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000" dirty="0">
                <a:latin typeface="+mn-lt"/>
              </a:rPr>
              <a:t>Malaria models have played a critical role in public health policy for over a century.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FA59F64-6F83-F8B8-9A90-566FA4D8B536}"/>
              </a:ext>
            </a:extLst>
          </p:cNvPr>
          <p:cNvSpPr/>
          <p:nvPr/>
        </p:nvSpPr>
        <p:spPr>
          <a:xfrm>
            <a:off x="9287716" y="3568282"/>
            <a:ext cx="1001426" cy="971167"/>
          </a:xfrm>
          <a:prstGeom prst="rect">
            <a:avLst/>
          </a:prstGeom>
          <a:solidFill>
            <a:srgbClr val="FF9300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  <a:cs typeface="Cambria Math"/>
              </a:rPr>
              <a:t>I</a:t>
            </a:r>
            <a:r>
              <a:rPr lang="en-US" sz="3600" baseline="-25000" dirty="0">
                <a:solidFill>
                  <a:schemeClr val="tx1"/>
                </a:solidFill>
                <a:cs typeface="Cambria Math"/>
              </a:rPr>
              <a:t>M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5335F58-1EB2-D68B-8D3C-E5EB168F594C}"/>
              </a:ext>
            </a:extLst>
          </p:cNvPr>
          <p:cNvSpPr/>
          <p:nvPr/>
        </p:nvSpPr>
        <p:spPr>
          <a:xfrm>
            <a:off x="7578669" y="3540280"/>
            <a:ext cx="1001426" cy="971167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  <a:cs typeface="Cambria Math"/>
              </a:rPr>
              <a:t>S</a:t>
            </a:r>
            <a:r>
              <a:rPr lang="en-US" sz="3600" baseline="-25000" dirty="0">
                <a:solidFill>
                  <a:schemeClr val="tx1"/>
                </a:solidFill>
                <a:cs typeface="Cambria Math"/>
              </a:rPr>
              <a:t>M</a:t>
            </a:r>
          </a:p>
        </p:txBody>
      </p:sp>
      <p:cxnSp>
        <p:nvCxnSpPr>
          <p:cNvPr id="40" name="Curved Connector 39">
            <a:extLst>
              <a:ext uri="{FF2B5EF4-FFF2-40B4-BE49-F238E27FC236}">
                <a16:creationId xmlns:a16="http://schemas.microsoft.com/office/drawing/2014/main" id="{F50605A1-51F2-B3E1-45F3-AAE86809A78D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8884492" y="1148296"/>
            <a:ext cx="17917" cy="1647002"/>
          </a:xfrm>
          <a:prstGeom prst="curvedConnector3">
            <a:avLst>
              <a:gd name="adj1" fmla="val -3490635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87AD9DBF-901F-490A-CE21-47B8C7C58CBA}"/>
              </a:ext>
            </a:extLst>
          </p:cNvPr>
          <p:cNvCxnSpPr/>
          <p:nvPr/>
        </p:nvCxnSpPr>
        <p:spPr>
          <a:xfrm>
            <a:off x="7115121" y="4068846"/>
            <a:ext cx="351680" cy="0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8209D5D3-485B-DCCC-2602-B11DA26A6D1F}"/>
              </a:ext>
            </a:extLst>
          </p:cNvPr>
          <p:cNvSpPr/>
          <p:nvPr/>
        </p:nvSpPr>
        <p:spPr>
          <a:xfrm>
            <a:off x="6713868" y="3465695"/>
            <a:ext cx="1102298" cy="7220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600" dirty="0" err="1">
                <a:solidFill>
                  <a:schemeClr val="tx1"/>
                </a:solidFill>
                <a:cs typeface="Cambria Math"/>
              </a:rPr>
              <a:t>b</a:t>
            </a:r>
            <a:r>
              <a:rPr lang="en-US" sz="2600" baseline="-25000" dirty="0" err="1">
                <a:solidFill>
                  <a:schemeClr val="tx1"/>
                </a:solidFill>
                <a:cs typeface="Cambria Math"/>
              </a:rPr>
              <a:t>M</a:t>
            </a:r>
            <a:endParaRPr lang="en-US" sz="2600" baseline="-25000" dirty="0">
              <a:solidFill>
                <a:schemeClr val="tx1"/>
              </a:solidFill>
              <a:cs typeface="Cambria Math"/>
            </a:endParaRP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E6522EAD-8623-FC48-E42E-C93CE433A32E}"/>
              </a:ext>
            </a:extLst>
          </p:cNvPr>
          <p:cNvCxnSpPr>
            <a:cxnSpLocks/>
          </p:cNvCxnSpPr>
          <p:nvPr/>
        </p:nvCxnSpPr>
        <p:spPr>
          <a:xfrm>
            <a:off x="9716952" y="4726603"/>
            <a:ext cx="0" cy="422600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3F0C05FF-E758-3A2F-0E93-CB1D5C56ED62}"/>
              </a:ext>
            </a:extLst>
          </p:cNvPr>
          <p:cNvSpPr/>
          <p:nvPr/>
        </p:nvSpPr>
        <p:spPr>
          <a:xfrm>
            <a:off x="9387363" y="4403522"/>
            <a:ext cx="1229614" cy="7220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400" dirty="0">
                <a:solidFill>
                  <a:schemeClr val="tx1"/>
                </a:solidFill>
                <a:sym typeface="Symbol" pitchFamily="2" charset="2"/>
              </a:rPr>
              <a:t></a:t>
            </a:r>
            <a:r>
              <a:rPr lang="en-GB" sz="2400" baseline="-25000" dirty="0">
                <a:solidFill>
                  <a:schemeClr val="tx1"/>
                </a:solidFill>
                <a:sym typeface="Symbol" pitchFamily="2" charset="2"/>
              </a:rPr>
              <a:t>M</a:t>
            </a:r>
            <a:endParaRPr lang="en-US" sz="2400" baseline="-25000" dirty="0">
              <a:solidFill>
                <a:schemeClr val="tx1"/>
              </a:solidFill>
              <a:cs typeface="Cambria Math"/>
            </a:endParaRP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F50BF1A6-F2FF-6B48-557C-13700BB5314D}"/>
              </a:ext>
            </a:extLst>
          </p:cNvPr>
          <p:cNvCxnSpPr>
            <a:cxnSpLocks/>
          </p:cNvCxnSpPr>
          <p:nvPr/>
        </p:nvCxnSpPr>
        <p:spPr>
          <a:xfrm>
            <a:off x="7993236" y="4637090"/>
            <a:ext cx="0" cy="422600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C86A5348-7943-CB27-A8CC-62F30C45DDAA}"/>
              </a:ext>
            </a:extLst>
          </p:cNvPr>
          <p:cNvSpPr/>
          <p:nvPr/>
        </p:nvSpPr>
        <p:spPr>
          <a:xfrm>
            <a:off x="7663647" y="4314009"/>
            <a:ext cx="1229614" cy="7220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400" dirty="0">
                <a:solidFill>
                  <a:schemeClr val="tx1"/>
                </a:solidFill>
                <a:sym typeface="Symbol" pitchFamily="2" charset="2"/>
              </a:rPr>
              <a:t></a:t>
            </a:r>
            <a:r>
              <a:rPr lang="en-GB" sz="2400" baseline="-25000" dirty="0">
                <a:solidFill>
                  <a:schemeClr val="tx1"/>
                </a:solidFill>
                <a:sym typeface="Symbol" pitchFamily="2" charset="2"/>
              </a:rPr>
              <a:t>M</a:t>
            </a:r>
            <a:endParaRPr lang="en-US" sz="2400" baseline="-25000" dirty="0">
              <a:solidFill>
                <a:schemeClr val="tx1"/>
              </a:solidFill>
              <a:cs typeface="Cambria Math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4B92133A-84F4-8216-576B-A015AB0E33A9}"/>
              </a:ext>
            </a:extLst>
          </p:cNvPr>
          <p:cNvSpPr/>
          <p:nvPr/>
        </p:nvSpPr>
        <p:spPr>
          <a:xfrm>
            <a:off x="8408732" y="3471315"/>
            <a:ext cx="1102298" cy="7220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sz="2600" dirty="0">
                <a:solidFill>
                  <a:schemeClr val="tx1"/>
                </a:solidFill>
                <a:cs typeface="Cambria Math"/>
              </a:rPr>
              <a:t>β</a:t>
            </a:r>
            <a:r>
              <a:rPr lang="en-US" sz="2600" baseline="-25000" dirty="0">
                <a:solidFill>
                  <a:schemeClr val="tx1"/>
                </a:solidFill>
                <a:cs typeface="Cambria Math"/>
              </a:rPr>
              <a:t>M</a:t>
            </a:r>
          </a:p>
        </p:txBody>
      </p:sp>
      <p:pic>
        <p:nvPicPr>
          <p:cNvPr id="53" name="Graphic 52" descr="Mosquito with solid fill">
            <a:extLst>
              <a:ext uri="{FF2B5EF4-FFF2-40B4-BE49-F238E27FC236}">
                <a16:creationId xmlns:a16="http://schemas.microsoft.com/office/drawing/2014/main" id="{3408D4DE-D34A-9FB6-C937-E658524CB33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991434" y="3596665"/>
            <a:ext cx="914400" cy="914400"/>
          </a:xfrm>
          <a:prstGeom prst="rect">
            <a:avLst/>
          </a:prstGeom>
        </p:spPr>
      </p:pic>
      <p:pic>
        <p:nvPicPr>
          <p:cNvPr id="55" name="Graphic 54" descr="Woman with solid fill">
            <a:extLst>
              <a:ext uri="{FF2B5EF4-FFF2-40B4-BE49-F238E27FC236}">
                <a16:creationId xmlns:a16="http://schemas.microsoft.com/office/drawing/2014/main" id="{7587B79D-44C8-392C-2A45-72EB11C02A7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913060" y="1920908"/>
            <a:ext cx="914400" cy="914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E00251F0-E727-C470-D5A6-8DC770F50369}"/>
                  </a:ext>
                </a:extLst>
              </p:cNvPr>
              <p:cNvSpPr/>
              <p:nvPr/>
            </p:nvSpPr>
            <p:spPr>
              <a:xfrm>
                <a:off x="-116291" y="3470436"/>
                <a:ext cx="6903577" cy="82272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5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</m:ctrlPr>
                        </m:fPr>
                        <m:num>
                          <m:r>
                            <a:rPr lang="en-US" sz="25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5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Symbol" pitchFamily="2" charset="2"/>
                                </a:rPr>
                              </m:ctrlPr>
                            </m:sSubPr>
                            <m:e>
                              <m:r>
                                <a:rPr lang="en-US" sz="2500" b="1" i="1" dirty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Symbol" pitchFamily="2" charset="2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en-US" sz="2500" b="1" i="1" dirty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Symbol" pitchFamily="2" charset="2"/>
                                </a:rPr>
                                <m:t>𝑯</m:t>
                              </m:r>
                            </m:sub>
                          </m:sSub>
                        </m:num>
                        <m:den>
                          <m:r>
                            <a:rPr lang="en-US" sz="25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  <m:t>𝑑𝑡</m:t>
                          </m:r>
                        </m:den>
                      </m:f>
                      <m:r>
                        <a:rPr lang="en-US" sz="25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itchFamily="2" charset="2"/>
                        </a:rPr>
                        <m:t>=</m:t>
                      </m:r>
                      <m:sSub>
                        <m:sSubPr>
                          <m:ctrlPr>
                            <a:rPr lang="en-US" sz="25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</m:ctrlPr>
                        </m:sSubPr>
                        <m:e>
                          <m:r>
                            <a:rPr lang="en-US" sz="25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  <m:t>𝑏</m:t>
                          </m:r>
                        </m:e>
                        <m:sub>
                          <m:r>
                            <a:rPr lang="en-US" sz="25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  <m:t>𝐻</m:t>
                          </m:r>
                        </m:sub>
                      </m:sSub>
                      <m:d>
                        <m:dPr>
                          <m:ctrlPr>
                            <a:rPr lang="en-US" sz="25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5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Symbol" pitchFamily="2" charset="2"/>
                                </a:rPr>
                              </m:ctrlPr>
                            </m:sSubPr>
                            <m:e>
                              <m:r>
                                <a:rPr lang="en-US" sz="2500" b="1" i="1" dirty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Symbol" pitchFamily="2" charset="2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en-US" sz="2500" b="1" i="1" dirty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Symbol" pitchFamily="2" charset="2"/>
                                </a:rPr>
                                <m:t>𝑯</m:t>
                              </m:r>
                            </m:sub>
                          </m:sSub>
                          <m:r>
                            <a:rPr lang="en-US" sz="25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50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Symbol" pitchFamily="2" charset="2"/>
                                </a:rPr>
                              </m:ctrlPr>
                            </m:sSubPr>
                            <m:e>
                              <m:r>
                                <a:rPr lang="en-US" sz="2500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Symbol" pitchFamily="2" charset="2"/>
                                </a:rPr>
                                <m:t>𝑰</m:t>
                              </m:r>
                            </m:e>
                            <m:sub>
                              <m:r>
                                <a:rPr lang="en-US" sz="2500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Symbol" pitchFamily="2" charset="2"/>
                                </a:rPr>
                                <m:t>𝑯</m:t>
                              </m:r>
                            </m:sub>
                          </m:sSub>
                        </m:e>
                      </m:d>
                      <m:r>
                        <a:rPr lang="en-US" sz="25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itchFamily="2" charset="2"/>
                        </a:rPr>
                        <m:t>+ </m:t>
                      </m:r>
                      <m:r>
                        <a:rPr lang="en-US" sz="25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itchFamily="2" charset="2"/>
                        </a:rPr>
                        <m:t>𝜎</m:t>
                      </m:r>
                      <m:sSub>
                        <m:sSubPr>
                          <m:ctrlPr>
                            <a:rPr lang="en-US" sz="25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</m:ctrlPr>
                        </m:sSubPr>
                        <m:e>
                          <m:r>
                            <a:rPr lang="en-US" sz="2500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  <m:t>𝑰</m:t>
                          </m:r>
                        </m:e>
                        <m:sub>
                          <m:r>
                            <a:rPr lang="en-US" sz="2500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  <m:t>𝑯</m:t>
                          </m:r>
                        </m:sub>
                      </m:sSub>
                      <m:r>
                        <a:rPr lang="en-US" sz="25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itchFamily="2" charset="2"/>
                        </a:rPr>
                        <m:t>−</m:t>
                      </m:r>
                      <m:sSub>
                        <m:sSubPr>
                          <m:ctrlPr>
                            <a:rPr lang="en-US" sz="25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</m:ctrlPr>
                        </m:sSubPr>
                        <m:e>
                          <m:r>
                            <a:rPr lang="en-US" sz="25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  <m:t>𝛽</m:t>
                          </m:r>
                        </m:e>
                        <m:sub>
                          <m:r>
                            <a:rPr lang="en-US" sz="25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  <m:t>𝐻</m:t>
                          </m:r>
                        </m:sub>
                      </m:sSub>
                      <m:sSub>
                        <m:sSubPr>
                          <m:ctrlPr>
                            <a:rPr lang="en-US" sz="25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</m:ctrlPr>
                        </m:sSubPr>
                        <m:e>
                          <m:r>
                            <a:rPr lang="en-US" sz="2500" b="1" i="1" dirty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  <m:t>𝑺</m:t>
                          </m:r>
                        </m:e>
                        <m:sub>
                          <m:r>
                            <a:rPr lang="en-US" sz="2500" b="1" i="1" dirty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  <m:t>𝑯</m:t>
                          </m:r>
                        </m:sub>
                      </m:sSub>
                      <m:sSub>
                        <m:sSubPr>
                          <m:ctrlPr>
                            <a:rPr lang="en-US" sz="2500" i="1" dirty="0" smtClean="0">
                              <a:solidFill>
                                <a:srgbClr val="FF93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</m:ctrlPr>
                        </m:sSubPr>
                        <m:e>
                          <m:r>
                            <a:rPr lang="en-US" sz="2500" b="1" i="1" dirty="0">
                              <a:solidFill>
                                <a:srgbClr val="FF93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  <m:t>𝑰</m:t>
                          </m:r>
                        </m:e>
                        <m:sub>
                          <m:r>
                            <a:rPr lang="en-US" sz="2500" b="1" i="1" dirty="0" smtClean="0">
                              <a:solidFill>
                                <a:srgbClr val="FF93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  <m:t>𝑴</m:t>
                          </m:r>
                        </m:sub>
                      </m:sSub>
                      <m:r>
                        <a:rPr lang="en-US" sz="25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itchFamily="2" charset="2"/>
                        </a:rPr>
                        <m:t>−</m:t>
                      </m:r>
                      <m:sSub>
                        <m:sSubPr>
                          <m:ctrlPr>
                            <a:rPr lang="en-US" sz="25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</m:ctrlPr>
                        </m:sSubPr>
                        <m:e>
                          <m:r>
                            <a:rPr lang="en-US" sz="25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  <m:t>𝜇</m:t>
                          </m:r>
                        </m:e>
                        <m:sub>
                          <m:r>
                            <a:rPr lang="en-US" sz="25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  <m:t>𝐻</m:t>
                          </m:r>
                        </m:sub>
                      </m:sSub>
                      <m:sSub>
                        <m:sSubPr>
                          <m:ctrlPr>
                            <a:rPr lang="en-US" sz="25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</m:ctrlPr>
                        </m:sSubPr>
                        <m:e>
                          <m:r>
                            <a:rPr lang="en-US" sz="2500" b="1" i="1" dirty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  <m:t>𝑺</m:t>
                          </m:r>
                        </m:e>
                        <m:sub>
                          <m:r>
                            <a:rPr lang="en-US" sz="2500" b="1" i="1" dirty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  <m:t>𝑯</m:t>
                          </m:r>
                        </m:sub>
                      </m:sSub>
                    </m:oMath>
                  </m:oMathPara>
                </a14:m>
                <a:endParaRPr lang="en-US" sz="2500" b="1" i="1" dirty="0">
                  <a:ea typeface="Lucida Grande"/>
                  <a:cs typeface="Times New Roman"/>
                </a:endParaRPr>
              </a:p>
            </p:txBody>
          </p:sp>
        </mc:Choice>
        <mc:Fallback xmlns="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E00251F0-E727-C470-D5A6-8DC770F5036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16291" y="3470436"/>
                <a:ext cx="6903577" cy="822726"/>
              </a:xfrm>
              <a:prstGeom prst="rect">
                <a:avLst/>
              </a:prstGeom>
              <a:blipFill>
                <a:blip r:embed="rId12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D9D48AC9-7D00-BB2B-5A52-8447E9D17EB8}"/>
                  </a:ext>
                </a:extLst>
              </p:cNvPr>
              <p:cNvSpPr/>
              <p:nvPr/>
            </p:nvSpPr>
            <p:spPr>
              <a:xfrm>
                <a:off x="-542039" y="4313293"/>
                <a:ext cx="6486862" cy="82272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5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</m:ctrlPr>
                        </m:fPr>
                        <m:num>
                          <m:r>
                            <a:rPr lang="en-US" sz="25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5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Symbol" pitchFamily="2" charset="2"/>
                                </a:rPr>
                              </m:ctrlPr>
                            </m:sSubPr>
                            <m:e>
                              <m:r>
                                <a:rPr lang="en-US" sz="2500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Symbol" pitchFamily="2" charset="2"/>
                                </a:rPr>
                                <m:t>𝑰</m:t>
                              </m:r>
                            </m:e>
                            <m:sub>
                              <m:r>
                                <a:rPr lang="en-US" sz="2500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Symbol" pitchFamily="2" charset="2"/>
                                </a:rPr>
                                <m:t>𝑯</m:t>
                              </m:r>
                            </m:sub>
                          </m:sSub>
                        </m:num>
                        <m:den>
                          <m:r>
                            <a:rPr lang="en-US" sz="25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  <m:t>𝑑𝑡</m:t>
                          </m:r>
                        </m:den>
                      </m:f>
                      <m:r>
                        <a:rPr lang="en-US" sz="25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itchFamily="2" charset="2"/>
                        </a:rPr>
                        <m:t>=</m:t>
                      </m:r>
                      <m:sSub>
                        <m:sSubPr>
                          <m:ctrlPr>
                            <a:rPr lang="en-US" sz="25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</m:ctrlPr>
                        </m:sSubPr>
                        <m:e>
                          <m:r>
                            <a:rPr lang="en-US" sz="25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  <m:t>𝛽</m:t>
                          </m:r>
                        </m:e>
                        <m:sub>
                          <m:r>
                            <a:rPr lang="en-US" sz="25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  <m:t>𝐻</m:t>
                          </m:r>
                        </m:sub>
                      </m:sSub>
                      <m:sSub>
                        <m:sSubPr>
                          <m:ctrlPr>
                            <a:rPr lang="en-US" sz="25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</m:ctrlPr>
                        </m:sSubPr>
                        <m:e>
                          <m:r>
                            <a:rPr lang="en-US" sz="2500" b="1" i="1" dirty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  <m:t>𝑺</m:t>
                          </m:r>
                        </m:e>
                        <m:sub>
                          <m:r>
                            <a:rPr lang="en-US" sz="2500" b="1" i="1" dirty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  <m:t>𝑯</m:t>
                          </m:r>
                        </m:sub>
                      </m:sSub>
                      <m:sSub>
                        <m:sSubPr>
                          <m:ctrlPr>
                            <a:rPr lang="en-US" sz="2500" i="1" dirty="0">
                              <a:solidFill>
                                <a:srgbClr val="FF93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</m:ctrlPr>
                        </m:sSubPr>
                        <m:e>
                          <m:r>
                            <a:rPr lang="en-US" sz="2500" b="1" i="1" dirty="0">
                              <a:solidFill>
                                <a:srgbClr val="FF93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  <m:t>𝑰</m:t>
                          </m:r>
                        </m:e>
                        <m:sub>
                          <m:r>
                            <a:rPr lang="en-US" sz="2500" b="1" i="1" dirty="0">
                              <a:solidFill>
                                <a:srgbClr val="FF93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  <m:t>𝑴</m:t>
                          </m:r>
                        </m:sub>
                      </m:sSub>
                      <m:r>
                        <a:rPr lang="en-US" sz="25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itchFamily="2" charset="2"/>
                        </a:rPr>
                        <m:t>−</m:t>
                      </m:r>
                      <m:r>
                        <a:rPr lang="en-US" sz="25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itchFamily="2" charset="2"/>
                        </a:rPr>
                        <m:t>𝜎</m:t>
                      </m:r>
                      <m:sSub>
                        <m:sSubPr>
                          <m:ctrlPr>
                            <a:rPr lang="en-US" sz="25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</m:ctrlPr>
                        </m:sSubPr>
                        <m:e>
                          <m:r>
                            <a:rPr lang="en-US" sz="2500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  <m:t>𝑰</m:t>
                          </m:r>
                        </m:e>
                        <m:sub>
                          <m:r>
                            <a:rPr lang="en-US" sz="2500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  <m:t>𝑯</m:t>
                          </m:r>
                        </m:sub>
                      </m:sSub>
                      <m:r>
                        <a:rPr lang="en-US" sz="2500" dirty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itchFamily="2" charset="2"/>
                        </a:rPr>
                        <m:t>−</m:t>
                      </m:r>
                      <m:sSub>
                        <m:sSubPr>
                          <m:ctrlPr>
                            <a:rPr lang="en-US" sz="25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</m:ctrlPr>
                        </m:sSubPr>
                        <m:e>
                          <m:r>
                            <a:rPr lang="en-US" sz="25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  <m:t>𝜇</m:t>
                          </m:r>
                        </m:e>
                        <m:sub>
                          <m:r>
                            <a:rPr lang="en-US" sz="25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  <m:t>𝐻</m:t>
                          </m:r>
                        </m:sub>
                      </m:sSub>
                      <m:sSub>
                        <m:sSubPr>
                          <m:ctrlPr>
                            <a:rPr lang="en-US" sz="25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</m:ctrlPr>
                        </m:sSubPr>
                        <m:e>
                          <m:r>
                            <a:rPr lang="en-US" sz="2500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  <m:t>𝑰</m:t>
                          </m:r>
                        </m:e>
                        <m:sub>
                          <m:r>
                            <a:rPr lang="en-US" sz="2500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  <m:t>𝑯</m:t>
                          </m:r>
                        </m:sub>
                      </m:sSub>
                      <m:r>
                        <a:rPr lang="en-US" sz="2500" dirty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itchFamily="2" charset="2"/>
                        </a:rPr>
                        <m:t>−</m:t>
                      </m:r>
                      <m:r>
                        <a:rPr lang="el-GR" sz="25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itchFamily="2" charset="2"/>
                        </a:rPr>
                        <m:t>𝛼</m:t>
                      </m:r>
                      <m:sSub>
                        <m:sSubPr>
                          <m:ctrlPr>
                            <a:rPr lang="en-US" sz="25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</m:ctrlPr>
                        </m:sSubPr>
                        <m:e>
                          <m:r>
                            <a:rPr lang="en-US" sz="2500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  <m:t>𝑰</m:t>
                          </m:r>
                        </m:e>
                        <m:sub>
                          <m:r>
                            <a:rPr lang="en-US" sz="2500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  <m:t>𝑯</m:t>
                          </m:r>
                        </m:sub>
                      </m:sSub>
                    </m:oMath>
                  </m:oMathPara>
                </a14:m>
                <a:endParaRPr lang="en-US" sz="2500" b="1" dirty="0">
                  <a:ea typeface="Lucida Grande"/>
                  <a:cs typeface="Times New Roman"/>
                </a:endParaRPr>
              </a:p>
            </p:txBody>
          </p:sp>
        </mc:Choice>
        <mc:Fallback xmlns="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D9D48AC9-7D00-BB2B-5A52-8447E9D17E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42039" y="4313293"/>
                <a:ext cx="6486862" cy="822726"/>
              </a:xfrm>
              <a:prstGeom prst="rect">
                <a:avLst/>
              </a:prstGeom>
              <a:blipFill>
                <a:blip r:embed="rId13"/>
                <a:stretch>
                  <a:fillRect b="-60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9A5C967D-11AF-1538-D99D-A227C38CFF31}"/>
                  </a:ext>
                </a:extLst>
              </p:cNvPr>
              <p:cNvSpPr txBox="1"/>
              <p:nvPr/>
            </p:nvSpPr>
            <p:spPr>
              <a:xfrm>
                <a:off x="8646587" y="845170"/>
                <a:ext cx="539151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itchFamily="2" charset="2"/>
                        </a:rPr>
                        <m:t>𝜎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9A5C967D-11AF-1538-D99D-A227C38CFF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46587" y="845170"/>
                <a:ext cx="539151" cy="46166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6C1DC98E-AE8B-0CE5-D8DC-4F6BEDA58FAD}"/>
                  </a:ext>
                </a:extLst>
              </p:cNvPr>
              <p:cNvSpPr/>
              <p:nvPr/>
            </p:nvSpPr>
            <p:spPr>
              <a:xfrm>
                <a:off x="-536438" y="5137352"/>
                <a:ext cx="6903577" cy="82272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5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</m:ctrlPr>
                        </m:fPr>
                        <m:num>
                          <m:r>
                            <a:rPr lang="en-US" sz="25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500" b="0" i="1" dirty="0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Symbol" pitchFamily="2" charset="2"/>
                                </a:rPr>
                              </m:ctrlPr>
                            </m:sSubPr>
                            <m:e>
                              <m:r>
                                <a:rPr lang="en-US" sz="2500" b="1" i="1" dirty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Symbol" pitchFamily="2" charset="2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en-US" sz="2500" b="1" i="1" dirty="0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Symbol" pitchFamily="2" charset="2"/>
                                </a:rPr>
                                <m:t>𝑴</m:t>
                              </m:r>
                            </m:sub>
                          </m:sSub>
                        </m:num>
                        <m:den>
                          <m:r>
                            <a:rPr lang="en-US" sz="25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  <m:t>𝑑𝑡</m:t>
                          </m:r>
                        </m:den>
                      </m:f>
                      <m:r>
                        <a:rPr lang="en-US" sz="25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itchFamily="2" charset="2"/>
                        </a:rPr>
                        <m:t>=</m:t>
                      </m:r>
                      <m:sSub>
                        <m:sSubPr>
                          <m:ctrlPr>
                            <a:rPr lang="en-US" sz="25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</m:ctrlPr>
                        </m:sSubPr>
                        <m:e>
                          <m:r>
                            <a:rPr lang="en-US" sz="25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  <m:t>𝑏</m:t>
                          </m:r>
                        </m:e>
                        <m:sub>
                          <m:r>
                            <a:rPr lang="en-US" sz="25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  <m:t>𝑀</m:t>
                          </m:r>
                        </m:sub>
                      </m:sSub>
                      <m:d>
                        <m:dPr>
                          <m:ctrlPr>
                            <a:rPr lang="en-US" sz="25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500" i="1" dirty="0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Symbol" pitchFamily="2" charset="2"/>
                                </a:rPr>
                              </m:ctrlPr>
                            </m:sSubPr>
                            <m:e>
                              <m:r>
                                <a:rPr lang="en-US" sz="2500" b="1" i="1" dirty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Symbol" pitchFamily="2" charset="2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en-US" sz="2500" b="1" i="1" dirty="0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Symbol" pitchFamily="2" charset="2"/>
                                </a:rPr>
                                <m:t>𝑴</m:t>
                              </m:r>
                            </m:sub>
                          </m:sSub>
                          <m:r>
                            <a:rPr lang="en-US" sz="25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500" i="1" dirty="0" smtClean="0">
                                  <a:solidFill>
                                    <a:srgbClr val="FF93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Symbol" pitchFamily="2" charset="2"/>
                                </a:rPr>
                              </m:ctrlPr>
                            </m:sSubPr>
                            <m:e>
                              <m:r>
                                <a:rPr lang="en-US" sz="2500" b="1" i="1" dirty="0" smtClean="0">
                                  <a:solidFill>
                                    <a:srgbClr val="FF93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Symbol" pitchFamily="2" charset="2"/>
                                </a:rPr>
                                <m:t>𝑰</m:t>
                              </m:r>
                            </m:e>
                            <m:sub>
                              <m:r>
                                <a:rPr lang="en-US" sz="2500" b="1" i="1" dirty="0" smtClean="0">
                                  <a:solidFill>
                                    <a:srgbClr val="FF93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Symbol" pitchFamily="2" charset="2"/>
                                </a:rPr>
                                <m:t>𝑴</m:t>
                              </m:r>
                            </m:sub>
                          </m:sSub>
                        </m:e>
                      </m:d>
                      <m:r>
                        <a:rPr lang="en-US" sz="25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itchFamily="2" charset="2"/>
                        </a:rPr>
                        <m:t>−</m:t>
                      </m:r>
                      <m:sSub>
                        <m:sSubPr>
                          <m:ctrlPr>
                            <a:rPr lang="en-US" sz="25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</m:ctrlPr>
                        </m:sSubPr>
                        <m:e>
                          <m:r>
                            <a:rPr lang="en-US" sz="25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  <m:t>𝛽</m:t>
                          </m:r>
                        </m:e>
                        <m:sub>
                          <m:r>
                            <a:rPr lang="en-US" sz="25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  <m:t>𝑀</m:t>
                          </m:r>
                        </m:sub>
                      </m:sSub>
                      <m:sSub>
                        <m:sSubPr>
                          <m:ctrlPr>
                            <a:rPr lang="en-US" sz="2500" i="1" dirty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</m:ctrlPr>
                        </m:sSubPr>
                        <m:e>
                          <m:r>
                            <a:rPr lang="en-US" sz="2500" b="1" i="1" dirty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  <m:t>𝑺</m:t>
                          </m:r>
                        </m:e>
                        <m:sub>
                          <m:r>
                            <a:rPr lang="en-US" sz="2500" b="1" i="1" dirty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  <m:t>𝑴</m:t>
                          </m:r>
                        </m:sub>
                      </m:sSub>
                      <m:sSub>
                        <m:sSubPr>
                          <m:ctrlPr>
                            <a:rPr lang="en-US" sz="25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</m:ctrlPr>
                        </m:sSubPr>
                        <m:e>
                          <m:r>
                            <a:rPr lang="en-US" sz="2500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  <m:t>𝑰</m:t>
                          </m:r>
                        </m:e>
                        <m:sub>
                          <m:r>
                            <a:rPr lang="en-US" sz="25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  <m:t>𝑯</m:t>
                          </m:r>
                        </m:sub>
                      </m:sSub>
                      <m:r>
                        <a:rPr lang="en-US" sz="25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itchFamily="2" charset="2"/>
                        </a:rPr>
                        <m:t>−</m:t>
                      </m:r>
                      <m:sSub>
                        <m:sSubPr>
                          <m:ctrlPr>
                            <a:rPr lang="en-US" sz="25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</m:ctrlPr>
                        </m:sSubPr>
                        <m:e>
                          <m:r>
                            <a:rPr lang="en-US" sz="25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  <m:t>𝜇</m:t>
                          </m:r>
                        </m:e>
                        <m:sub>
                          <m:r>
                            <a:rPr lang="en-US" sz="25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  <m:t>𝑀</m:t>
                          </m:r>
                        </m:sub>
                      </m:sSub>
                      <m:sSub>
                        <m:sSubPr>
                          <m:ctrlPr>
                            <a:rPr lang="en-US" sz="2500" i="1" dirty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</m:ctrlPr>
                        </m:sSubPr>
                        <m:e>
                          <m:r>
                            <a:rPr lang="en-US" sz="2500" b="1" i="1" dirty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  <m:t>𝑺</m:t>
                          </m:r>
                        </m:e>
                        <m:sub>
                          <m:r>
                            <a:rPr lang="en-US" sz="2500" b="1" i="1" dirty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  <m:t>𝑴</m:t>
                          </m:r>
                        </m:sub>
                      </m:sSub>
                    </m:oMath>
                  </m:oMathPara>
                </a14:m>
                <a:endParaRPr lang="en-US" sz="2500" b="1" i="1" dirty="0">
                  <a:ea typeface="Lucida Grande"/>
                  <a:cs typeface="Times New Roman"/>
                </a:endParaRPr>
              </a:p>
            </p:txBody>
          </p:sp>
        </mc:Choice>
        <mc:Fallback xmlns="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6C1DC98E-AE8B-0CE5-D8DC-4F6BEDA58F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36438" y="5137352"/>
                <a:ext cx="6903577" cy="822726"/>
              </a:xfrm>
              <a:prstGeom prst="rect">
                <a:avLst/>
              </a:prstGeom>
              <a:blipFill>
                <a:blip r:embed="rId15"/>
                <a:stretch>
                  <a:fillRect b="-60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913807CA-A431-2653-36BC-962708CD972B}"/>
                  </a:ext>
                </a:extLst>
              </p:cNvPr>
              <p:cNvSpPr/>
              <p:nvPr/>
            </p:nvSpPr>
            <p:spPr>
              <a:xfrm>
                <a:off x="-1484328" y="5994759"/>
                <a:ext cx="6486862" cy="82272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5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</m:ctrlPr>
                        </m:fPr>
                        <m:num>
                          <m:r>
                            <a:rPr lang="en-US" sz="25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500" b="0" i="1" dirty="0" smtClean="0">
                                  <a:solidFill>
                                    <a:srgbClr val="FF93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Symbol" pitchFamily="2" charset="2"/>
                                </a:rPr>
                              </m:ctrlPr>
                            </m:sSubPr>
                            <m:e>
                              <m:r>
                                <a:rPr lang="en-US" sz="2500" b="1" i="1" dirty="0">
                                  <a:solidFill>
                                    <a:srgbClr val="FF93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Symbol" pitchFamily="2" charset="2"/>
                                </a:rPr>
                                <m:t>𝑰</m:t>
                              </m:r>
                            </m:e>
                            <m:sub>
                              <m:r>
                                <a:rPr lang="en-US" sz="2500" b="1" i="1" dirty="0" smtClean="0">
                                  <a:solidFill>
                                    <a:srgbClr val="FF93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Symbol" pitchFamily="2" charset="2"/>
                                </a:rPr>
                                <m:t>𝑴</m:t>
                              </m:r>
                            </m:sub>
                          </m:sSub>
                        </m:num>
                        <m:den>
                          <m:r>
                            <a:rPr lang="en-US" sz="25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  <m:t>𝑑𝑡</m:t>
                          </m:r>
                        </m:den>
                      </m:f>
                      <m:r>
                        <a:rPr lang="en-US" sz="25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itchFamily="2" charset="2"/>
                        </a:rPr>
                        <m:t>=</m:t>
                      </m:r>
                      <m:sSub>
                        <m:sSubPr>
                          <m:ctrlPr>
                            <a:rPr lang="en-US" sz="25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</m:ctrlPr>
                        </m:sSubPr>
                        <m:e>
                          <m:r>
                            <a:rPr lang="en-US" sz="25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  <m:t>𝛽</m:t>
                          </m:r>
                        </m:e>
                        <m:sub>
                          <m:r>
                            <a:rPr lang="en-US" sz="25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  <m:t>𝑀</m:t>
                          </m:r>
                        </m:sub>
                      </m:sSub>
                      <m:sSub>
                        <m:sSubPr>
                          <m:ctrlPr>
                            <a:rPr lang="en-US" sz="2500" i="1" dirty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</m:ctrlPr>
                        </m:sSubPr>
                        <m:e>
                          <m:r>
                            <a:rPr lang="en-US" sz="2500" b="1" i="1" dirty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  <m:t>𝑺</m:t>
                          </m:r>
                        </m:e>
                        <m:sub>
                          <m:r>
                            <a:rPr lang="en-US" sz="2500" b="1" i="1" dirty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  <m:t>𝑴</m:t>
                          </m:r>
                        </m:sub>
                      </m:sSub>
                      <m:sSub>
                        <m:sSubPr>
                          <m:ctrlPr>
                            <a:rPr lang="en-US" sz="25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</m:ctrlPr>
                        </m:sSubPr>
                        <m:e>
                          <m:r>
                            <a:rPr lang="en-US" sz="2500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  <m:t>𝑰</m:t>
                          </m:r>
                        </m:e>
                        <m:sub>
                          <m:r>
                            <a:rPr lang="en-US" sz="2500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  <m:t>𝑯</m:t>
                          </m:r>
                        </m:sub>
                      </m:sSub>
                      <m:r>
                        <a:rPr lang="en-US" sz="2500" dirty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itchFamily="2" charset="2"/>
                        </a:rPr>
                        <m:t>−</m:t>
                      </m:r>
                      <m:sSub>
                        <m:sSubPr>
                          <m:ctrlPr>
                            <a:rPr lang="en-US" sz="25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</m:ctrlPr>
                        </m:sSubPr>
                        <m:e>
                          <m:r>
                            <a:rPr lang="en-US" sz="25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  <m:t>𝜇</m:t>
                          </m:r>
                        </m:e>
                        <m:sub>
                          <m:r>
                            <a:rPr lang="en-US" sz="25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  <m:t>𝑀</m:t>
                          </m:r>
                        </m:sub>
                      </m:sSub>
                      <m:sSub>
                        <m:sSubPr>
                          <m:ctrlPr>
                            <a:rPr lang="en-US" sz="2500" i="1" dirty="0" smtClean="0">
                              <a:solidFill>
                                <a:srgbClr val="FF93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</m:ctrlPr>
                        </m:sSubPr>
                        <m:e>
                          <m:r>
                            <a:rPr lang="en-US" sz="2500" b="1" i="1" dirty="0">
                              <a:solidFill>
                                <a:srgbClr val="FF93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  <m:t>𝑰</m:t>
                          </m:r>
                        </m:e>
                        <m:sub>
                          <m:r>
                            <a:rPr lang="en-US" sz="2500" b="1" i="1" dirty="0" smtClean="0">
                              <a:solidFill>
                                <a:srgbClr val="FF93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  <m:t>𝑴</m:t>
                          </m:r>
                        </m:sub>
                      </m:sSub>
                    </m:oMath>
                  </m:oMathPara>
                </a14:m>
                <a:endParaRPr lang="en-US" sz="2500" b="1" dirty="0">
                  <a:ea typeface="Lucida Grande"/>
                  <a:cs typeface="Times New Roman"/>
                </a:endParaRPr>
              </a:p>
            </p:txBody>
          </p:sp>
        </mc:Choice>
        <mc:Fallback xmlns=""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913807CA-A431-2653-36BC-962708CD97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484328" y="5994759"/>
                <a:ext cx="6486862" cy="822726"/>
              </a:xfrm>
              <a:prstGeom prst="rect">
                <a:avLst/>
              </a:prstGeom>
              <a:blipFill>
                <a:blip r:embed="rId16"/>
                <a:stretch>
                  <a:fillRect b="-60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6189491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1D7D55-D40A-B906-0759-9A968AEE72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6433" y="1364611"/>
            <a:ext cx="6155399" cy="4351338"/>
          </a:xfrm>
        </p:spPr>
        <p:txBody>
          <a:bodyPr>
            <a:normAutofit/>
          </a:bodyPr>
          <a:lstStyle/>
          <a:p>
            <a:r>
              <a:rPr lang="en-US" sz="2600" dirty="0">
                <a:solidFill>
                  <a:schemeClr val="bg1">
                    <a:lumMod val="65000"/>
                  </a:schemeClr>
                </a:solidFill>
              </a:rPr>
              <a:t>1911: British medical Dr. Sir Ronald Ross developed the first model of malaria while working in the Indian Medical Service.</a:t>
            </a:r>
          </a:p>
          <a:p>
            <a:r>
              <a:rPr lang="en-US" sz="2600" dirty="0"/>
              <a:t>1957: MacDonald </a:t>
            </a:r>
            <a:r>
              <a:rPr lang="en-US" sz="2400" dirty="0"/>
              <a:t>modified this model to include the latent period of the parasite developing in the mosquito.</a:t>
            </a:r>
          </a:p>
          <a:p>
            <a:pPr lvl="1"/>
            <a:r>
              <a:rPr lang="en-US" sz="2000" dirty="0"/>
              <a:t>He implicated the survivorship of the female mosquito as the weakest link in the life cycle!</a:t>
            </a:r>
            <a:endParaRPr lang="en-US" sz="2200" dirty="0"/>
          </a:p>
          <a:p>
            <a:endParaRPr lang="en-US" sz="2600" dirty="0"/>
          </a:p>
          <a:p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083B9CE-D719-6906-FF76-730D80420477}"/>
              </a:ext>
            </a:extLst>
          </p:cNvPr>
          <p:cNvGrpSpPr/>
          <p:nvPr/>
        </p:nvGrpSpPr>
        <p:grpSpPr>
          <a:xfrm>
            <a:off x="6750024" y="1408965"/>
            <a:ext cx="4646254" cy="2715073"/>
            <a:chOff x="5360232" y="2786427"/>
            <a:chExt cx="4646254" cy="2715073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4DC7F76C-F344-C1B8-20C4-773B87A3A1CD}"/>
                </a:ext>
              </a:extLst>
            </p:cNvPr>
            <p:cNvGrpSpPr/>
            <p:nvPr/>
          </p:nvGrpSpPr>
          <p:grpSpPr>
            <a:xfrm>
              <a:off x="5360232" y="2786427"/>
              <a:ext cx="4318866" cy="1577002"/>
              <a:chOff x="2758440" y="1686273"/>
              <a:chExt cx="5076833" cy="1987851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6614E2E9-C2BA-56E6-F221-8C4E82823AFC}"/>
                  </a:ext>
                </a:extLst>
              </p:cNvPr>
              <p:cNvGrpSpPr/>
              <p:nvPr/>
            </p:nvGrpSpPr>
            <p:grpSpPr>
              <a:xfrm>
                <a:off x="2758440" y="1686273"/>
                <a:ext cx="5076833" cy="1965269"/>
                <a:chOff x="2634893" y="1008391"/>
                <a:chExt cx="5076833" cy="1965269"/>
              </a:xfrm>
            </p:grpSpPr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B0549638-09A5-1D38-9D50-CBCE7F5E7DE5}"/>
                    </a:ext>
                  </a:extLst>
                </p:cNvPr>
                <p:cNvGrpSpPr/>
                <p:nvPr/>
              </p:nvGrpSpPr>
              <p:grpSpPr>
                <a:xfrm>
                  <a:off x="4533316" y="1399718"/>
                  <a:ext cx="3178410" cy="1573942"/>
                  <a:chOff x="3421375" y="1870528"/>
                  <a:chExt cx="3178410" cy="1573942"/>
                </a:xfrm>
              </p:grpSpPr>
              <p:grpSp>
                <p:nvGrpSpPr>
                  <p:cNvPr id="22" name="Group 21">
                    <a:extLst>
                      <a:ext uri="{FF2B5EF4-FFF2-40B4-BE49-F238E27FC236}">
                        <a16:creationId xmlns:a16="http://schemas.microsoft.com/office/drawing/2014/main" id="{AAAAC2EA-3503-C03F-0A89-29B5F5908CA3}"/>
                      </a:ext>
                    </a:extLst>
                  </p:cNvPr>
                  <p:cNvGrpSpPr/>
                  <p:nvPr/>
                </p:nvGrpSpPr>
                <p:grpSpPr>
                  <a:xfrm>
                    <a:off x="3421375" y="1870528"/>
                    <a:ext cx="3178410" cy="1573942"/>
                    <a:chOff x="3447749" y="2466136"/>
                    <a:chExt cx="2276421" cy="1045414"/>
                  </a:xfrm>
                </p:grpSpPr>
                <mc:AlternateContent xmlns:mc="http://schemas.openxmlformats.org/markup-compatibility/2006" xmlns:a14="http://schemas.microsoft.com/office/drawing/2010/main">
                  <mc:Choice Requires="a14">
                    <p:graphicFrame>
                      <p:nvGraphicFramePr>
                        <p:cNvPr id="25" name="Object 24">
                          <a:extLst>
                            <a:ext uri="{FF2B5EF4-FFF2-40B4-BE49-F238E27FC236}">
                              <a16:creationId xmlns:a16="http://schemas.microsoft.com/office/drawing/2014/main" id="{D1C99571-BD52-C178-7537-2D4D6A9C9CC8}"/>
                            </a:ext>
                          </a:extLst>
                        </p:cNvPr>
                        <p:cNvGraphicFramePr>
                          <a:graphicFrameLocks noChangeAspect="1"/>
                        </p:cNvGraphicFramePr>
                        <p:nvPr/>
                      </p:nvGraphicFramePr>
                      <p:xfrm>
                        <a:off x="4514850" y="3346450"/>
                        <a:ext cx="114300" cy="165100"/>
                      </p:xfrm>
                      <a:graphic>
                        <a:graphicData uri="http://schemas.openxmlformats.org/presentationml/2006/ole">
                          <mc:AlternateContent>
                            <mc:Choice xmlns:v="urn:schemas-microsoft-com:vml" Requires="v">
                              <p:oleObj name="Equation" r:id="rId3" imgW="114300" imgH="165100" progId="Equation.3">
                                <p:embed/>
                              </p:oleObj>
                            </mc:Choice>
                            <mc:Fallback>
                              <p:oleObj name="Equation" r:id="rId3" imgW="114300" imgH="165100" progId="Equation.3">
                                <p:embed/>
                                <p:pic>
                                  <p:nvPicPr>
                                    <p:cNvPr id="25" name="Object 24">
                                      <a:extLst>
                                        <a:ext uri="{FF2B5EF4-FFF2-40B4-BE49-F238E27FC236}">
                                          <a16:creationId xmlns:a16="http://schemas.microsoft.com/office/drawing/2014/main" id="{D1C99571-BD52-C178-7537-2D4D6A9C9CC8}"/>
                                        </a:ext>
                                      </a:extLst>
                                    </p:cNvPr>
                                    <p:cNvPicPr/>
                                    <p:nvPr/>
                                  </p:nvPicPr>
                                  <p:blipFill>
                                    <a:blip r:embed="rId4"/>
                                    <a:stretch>
                                      <a:fillRect/>
                                    </a:stretch>
                                  </p:blipFill>
                                  <p:spPr>
                                    <a:xfrm>
                                      <a:off x="4514850" y="3346450"/>
                                      <a:ext cx="114300" cy="165100"/>
                                    </a:xfrm>
                                    <a:prstGeom prst="rect">
                                      <a:avLst/>
                                    </a:prstGeom>
                                  </p:spPr>
                                </p:pic>
                              </p:oleObj>
                            </mc:Fallback>
                          </mc:AlternateContent>
                        </a:graphicData>
                      </a:graphic>
                    </p:graphicFrame>
                  </mc:Choice>
                  <mc:Fallback xmlns="">
                    <p:graphicFrame>
                      <p:nvGraphicFramePr>
                        <p:cNvPr id="25" name="Object 24">
                          <a:extLst>
                            <a:ext uri="{FF2B5EF4-FFF2-40B4-BE49-F238E27FC236}">
                              <a16:creationId xmlns:a16="http://schemas.microsoft.com/office/drawing/2014/main" id="{D1C99571-BD52-C178-7537-2D4D6A9C9CC8}"/>
                            </a:ext>
                          </a:extLst>
                        </p:cNvPr>
                        <p:cNvGraphicFramePr>
                          <a:graphicFrameLocks noChangeAspect="1"/>
                        </p:cNvGraphicFramePr>
                        <p:nvPr/>
                      </p:nvGraphicFramePr>
                      <p:xfrm>
                        <a:off x="4514850" y="3346450"/>
                        <a:ext cx="114300" cy="165100"/>
                      </p:xfrm>
                      <a:graphic>
                        <a:graphicData uri="http://schemas.openxmlformats.org/presentationml/2006/ole">
                          <mc:AlternateContent>
                            <mc:Choice xmlns:v="urn:schemas-microsoft-com:vml" Requires="v">
                              <p:oleObj name="Equation" r:id="rId5" imgW="114300" imgH="165100" progId="Equation.3">
                                <p:embed/>
                              </p:oleObj>
                            </mc:Choice>
                            <mc:Fallback>
                              <p:oleObj name="Equation" r:id="rId5" imgW="114300" imgH="165100" progId="Equation.3">
                                <p:embed/>
                                <p:pic>
                                  <p:nvPicPr>
                                    <p:cNvPr id="25" name="Object 24">
                                      <a:extLst>
                                        <a:ext uri="{FF2B5EF4-FFF2-40B4-BE49-F238E27FC236}">
                                          <a16:creationId xmlns:a16="http://schemas.microsoft.com/office/drawing/2014/main" id="{D1C99571-BD52-C178-7537-2D4D6A9C9CC8}"/>
                                        </a:ext>
                                      </a:extLst>
                                    </p:cNvPr>
                                    <p:cNvPicPr/>
                                    <p:nvPr/>
                                  </p:nvPicPr>
                                  <p:blipFill>
                                    <a:blip r:embed="rId6"/>
                                    <a:stretch>
                                      <a:fillRect/>
                                    </a:stretch>
                                  </p:blipFill>
                                  <p:spPr>
                                    <a:xfrm>
                                      <a:off x="4514850" y="3346450"/>
                                      <a:ext cx="114300" cy="165100"/>
                                    </a:xfrm>
                                    <a:prstGeom prst="rect">
                                      <a:avLst/>
                                    </a:prstGeom>
                                  </p:spPr>
                                </p:pic>
                              </p:oleObj>
                            </mc:Fallback>
                          </mc:AlternateContent>
                        </a:graphicData>
                      </a:graphic>
                    </p:graphicFrame>
                  </mc:Fallback>
                </mc:AlternateContent>
                <p:grpSp>
                  <p:nvGrpSpPr>
                    <p:cNvPr id="26" name="Group 25">
                      <a:extLst>
                        <a:ext uri="{FF2B5EF4-FFF2-40B4-BE49-F238E27FC236}">
                          <a16:creationId xmlns:a16="http://schemas.microsoft.com/office/drawing/2014/main" id="{EF767377-F054-34CE-5150-19FFB275D1F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447749" y="2466136"/>
                      <a:ext cx="2276421" cy="687987"/>
                      <a:chOff x="4023460" y="2056185"/>
                      <a:chExt cx="2276421" cy="687987"/>
                    </a:xfrm>
                  </p:grpSpPr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29" name="Rectangle 28">
                            <a:extLst>
                              <a:ext uri="{FF2B5EF4-FFF2-40B4-BE49-F238E27FC236}">
                                <a16:creationId xmlns:a16="http://schemas.microsoft.com/office/drawing/2014/main" id="{F40DDD76-C0D8-0632-BCC8-7CF8F78EF8F7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5371845" y="2139665"/>
                            <a:ext cx="928036" cy="604507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</p:spPr>
                        <p:style>
                          <a:lnRef idx="2">
                            <a:schemeClr val="dk1"/>
                          </a:lnRef>
                          <a:fillRef idx="1">
                            <a:schemeClr val="lt1"/>
                          </a:fillRef>
                          <a:effectRef idx="0">
                            <a:schemeClr val="dk1"/>
                          </a:effectRef>
                          <a:fontRef idx="minor">
                            <a:schemeClr val="dk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r>
                                    <a:rPr lang="en-US" sz="26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mbria Math"/>
                                    </a:rPr>
                                    <m:t>𝛼</m:t>
                                  </m:r>
                                </m:oMath>
                              </m:oMathPara>
                            </a14:m>
                            <a:endParaRPr lang="en-US" sz="2600" dirty="0">
                              <a:solidFill>
                                <a:schemeClr val="tx1"/>
                              </a:solidFill>
                              <a:cs typeface="Cambria Math"/>
                            </a:endParaRPr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29" name="Rectangle 28">
                            <a:extLst>
                              <a:ext uri="{FF2B5EF4-FFF2-40B4-BE49-F238E27FC236}">
                                <a16:creationId xmlns:a16="http://schemas.microsoft.com/office/drawing/2014/main" id="{F40DDD76-C0D8-0632-BCC8-7CF8F78EF8F7}"/>
                              </a:ext>
                            </a:extLst>
                          </p:cNvPr>
                          <p:cNvSpPr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5371845" y="2139665"/>
                            <a:ext cx="928036" cy="604507"/>
                          </a:xfrm>
                          <a:prstGeom prst="rect">
                            <a:avLst/>
                          </a:prstGeom>
                          <a:blipFill>
                            <a:blip r:embed="rId7"/>
                            <a:stretch>
                              <a:fillRect/>
                            </a:stretch>
                          </a:blipFill>
                          <a:ln>
                            <a:noFill/>
                          </a:ln>
                        </p:spPr>
                        <p:txBody>
                          <a:bodyPr/>
                          <a:lstStyle/>
                          <a:p>
                            <a:r>
                              <a:rPr 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p:sp>
                    <p:nvSpPr>
                      <p:cNvPr id="30" name="Rectangle 29">
                        <a:extLst>
                          <a:ext uri="{FF2B5EF4-FFF2-40B4-BE49-F238E27FC236}">
                            <a16:creationId xmlns:a16="http://schemas.microsoft.com/office/drawing/2014/main" id="{62D61111-F216-5F74-0351-92B1D00A327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23460" y="2056185"/>
                        <a:ext cx="928036" cy="60450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style>
                      <a:lnRef idx="2">
                        <a:schemeClr val="dk1"/>
                      </a:lnRef>
                      <a:fillRef idx="1">
                        <a:schemeClr val="lt1"/>
                      </a:fillRef>
                      <a:effectRef idx="0">
                        <a:schemeClr val="dk1"/>
                      </a:effectRef>
                      <a:fontRef idx="minor">
                        <a:schemeClr val="dk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l-GR" sz="2600" dirty="0">
                            <a:solidFill>
                              <a:schemeClr val="tx1"/>
                            </a:solidFill>
                            <a:cs typeface="Cambria Math"/>
                          </a:rPr>
                          <a:t>β</a:t>
                        </a:r>
                        <a:r>
                          <a:rPr lang="en-US" sz="2600" baseline="-25000" dirty="0">
                            <a:solidFill>
                              <a:schemeClr val="tx1"/>
                            </a:solidFill>
                            <a:cs typeface="Cambria Math"/>
                          </a:rPr>
                          <a:t>H</a:t>
                        </a:r>
                      </a:p>
                    </p:txBody>
                  </p:sp>
                </p:grpSp>
                <p:cxnSp>
                  <p:nvCxnSpPr>
                    <p:cNvPr id="27" name="Straight Arrow Connector 26">
                      <a:extLst>
                        <a:ext uri="{FF2B5EF4-FFF2-40B4-BE49-F238E27FC236}">
                          <a16:creationId xmlns:a16="http://schemas.microsoft.com/office/drawing/2014/main" id="{36BA6042-9138-0977-4526-70C948B90846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3741907" y="3070643"/>
                      <a:ext cx="356978" cy="0"/>
                    </a:xfrm>
                    <a:prstGeom prst="straightConnector1">
                      <a:avLst/>
                    </a:prstGeom>
                    <a:ln w="38100" cmpd="sng">
                      <a:solidFill>
                        <a:schemeClr val="tx1"/>
                      </a:solidFill>
                      <a:tailEnd type="arrow"/>
                    </a:ln>
                    <a:effectLst/>
                  </p:spPr>
                  <p:style>
                    <a:lnRef idx="2">
                      <a:schemeClr val="dk1"/>
                    </a:lnRef>
                    <a:fillRef idx="0">
                      <a:schemeClr val="dk1"/>
                    </a:fillRef>
                    <a:effectRef idx="1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8" name="Straight Arrow Connector 27">
                      <a:extLst>
                        <a:ext uri="{FF2B5EF4-FFF2-40B4-BE49-F238E27FC236}">
                          <a16:creationId xmlns:a16="http://schemas.microsoft.com/office/drawing/2014/main" id="{545FA84C-5304-3EE2-63D7-0203897E7A89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5093168" y="3100005"/>
                      <a:ext cx="356978" cy="0"/>
                    </a:xfrm>
                    <a:prstGeom prst="straightConnector1">
                      <a:avLst/>
                    </a:prstGeom>
                    <a:ln w="38100" cmpd="sng">
                      <a:solidFill>
                        <a:schemeClr val="tx1"/>
                      </a:solidFill>
                      <a:tailEnd type="arrow"/>
                    </a:ln>
                    <a:effectLst/>
                  </p:spPr>
                  <p:style>
                    <a:lnRef idx="2">
                      <a:schemeClr val="dk1"/>
                    </a:lnRef>
                    <a:fillRef idx="0">
                      <a:schemeClr val="dk1"/>
                    </a:fillRef>
                    <a:effectRef idx="1">
                      <a:schemeClr val="dk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23" name="Rectangle 22">
                    <a:extLst>
                      <a:ext uri="{FF2B5EF4-FFF2-40B4-BE49-F238E27FC236}">
                        <a16:creationId xmlns:a16="http://schemas.microsoft.com/office/drawing/2014/main" id="{18BBE03A-16A8-92F6-BD06-635085B8A247}"/>
                      </a:ext>
                    </a:extLst>
                  </p:cNvPr>
                  <p:cNvSpPr/>
                  <p:nvPr/>
                </p:nvSpPr>
                <p:spPr>
                  <a:xfrm>
                    <a:off x="4466019" y="2220287"/>
                    <a:ext cx="1177178" cy="1224181"/>
                  </a:xfrm>
                  <a:prstGeom prst="rect">
                    <a:avLst/>
                  </a:prstGeom>
                  <a:solidFill>
                    <a:srgbClr val="FF6666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3600" dirty="0">
                        <a:solidFill>
                          <a:schemeClr val="tx1"/>
                        </a:solidFill>
                        <a:cs typeface="Cambria Math"/>
                      </a:rPr>
                      <a:t>I</a:t>
                    </a:r>
                    <a:r>
                      <a:rPr lang="en-US" sz="3600" baseline="-25000" dirty="0">
                        <a:solidFill>
                          <a:schemeClr val="tx1"/>
                        </a:solidFill>
                        <a:cs typeface="Cambria Math"/>
                      </a:rPr>
                      <a:t>H</a:t>
                    </a:r>
                  </a:p>
                </p:txBody>
              </p:sp>
            </p:grpSp>
            <p:cxnSp>
              <p:nvCxnSpPr>
                <p:cNvPr id="14" name="Straight Arrow Connector 13">
                  <a:extLst>
                    <a:ext uri="{FF2B5EF4-FFF2-40B4-BE49-F238E27FC236}">
                      <a16:creationId xmlns:a16="http://schemas.microsoft.com/office/drawing/2014/main" id="{1BDD721A-30B9-922F-E314-3BEFA08D0F15}"/>
                    </a:ext>
                  </a:extLst>
                </p:cNvPr>
                <p:cNvCxnSpPr/>
                <p:nvPr/>
              </p:nvCxnSpPr>
              <p:spPr>
                <a:xfrm flipV="1">
                  <a:off x="3740172" y="1340207"/>
                  <a:ext cx="0" cy="370390"/>
                </a:xfrm>
                <a:prstGeom prst="straightConnector1">
                  <a:avLst/>
                </a:prstGeom>
                <a:ln w="38100" cmpd="sng">
                  <a:solidFill>
                    <a:schemeClr val="tx1"/>
                  </a:solidFill>
                  <a:tailEnd type="arrow"/>
                </a:ln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Straight Arrow Connector 14">
                  <a:extLst>
                    <a:ext uri="{FF2B5EF4-FFF2-40B4-BE49-F238E27FC236}">
                      <a16:creationId xmlns:a16="http://schemas.microsoft.com/office/drawing/2014/main" id="{4613E0B0-3701-45DE-FD8D-126627F62E94}"/>
                    </a:ext>
                  </a:extLst>
                </p:cNvPr>
                <p:cNvCxnSpPr/>
                <p:nvPr/>
              </p:nvCxnSpPr>
              <p:spPr>
                <a:xfrm flipV="1">
                  <a:off x="6748224" y="1302600"/>
                  <a:ext cx="0" cy="370390"/>
                </a:xfrm>
                <a:prstGeom prst="straightConnector1">
                  <a:avLst/>
                </a:prstGeom>
                <a:ln w="38100" cmpd="sng">
                  <a:solidFill>
                    <a:schemeClr val="tx1"/>
                  </a:solidFill>
                  <a:tailEnd type="arrow"/>
                </a:ln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Straight Arrow Connector 16">
                  <a:extLst>
                    <a:ext uri="{FF2B5EF4-FFF2-40B4-BE49-F238E27FC236}">
                      <a16:creationId xmlns:a16="http://schemas.microsoft.com/office/drawing/2014/main" id="{26C30CEC-4141-4D1C-1417-64D7C9157516}"/>
                    </a:ext>
                  </a:extLst>
                </p:cNvPr>
                <p:cNvCxnSpPr/>
                <p:nvPr/>
              </p:nvCxnSpPr>
              <p:spPr>
                <a:xfrm>
                  <a:off x="3106567" y="2319491"/>
                  <a:ext cx="413400" cy="0"/>
                </a:xfrm>
                <a:prstGeom prst="straightConnector1">
                  <a:avLst/>
                </a:prstGeom>
                <a:ln w="38100" cmpd="sng">
                  <a:solidFill>
                    <a:schemeClr val="tx1"/>
                  </a:solidFill>
                  <a:tailEnd type="arrow"/>
                </a:ln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773628BB-8011-49D2-D213-BD80668296B9}"/>
                    </a:ext>
                  </a:extLst>
                </p:cNvPr>
                <p:cNvSpPr/>
                <p:nvPr/>
              </p:nvSpPr>
              <p:spPr>
                <a:xfrm>
                  <a:off x="2634893" y="1559204"/>
                  <a:ext cx="1295753" cy="91012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600" dirty="0" err="1">
                      <a:solidFill>
                        <a:schemeClr val="tx1"/>
                      </a:solidFill>
                      <a:cs typeface="Cambria Math"/>
                    </a:rPr>
                    <a:t>b</a:t>
                  </a:r>
                  <a:r>
                    <a:rPr lang="en-US" sz="2600" baseline="-25000" dirty="0" err="1">
                      <a:solidFill>
                        <a:schemeClr val="tx1"/>
                      </a:solidFill>
                      <a:cs typeface="Cambria Math"/>
                    </a:rPr>
                    <a:t>H</a:t>
                  </a:r>
                  <a:endParaRPr lang="en-US" sz="2600" baseline="-25000" dirty="0">
                    <a:solidFill>
                      <a:schemeClr val="tx1"/>
                    </a:solidFill>
                    <a:cs typeface="Cambria Math"/>
                  </a:endParaRPr>
                </a:p>
              </p:txBody>
            </p:sp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7110CF6F-4850-D8D9-0E06-8B1BFEA40FC2}"/>
                    </a:ext>
                  </a:extLst>
                </p:cNvPr>
                <p:cNvSpPr/>
                <p:nvPr/>
              </p:nvSpPr>
              <p:spPr>
                <a:xfrm>
                  <a:off x="3066134" y="1177352"/>
                  <a:ext cx="782487" cy="47635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2400" dirty="0">
                      <a:solidFill>
                        <a:schemeClr val="tx1"/>
                      </a:solidFill>
                      <a:sym typeface="Symbol" pitchFamily="2" charset="2"/>
                    </a:rPr>
                    <a:t></a:t>
                  </a:r>
                  <a:r>
                    <a:rPr lang="en-GB" sz="2400" baseline="-25000" dirty="0">
                      <a:solidFill>
                        <a:schemeClr val="tx1"/>
                      </a:solidFill>
                      <a:sym typeface="Symbol" pitchFamily="2" charset="2"/>
                    </a:rPr>
                    <a:t>H</a:t>
                  </a:r>
                  <a:endParaRPr lang="en-US" sz="2400" baseline="-25000" dirty="0">
                    <a:solidFill>
                      <a:schemeClr val="tx1"/>
                    </a:solidFill>
                    <a:cs typeface="Cambria Math"/>
                  </a:endParaRPr>
                </a:p>
              </p:txBody>
            </p:sp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CFFAD921-7378-A27A-0C46-1EB9E583C174}"/>
                    </a:ext>
                  </a:extLst>
                </p:cNvPr>
                <p:cNvSpPr/>
                <p:nvPr/>
              </p:nvSpPr>
              <p:spPr>
                <a:xfrm>
                  <a:off x="5727949" y="1008391"/>
                  <a:ext cx="1445413" cy="91012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2400" dirty="0">
                      <a:solidFill>
                        <a:schemeClr val="tx1"/>
                      </a:solidFill>
                      <a:sym typeface="Symbol" pitchFamily="2" charset="2"/>
                    </a:rPr>
                    <a:t></a:t>
                  </a:r>
                  <a:r>
                    <a:rPr lang="en-GB" sz="2400" baseline="-25000" dirty="0">
                      <a:solidFill>
                        <a:schemeClr val="tx1"/>
                      </a:solidFill>
                      <a:sym typeface="Symbol" pitchFamily="2" charset="2"/>
                    </a:rPr>
                    <a:t>H</a:t>
                  </a:r>
                  <a:endParaRPr lang="en-US" sz="2400" baseline="-25000" dirty="0">
                    <a:solidFill>
                      <a:schemeClr val="tx1"/>
                    </a:solidFill>
                    <a:cs typeface="Cambria Math"/>
                  </a:endParaRPr>
                </a:p>
              </p:txBody>
            </p:sp>
          </p:grp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66E7A6D-D56B-4764-E29C-5B305B6930E0}"/>
                  </a:ext>
                </a:extLst>
              </p:cNvPr>
              <p:cNvSpPr/>
              <p:nvPr/>
            </p:nvSpPr>
            <p:spPr>
              <a:xfrm>
                <a:off x="3765454" y="2449944"/>
                <a:ext cx="1177178" cy="1224180"/>
              </a:xfrm>
              <a:prstGeom prst="rect">
                <a:avLst/>
              </a:prstGeom>
              <a:solidFill>
                <a:srgbClr val="00E867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3600" dirty="0">
                    <a:solidFill>
                      <a:schemeClr val="tx1"/>
                    </a:solidFill>
                    <a:cs typeface="Cambria Math"/>
                  </a:rPr>
                  <a:t>S</a:t>
                </a:r>
                <a:r>
                  <a:rPr lang="en-US" sz="3600" baseline="-25000" dirty="0">
                    <a:solidFill>
                      <a:schemeClr val="tx1"/>
                    </a:solidFill>
                    <a:cs typeface="Cambria Math"/>
                  </a:rPr>
                  <a:t>H</a:t>
                </a:r>
              </a:p>
            </p:txBody>
          </p:sp>
        </p:grp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6619515E-A574-1B2B-369E-4E1DF7EE9609}"/>
                </a:ext>
              </a:extLst>
            </p:cNvPr>
            <p:cNvCxnSpPr/>
            <p:nvPr/>
          </p:nvCxnSpPr>
          <p:spPr>
            <a:xfrm>
              <a:off x="7415526" y="5501500"/>
              <a:ext cx="424010" cy="0"/>
            </a:xfrm>
            <a:prstGeom prst="straightConnector1">
              <a:avLst/>
            </a:prstGeom>
            <a:ln w="38100" cmpd="sng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Curved Connector 8">
              <a:extLst>
                <a:ext uri="{FF2B5EF4-FFF2-40B4-BE49-F238E27FC236}">
                  <a16:creationId xmlns:a16="http://schemas.microsoft.com/office/drawing/2014/main" id="{94D833CB-D56F-4944-0097-A97B70B10767}"/>
                </a:ext>
              </a:extLst>
            </p:cNvPr>
            <p:cNvCxnSpPr>
              <a:cxnSpLocks/>
              <a:stCxn id="23" idx="2"/>
            </p:cNvCxnSpPr>
            <p:nvPr/>
          </p:nvCxnSpPr>
          <p:spPr>
            <a:xfrm rot="5400000">
              <a:off x="7625425" y="4304846"/>
              <a:ext cx="698522" cy="779856"/>
            </a:xfrm>
            <a:prstGeom prst="curvedConnector3">
              <a:avLst>
                <a:gd name="adj1" fmla="val 50000"/>
              </a:avLst>
            </a:prstGeom>
            <a:ln w="38100">
              <a:solidFill>
                <a:srgbClr val="FF000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urved Connector 9">
              <a:extLst>
                <a:ext uri="{FF2B5EF4-FFF2-40B4-BE49-F238E27FC236}">
                  <a16:creationId xmlns:a16="http://schemas.microsoft.com/office/drawing/2014/main" id="{4BAEAF64-62E0-3A88-AF77-81F8B5C7CD95}"/>
                </a:ext>
              </a:extLst>
            </p:cNvPr>
            <p:cNvCxnSpPr>
              <a:cxnSpLocks/>
              <a:stCxn id="34" idx="0"/>
              <a:endCxn id="30" idx="2"/>
            </p:cNvCxnSpPr>
            <p:nvPr/>
          </p:nvCxnSpPr>
          <p:spPr>
            <a:xfrm rot="16200000" flipV="1">
              <a:off x="8218591" y="3126677"/>
              <a:ext cx="1095675" cy="2480114"/>
            </a:xfrm>
            <a:prstGeom prst="curvedConnector3">
              <a:avLst>
                <a:gd name="adj1" fmla="val 16933"/>
              </a:avLst>
            </a:prstGeom>
            <a:ln w="38100">
              <a:solidFill>
                <a:srgbClr val="FF000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itle 1">
            <a:extLst>
              <a:ext uri="{FF2B5EF4-FFF2-40B4-BE49-F238E27FC236}">
                <a16:creationId xmlns:a16="http://schemas.microsoft.com/office/drawing/2014/main" id="{DF85677A-21BA-FD88-8983-301B4B26517F}"/>
              </a:ext>
            </a:extLst>
          </p:cNvPr>
          <p:cNvSpPr txBox="1">
            <a:spLocks/>
          </p:cNvSpPr>
          <p:nvPr/>
        </p:nvSpPr>
        <p:spPr>
          <a:xfrm>
            <a:off x="1237198" y="39048"/>
            <a:ext cx="941525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000" dirty="0">
                <a:latin typeface="+mn-lt"/>
              </a:rPr>
              <a:t>Malaria models have played a critical role in public health policy for over a century.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FA59F64-6F83-F8B8-9A90-566FA4D8B536}"/>
              </a:ext>
            </a:extLst>
          </p:cNvPr>
          <p:cNvSpPr/>
          <p:nvPr/>
        </p:nvSpPr>
        <p:spPr>
          <a:xfrm>
            <a:off x="10895564" y="3537109"/>
            <a:ext cx="1001426" cy="971167"/>
          </a:xfrm>
          <a:prstGeom prst="rect">
            <a:avLst/>
          </a:prstGeom>
          <a:solidFill>
            <a:srgbClr val="FF9300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  <a:cs typeface="Cambria Math"/>
              </a:rPr>
              <a:t>I</a:t>
            </a:r>
            <a:r>
              <a:rPr lang="en-US" sz="3600" baseline="-25000" dirty="0">
                <a:solidFill>
                  <a:schemeClr val="tx1"/>
                </a:solidFill>
                <a:cs typeface="Cambria Math"/>
              </a:rPr>
              <a:t>M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5335F58-1EB2-D68B-8D3C-E5EB168F594C}"/>
              </a:ext>
            </a:extLst>
          </p:cNvPr>
          <p:cNvSpPr/>
          <p:nvPr/>
        </p:nvSpPr>
        <p:spPr>
          <a:xfrm>
            <a:off x="7578669" y="3540280"/>
            <a:ext cx="1001426" cy="971167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  <a:cs typeface="Cambria Math"/>
              </a:rPr>
              <a:t>S</a:t>
            </a:r>
            <a:r>
              <a:rPr lang="en-US" sz="3600" baseline="-25000" dirty="0">
                <a:solidFill>
                  <a:schemeClr val="tx1"/>
                </a:solidFill>
                <a:cs typeface="Cambria Math"/>
              </a:rPr>
              <a:t>M</a:t>
            </a:r>
          </a:p>
        </p:txBody>
      </p:sp>
      <p:cxnSp>
        <p:nvCxnSpPr>
          <p:cNvPr id="40" name="Curved Connector 39">
            <a:extLst>
              <a:ext uri="{FF2B5EF4-FFF2-40B4-BE49-F238E27FC236}">
                <a16:creationId xmlns:a16="http://schemas.microsoft.com/office/drawing/2014/main" id="{F50605A1-51F2-B3E1-45F3-AAE86809A78D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8884492" y="1148296"/>
            <a:ext cx="17917" cy="1647002"/>
          </a:xfrm>
          <a:prstGeom prst="curvedConnector3">
            <a:avLst>
              <a:gd name="adj1" fmla="val -3490635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87AD9DBF-901F-490A-CE21-47B8C7C58CBA}"/>
              </a:ext>
            </a:extLst>
          </p:cNvPr>
          <p:cNvCxnSpPr/>
          <p:nvPr/>
        </p:nvCxnSpPr>
        <p:spPr>
          <a:xfrm>
            <a:off x="7115121" y="4068846"/>
            <a:ext cx="351680" cy="0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8209D5D3-485B-DCCC-2602-B11DA26A6D1F}"/>
              </a:ext>
            </a:extLst>
          </p:cNvPr>
          <p:cNvSpPr/>
          <p:nvPr/>
        </p:nvSpPr>
        <p:spPr>
          <a:xfrm>
            <a:off x="6713868" y="3465695"/>
            <a:ext cx="1102298" cy="7220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600" dirty="0" err="1">
                <a:solidFill>
                  <a:schemeClr val="tx1"/>
                </a:solidFill>
                <a:cs typeface="Cambria Math"/>
              </a:rPr>
              <a:t>b</a:t>
            </a:r>
            <a:r>
              <a:rPr lang="en-US" sz="2600" baseline="-25000" dirty="0" err="1">
                <a:solidFill>
                  <a:schemeClr val="tx1"/>
                </a:solidFill>
                <a:cs typeface="Cambria Math"/>
              </a:rPr>
              <a:t>M</a:t>
            </a:r>
            <a:endParaRPr lang="en-US" sz="2600" baseline="-25000" dirty="0">
              <a:solidFill>
                <a:schemeClr val="tx1"/>
              </a:solidFill>
              <a:cs typeface="Cambria Math"/>
            </a:endParaRP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E6522EAD-8623-FC48-E42E-C93CE433A32E}"/>
              </a:ext>
            </a:extLst>
          </p:cNvPr>
          <p:cNvCxnSpPr>
            <a:cxnSpLocks/>
          </p:cNvCxnSpPr>
          <p:nvPr/>
        </p:nvCxnSpPr>
        <p:spPr>
          <a:xfrm>
            <a:off x="9716952" y="4726603"/>
            <a:ext cx="0" cy="422600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3F0C05FF-E758-3A2F-0E93-CB1D5C56ED62}"/>
              </a:ext>
            </a:extLst>
          </p:cNvPr>
          <p:cNvSpPr/>
          <p:nvPr/>
        </p:nvSpPr>
        <p:spPr>
          <a:xfrm>
            <a:off x="9387363" y="4403522"/>
            <a:ext cx="1229614" cy="7220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400" dirty="0">
                <a:solidFill>
                  <a:schemeClr val="tx1"/>
                </a:solidFill>
                <a:sym typeface="Symbol" pitchFamily="2" charset="2"/>
              </a:rPr>
              <a:t></a:t>
            </a:r>
            <a:r>
              <a:rPr lang="en-GB" sz="2400" baseline="-25000" dirty="0">
                <a:solidFill>
                  <a:schemeClr val="tx1"/>
                </a:solidFill>
                <a:sym typeface="Symbol" pitchFamily="2" charset="2"/>
              </a:rPr>
              <a:t>M</a:t>
            </a:r>
            <a:endParaRPr lang="en-US" sz="2400" baseline="-25000" dirty="0">
              <a:solidFill>
                <a:schemeClr val="tx1"/>
              </a:solidFill>
              <a:cs typeface="Cambria Math"/>
            </a:endParaRP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F50BF1A6-F2FF-6B48-557C-13700BB5314D}"/>
              </a:ext>
            </a:extLst>
          </p:cNvPr>
          <p:cNvCxnSpPr>
            <a:cxnSpLocks/>
          </p:cNvCxnSpPr>
          <p:nvPr/>
        </p:nvCxnSpPr>
        <p:spPr>
          <a:xfrm>
            <a:off x="7993236" y="4637090"/>
            <a:ext cx="0" cy="422600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C86A5348-7943-CB27-A8CC-62F30C45DDAA}"/>
              </a:ext>
            </a:extLst>
          </p:cNvPr>
          <p:cNvSpPr/>
          <p:nvPr/>
        </p:nvSpPr>
        <p:spPr>
          <a:xfrm>
            <a:off x="7663647" y="4314009"/>
            <a:ext cx="1229614" cy="7220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400" dirty="0">
                <a:solidFill>
                  <a:schemeClr val="tx1"/>
                </a:solidFill>
                <a:sym typeface="Symbol" pitchFamily="2" charset="2"/>
              </a:rPr>
              <a:t></a:t>
            </a:r>
            <a:r>
              <a:rPr lang="en-GB" sz="2400" baseline="-25000" dirty="0">
                <a:solidFill>
                  <a:schemeClr val="tx1"/>
                </a:solidFill>
                <a:sym typeface="Symbol" pitchFamily="2" charset="2"/>
              </a:rPr>
              <a:t>M</a:t>
            </a:r>
            <a:endParaRPr lang="en-US" sz="2400" baseline="-25000" dirty="0">
              <a:solidFill>
                <a:schemeClr val="tx1"/>
              </a:solidFill>
              <a:cs typeface="Cambria Math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4B92133A-84F4-8216-576B-A015AB0E33A9}"/>
              </a:ext>
            </a:extLst>
          </p:cNvPr>
          <p:cNvSpPr/>
          <p:nvPr/>
        </p:nvSpPr>
        <p:spPr>
          <a:xfrm>
            <a:off x="8408732" y="3471315"/>
            <a:ext cx="1102298" cy="7220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sz="2600" dirty="0">
                <a:solidFill>
                  <a:schemeClr val="tx1"/>
                </a:solidFill>
                <a:cs typeface="Cambria Math"/>
              </a:rPr>
              <a:t>β</a:t>
            </a:r>
            <a:r>
              <a:rPr lang="en-US" sz="2600" baseline="-25000" dirty="0">
                <a:solidFill>
                  <a:schemeClr val="tx1"/>
                </a:solidFill>
                <a:cs typeface="Cambria Math"/>
              </a:rPr>
              <a:t>M</a:t>
            </a:r>
          </a:p>
        </p:txBody>
      </p:sp>
      <p:pic>
        <p:nvPicPr>
          <p:cNvPr id="55" name="Graphic 54" descr="Woman with solid fill">
            <a:extLst>
              <a:ext uri="{FF2B5EF4-FFF2-40B4-BE49-F238E27FC236}">
                <a16:creationId xmlns:a16="http://schemas.microsoft.com/office/drawing/2014/main" id="{7587B79D-44C8-392C-2A45-72EB11C02A7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913060" y="1920908"/>
            <a:ext cx="914400" cy="914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9A5C967D-11AF-1538-D99D-A227C38CFF31}"/>
                  </a:ext>
                </a:extLst>
              </p:cNvPr>
              <p:cNvSpPr txBox="1"/>
              <p:nvPr/>
            </p:nvSpPr>
            <p:spPr>
              <a:xfrm>
                <a:off x="8646587" y="845170"/>
                <a:ext cx="539151" cy="45313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itchFamily="2" charset="2"/>
                        </a:rPr>
                        <m:t>𝜎</m:t>
                      </m:r>
                    </m:oMath>
                  </m:oMathPara>
                </a14:m>
                <a:endParaRPr lang="en-US" sz="2400" baseline="-25000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9A5C967D-11AF-1538-D99D-A227C38CFF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46587" y="845170"/>
                <a:ext cx="539151" cy="45313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289EF734-21FA-196A-1AA2-64180CC374B6}"/>
              </a:ext>
            </a:extLst>
          </p:cNvPr>
          <p:cNvSpPr/>
          <p:nvPr/>
        </p:nvSpPr>
        <p:spPr>
          <a:xfrm>
            <a:off x="9283787" y="3555969"/>
            <a:ext cx="1001426" cy="971167"/>
          </a:xfrm>
          <a:prstGeom prst="rect">
            <a:avLst/>
          </a:prstGeom>
          <a:solidFill>
            <a:srgbClr val="AC50F3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  <a:cs typeface="Cambria Math"/>
              </a:rPr>
              <a:t>E</a:t>
            </a:r>
            <a:r>
              <a:rPr lang="en-US" sz="3600" baseline="-25000" dirty="0">
                <a:solidFill>
                  <a:schemeClr val="tx1"/>
                </a:solidFill>
                <a:cs typeface="Cambria Math"/>
              </a:rPr>
              <a:t>M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6C93447-6291-B9F7-4D62-29A0ABBD5310}"/>
              </a:ext>
            </a:extLst>
          </p:cNvPr>
          <p:cNvCxnSpPr>
            <a:cxnSpLocks/>
          </p:cNvCxnSpPr>
          <p:nvPr/>
        </p:nvCxnSpPr>
        <p:spPr>
          <a:xfrm>
            <a:off x="11291975" y="4734182"/>
            <a:ext cx="0" cy="422600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31AD2978-2040-9C78-4BB9-080273D23947}"/>
              </a:ext>
            </a:extLst>
          </p:cNvPr>
          <p:cNvSpPr/>
          <p:nvPr/>
        </p:nvSpPr>
        <p:spPr>
          <a:xfrm>
            <a:off x="10962386" y="4411101"/>
            <a:ext cx="1229614" cy="7220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400" dirty="0">
                <a:solidFill>
                  <a:schemeClr val="tx1"/>
                </a:solidFill>
                <a:sym typeface="Symbol" pitchFamily="2" charset="2"/>
              </a:rPr>
              <a:t></a:t>
            </a:r>
            <a:r>
              <a:rPr lang="en-GB" sz="2400" baseline="-25000" dirty="0">
                <a:solidFill>
                  <a:schemeClr val="tx1"/>
                </a:solidFill>
                <a:sym typeface="Symbol" pitchFamily="2" charset="2"/>
              </a:rPr>
              <a:t>M</a:t>
            </a:r>
            <a:endParaRPr lang="en-US" sz="2400" baseline="-25000" dirty="0">
              <a:solidFill>
                <a:schemeClr val="tx1"/>
              </a:solidFill>
              <a:cs typeface="Cambria Math"/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4F4385F-BF28-298C-53D4-28C8E81F9DD4}"/>
              </a:ext>
            </a:extLst>
          </p:cNvPr>
          <p:cNvCxnSpPr/>
          <p:nvPr/>
        </p:nvCxnSpPr>
        <p:spPr>
          <a:xfrm>
            <a:off x="10353908" y="4124038"/>
            <a:ext cx="424010" cy="0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6020C971-0480-FD3A-4EAD-2DB001D34FC6}"/>
                  </a:ext>
                </a:extLst>
              </p:cNvPr>
              <p:cNvSpPr/>
              <p:nvPr/>
            </p:nvSpPr>
            <p:spPr>
              <a:xfrm>
                <a:off x="10136707" y="3379055"/>
                <a:ext cx="1102298" cy="72202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l-GR" sz="2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2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</m:oMath>
                  </m:oMathPara>
                </a14:m>
                <a:endParaRPr lang="en-US" sz="2600" baseline="-25000" dirty="0">
                  <a:solidFill>
                    <a:schemeClr val="tx1"/>
                  </a:solidFill>
                  <a:cs typeface="Cambria Math"/>
                </a:endParaRPr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6020C971-0480-FD3A-4EAD-2DB001D34F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36707" y="3379055"/>
                <a:ext cx="1102298" cy="72202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47A14D99-0604-DAC5-C90F-773491C45DE5}"/>
                  </a:ext>
                </a:extLst>
              </p:cNvPr>
              <p:cNvSpPr/>
              <p:nvPr/>
            </p:nvSpPr>
            <p:spPr>
              <a:xfrm>
                <a:off x="-104015" y="4295437"/>
                <a:ext cx="6903577" cy="82272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5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</m:ctrlPr>
                        </m:fPr>
                        <m:num>
                          <m:r>
                            <a:rPr lang="en-US" sz="25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500" b="0" i="1" dirty="0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Symbol" pitchFamily="2" charset="2"/>
                                </a:rPr>
                              </m:ctrlPr>
                            </m:sSubPr>
                            <m:e>
                              <m:r>
                                <a:rPr lang="en-US" sz="2500" b="1" i="1" dirty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Symbol" pitchFamily="2" charset="2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en-US" sz="2500" b="1" i="1" dirty="0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Symbol" pitchFamily="2" charset="2"/>
                                </a:rPr>
                                <m:t>𝑴</m:t>
                              </m:r>
                            </m:sub>
                          </m:sSub>
                        </m:num>
                        <m:den>
                          <m:r>
                            <a:rPr lang="en-US" sz="25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  <m:t>𝑑𝑡</m:t>
                          </m:r>
                        </m:den>
                      </m:f>
                      <m:r>
                        <a:rPr lang="en-US" sz="25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itchFamily="2" charset="2"/>
                        </a:rPr>
                        <m:t>=</m:t>
                      </m:r>
                      <m:sSub>
                        <m:sSubPr>
                          <m:ctrlPr>
                            <a:rPr lang="en-US" sz="25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</m:ctrlPr>
                        </m:sSubPr>
                        <m:e>
                          <m:r>
                            <a:rPr lang="en-US" sz="25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  <m:t>𝑏</m:t>
                          </m:r>
                        </m:e>
                        <m:sub>
                          <m:r>
                            <a:rPr lang="en-US" sz="25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  <m:t>𝑀</m:t>
                          </m:r>
                        </m:sub>
                      </m:sSub>
                      <m:d>
                        <m:dPr>
                          <m:ctrlPr>
                            <a:rPr lang="en-US" sz="25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500" i="1" dirty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Symbol" pitchFamily="2" charset="2"/>
                                </a:rPr>
                              </m:ctrlPr>
                            </m:sSubPr>
                            <m:e>
                              <m:r>
                                <a:rPr lang="en-US" sz="2500" b="1" i="1" dirty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Symbol" pitchFamily="2" charset="2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en-US" sz="2500" b="1" i="1" dirty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Symbol" pitchFamily="2" charset="2"/>
                                </a:rPr>
                                <m:t>𝑴</m:t>
                              </m:r>
                            </m:sub>
                          </m:sSub>
                          <m:r>
                            <a:rPr lang="en-US" sz="25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500" i="1" dirty="0" smtClean="0">
                                  <a:solidFill>
                                    <a:srgbClr val="AC50F3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Symbol" pitchFamily="2" charset="2"/>
                                </a:rPr>
                              </m:ctrlPr>
                            </m:sSubPr>
                            <m:e>
                              <m:r>
                                <a:rPr lang="en-US" sz="2500" b="1" i="1" dirty="0">
                                  <a:solidFill>
                                    <a:srgbClr val="AC50F3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Symbol" pitchFamily="2" charset="2"/>
                                </a:rPr>
                                <m:t>𝑬</m:t>
                              </m:r>
                            </m:e>
                            <m:sub>
                              <m:r>
                                <a:rPr lang="en-US" sz="2500" b="1" i="1" dirty="0">
                                  <a:solidFill>
                                    <a:srgbClr val="AC50F3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Symbol" pitchFamily="2" charset="2"/>
                                </a:rPr>
                                <m:t>𝑴</m:t>
                              </m:r>
                            </m:sub>
                          </m:sSub>
                          <m:r>
                            <a:rPr lang="en-US" sz="25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500" i="1" dirty="0">
                                  <a:solidFill>
                                    <a:srgbClr val="FF93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Symbol" pitchFamily="2" charset="2"/>
                                </a:rPr>
                              </m:ctrlPr>
                            </m:sSubPr>
                            <m:e>
                              <m:r>
                                <a:rPr lang="en-US" sz="2500" b="1" i="1" dirty="0">
                                  <a:solidFill>
                                    <a:srgbClr val="FF93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Symbol" pitchFamily="2" charset="2"/>
                                </a:rPr>
                                <m:t>𝑰</m:t>
                              </m:r>
                            </m:e>
                            <m:sub>
                              <m:r>
                                <a:rPr lang="en-US" sz="2500" b="1" i="1" dirty="0">
                                  <a:solidFill>
                                    <a:srgbClr val="FF93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Symbol" pitchFamily="2" charset="2"/>
                                </a:rPr>
                                <m:t>𝑴</m:t>
                              </m:r>
                            </m:sub>
                          </m:sSub>
                        </m:e>
                      </m:d>
                      <m:r>
                        <a:rPr lang="en-US" sz="25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itchFamily="2" charset="2"/>
                        </a:rPr>
                        <m:t>−</m:t>
                      </m:r>
                      <m:sSub>
                        <m:sSubPr>
                          <m:ctrlPr>
                            <a:rPr lang="en-US" sz="25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</m:ctrlPr>
                        </m:sSubPr>
                        <m:e>
                          <m:r>
                            <a:rPr lang="en-US" sz="25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  <m:t>𝛽</m:t>
                          </m:r>
                        </m:e>
                        <m:sub>
                          <m:r>
                            <a:rPr lang="en-US" sz="25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  <m:t>𝑀</m:t>
                          </m:r>
                        </m:sub>
                      </m:sSub>
                      <m:sSub>
                        <m:sSubPr>
                          <m:ctrlPr>
                            <a:rPr lang="en-US" sz="2500" i="1" dirty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</m:ctrlPr>
                        </m:sSubPr>
                        <m:e>
                          <m:r>
                            <a:rPr lang="en-US" sz="2500" b="1" i="1" dirty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  <m:t>𝑺</m:t>
                          </m:r>
                        </m:e>
                        <m:sub>
                          <m:r>
                            <a:rPr lang="en-US" sz="2500" b="1" i="1" dirty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  <m:t>𝑴</m:t>
                          </m:r>
                        </m:sub>
                      </m:sSub>
                      <m:sSub>
                        <m:sSubPr>
                          <m:ctrlPr>
                            <a:rPr lang="en-US" sz="25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</m:ctrlPr>
                        </m:sSubPr>
                        <m:e>
                          <m:r>
                            <a:rPr lang="en-US" sz="2500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  <m:t>𝑰</m:t>
                          </m:r>
                        </m:e>
                        <m:sub>
                          <m:r>
                            <a:rPr lang="en-US" sz="25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  <m:t>𝑯</m:t>
                          </m:r>
                        </m:sub>
                      </m:sSub>
                      <m:r>
                        <a:rPr lang="en-US" sz="25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itchFamily="2" charset="2"/>
                        </a:rPr>
                        <m:t>−</m:t>
                      </m:r>
                      <m:sSub>
                        <m:sSubPr>
                          <m:ctrlPr>
                            <a:rPr lang="en-US" sz="25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</m:ctrlPr>
                        </m:sSubPr>
                        <m:e>
                          <m:r>
                            <a:rPr lang="en-US" sz="25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  <m:t>𝜇</m:t>
                          </m:r>
                        </m:e>
                        <m:sub>
                          <m:r>
                            <a:rPr lang="en-US" sz="25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  <m:t>𝑀</m:t>
                          </m:r>
                        </m:sub>
                      </m:sSub>
                      <m:sSub>
                        <m:sSubPr>
                          <m:ctrlPr>
                            <a:rPr lang="en-US" sz="2500" i="1" dirty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</m:ctrlPr>
                        </m:sSubPr>
                        <m:e>
                          <m:r>
                            <a:rPr lang="en-US" sz="2500" b="1" i="1" dirty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  <m:t>𝑺</m:t>
                          </m:r>
                        </m:e>
                        <m:sub>
                          <m:r>
                            <a:rPr lang="en-US" sz="2500" b="1" i="1" dirty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  <m:t>𝑴</m:t>
                          </m:r>
                        </m:sub>
                      </m:sSub>
                    </m:oMath>
                  </m:oMathPara>
                </a14:m>
                <a:endParaRPr lang="en-US" sz="2500" b="1" i="1" dirty="0">
                  <a:ea typeface="Lucida Grande"/>
                  <a:cs typeface="Times New Roman"/>
                </a:endParaRPr>
              </a:p>
            </p:txBody>
          </p:sp>
        </mc:Choice>
        <mc:Fallback xmlns="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47A14D99-0604-DAC5-C90F-773491C45D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04015" y="4295437"/>
                <a:ext cx="6903577" cy="822726"/>
              </a:xfrm>
              <a:prstGeom prst="rect">
                <a:avLst/>
              </a:prstGeom>
              <a:blipFill>
                <a:blip r:embed="rId12"/>
                <a:stretch>
                  <a:fillRect b="-60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FF8AEDB7-9049-4ABC-956E-7304C5749C89}"/>
                  </a:ext>
                </a:extLst>
              </p:cNvPr>
              <p:cNvSpPr/>
              <p:nvPr/>
            </p:nvSpPr>
            <p:spPr>
              <a:xfrm>
                <a:off x="-1648617" y="5996226"/>
                <a:ext cx="6486862" cy="82272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5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</m:ctrlPr>
                        </m:fPr>
                        <m:num>
                          <m:r>
                            <a:rPr lang="en-US" sz="25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500" b="0" i="1" dirty="0" smtClean="0">
                                  <a:solidFill>
                                    <a:srgbClr val="FF93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Symbol" pitchFamily="2" charset="2"/>
                                </a:rPr>
                              </m:ctrlPr>
                            </m:sSubPr>
                            <m:e>
                              <m:r>
                                <a:rPr lang="en-US" sz="2500" b="1" i="1" dirty="0">
                                  <a:solidFill>
                                    <a:srgbClr val="FF93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Symbol" pitchFamily="2" charset="2"/>
                                </a:rPr>
                                <m:t>𝑰</m:t>
                              </m:r>
                            </m:e>
                            <m:sub>
                              <m:r>
                                <a:rPr lang="en-US" sz="2500" b="1" i="1" dirty="0" smtClean="0">
                                  <a:solidFill>
                                    <a:srgbClr val="FF93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Symbol" pitchFamily="2" charset="2"/>
                                </a:rPr>
                                <m:t>𝑴</m:t>
                              </m:r>
                            </m:sub>
                          </m:sSub>
                        </m:num>
                        <m:den>
                          <m:r>
                            <a:rPr lang="en-US" sz="25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  <m:t>𝑑𝑡</m:t>
                          </m:r>
                        </m:den>
                      </m:f>
                      <m:r>
                        <a:rPr lang="en-US" sz="25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itchFamily="2" charset="2"/>
                        </a:rPr>
                        <m:t>=</m:t>
                      </m:r>
                      <m:sSub>
                        <m:sSubPr>
                          <m:ctrlPr>
                            <a:rPr lang="en-US" sz="25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</m:ctrlPr>
                        </m:sSubPr>
                        <m:e>
                          <m:r>
                            <a:rPr lang="el-G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25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  <m:t>𝑀</m:t>
                          </m:r>
                        </m:sub>
                      </m:sSub>
                      <m:sSub>
                        <m:sSubPr>
                          <m:ctrlPr>
                            <a:rPr lang="en-US" sz="2500" i="1" dirty="0" smtClean="0">
                              <a:solidFill>
                                <a:srgbClr val="AC50F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</m:ctrlPr>
                        </m:sSubPr>
                        <m:e>
                          <m:r>
                            <a:rPr lang="en-US" sz="2500" b="1" i="1" dirty="0">
                              <a:solidFill>
                                <a:srgbClr val="AC50F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  <m:t>𝑬</m:t>
                          </m:r>
                        </m:e>
                        <m:sub>
                          <m:r>
                            <a:rPr lang="en-US" sz="2500" b="1" i="1" dirty="0">
                              <a:solidFill>
                                <a:srgbClr val="AC50F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  <m:t>𝑴</m:t>
                          </m:r>
                        </m:sub>
                      </m:sSub>
                      <m:r>
                        <a:rPr lang="en-US" sz="2500" dirty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itchFamily="2" charset="2"/>
                        </a:rPr>
                        <m:t>−</m:t>
                      </m:r>
                      <m:sSub>
                        <m:sSubPr>
                          <m:ctrlPr>
                            <a:rPr lang="en-US" sz="25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</m:ctrlPr>
                        </m:sSubPr>
                        <m:e>
                          <m:r>
                            <a:rPr lang="en-US" sz="25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  <m:t>𝜇</m:t>
                          </m:r>
                        </m:e>
                        <m:sub>
                          <m:r>
                            <a:rPr lang="en-US" sz="25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  <m:t>𝑀</m:t>
                          </m:r>
                        </m:sub>
                      </m:sSub>
                      <m:sSub>
                        <m:sSubPr>
                          <m:ctrlPr>
                            <a:rPr lang="en-US" sz="2500" i="1" dirty="0" smtClean="0">
                              <a:solidFill>
                                <a:srgbClr val="FF93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</m:ctrlPr>
                        </m:sSubPr>
                        <m:e>
                          <m:r>
                            <a:rPr lang="en-US" sz="2500" b="1" i="1" dirty="0">
                              <a:solidFill>
                                <a:srgbClr val="FF93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  <m:t>𝑰</m:t>
                          </m:r>
                        </m:e>
                        <m:sub>
                          <m:r>
                            <a:rPr lang="en-US" sz="2500" b="1" i="1" dirty="0" smtClean="0">
                              <a:solidFill>
                                <a:srgbClr val="FF93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  <m:t>𝑴</m:t>
                          </m:r>
                        </m:sub>
                      </m:sSub>
                    </m:oMath>
                  </m:oMathPara>
                </a14:m>
                <a:endParaRPr lang="en-US" sz="2500" b="1" dirty="0">
                  <a:ea typeface="Lucida Grande"/>
                  <a:cs typeface="Times New Roman"/>
                </a:endParaRPr>
              </a:p>
            </p:txBody>
          </p:sp>
        </mc:Choice>
        <mc:Fallback xmlns="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FF8AEDB7-9049-4ABC-956E-7304C5749C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648617" y="5996226"/>
                <a:ext cx="6486862" cy="822726"/>
              </a:xfrm>
              <a:prstGeom prst="rect">
                <a:avLst/>
              </a:prstGeom>
              <a:blipFill>
                <a:blip r:embed="rId13"/>
                <a:stretch>
                  <a:fillRect b="-60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BE765091-320F-E352-93EA-1D1833FA515D}"/>
                  </a:ext>
                </a:extLst>
              </p:cNvPr>
              <p:cNvSpPr/>
              <p:nvPr/>
            </p:nvSpPr>
            <p:spPr>
              <a:xfrm>
                <a:off x="-958754" y="5191378"/>
                <a:ext cx="6903577" cy="82272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5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</m:ctrlPr>
                        </m:fPr>
                        <m:num>
                          <m:r>
                            <a:rPr lang="en-US" sz="25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500" b="0" i="1" dirty="0" smtClean="0">
                                  <a:solidFill>
                                    <a:srgbClr val="AC50F3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Symbol" pitchFamily="2" charset="2"/>
                                </a:rPr>
                              </m:ctrlPr>
                            </m:sSubPr>
                            <m:e>
                              <m:r>
                                <a:rPr lang="en-US" sz="2500" b="1" i="1" dirty="0" smtClean="0">
                                  <a:solidFill>
                                    <a:srgbClr val="AC50F3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Symbol" pitchFamily="2" charset="2"/>
                                </a:rPr>
                                <m:t>𝑬</m:t>
                              </m:r>
                            </m:e>
                            <m:sub>
                              <m:r>
                                <a:rPr lang="en-US" sz="2500" b="1" i="1" dirty="0" smtClean="0">
                                  <a:solidFill>
                                    <a:srgbClr val="AC50F3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Symbol" pitchFamily="2" charset="2"/>
                                </a:rPr>
                                <m:t>𝑴</m:t>
                              </m:r>
                            </m:sub>
                          </m:sSub>
                        </m:num>
                        <m:den>
                          <m:r>
                            <a:rPr lang="en-US" sz="25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  <m:t>𝑑𝑡</m:t>
                          </m:r>
                        </m:den>
                      </m:f>
                      <m:r>
                        <a:rPr lang="en-US" sz="25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itchFamily="2" charset="2"/>
                        </a:rPr>
                        <m:t>=</m:t>
                      </m:r>
                      <m:sSub>
                        <m:sSubPr>
                          <m:ctrlPr>
                            <a:rPr lang="en-US" sz="25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</m:ctrlPr>
                        </m:sSubPr>
                        <m:e>
                          <m:r>
                            <a:rPr lang="en-US" sz="25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  <m:t>𝛽</m:t>
                          </m:r>
                        </m:e>
                        <m:sub>
                          <m:r>
                            <a:rPr lang="en-US" sz="25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  <m:t>𝑀</m:t>
                          </m:r>
                        </m:sub>
                      </m:sSub>
                      <m:sSub>
                        <m:sSubPr>
                          <m:ctrlPr>
                            <a:rPr lang="en-US" sz="2500" i="1" dirty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</m:ctrlPr>
                        </m:sSubPr>
                        <m:e>
                          <m:r>
                            <a:rPr lang="en-US" sz="2500" b="1" i="1" dirty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  <m:t>𝑺</m:t>
                          </m:r>
                        </m:e>
                        <m:sub>
                          <m:r>
                            <a:rPr lang="en-US" sz="2500" b="1" i="1" dirty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  <m:t>𝑴</m:t>
                          </m:r>
                        </m:sub>
                      </m:sSub>
                      <m:sSub>
                        <m:sSubPr>
                          <m:ctrlPr>
                            <a:rPr lang="en-US" sz="25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</m:ctrlPr>
                        </m:sSubPr>
                        <m:e>
                          <m:r>
                            <a:rPr lang="en-US" sz="2500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  <m:t>𝑰</m:t>
                          </m:r>
                        </m:e>
                        <m:sub>
                          <m:r>
                            <a:rPr lang="en-US" sz="25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  <m:t>𝑯</m:t>
                          </m:r>
                        </m:sub>
                      </m:sSub>
                      <m:r>
                        <a:rPr lang="en-US" sz="25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itchFamily="2" charset="2"/>
                        </a:rPr>
                        <m:t>−</m:t>
                      </m:r>
                      <m:sSub>
                        <m:sSubPr>
                          <m:ctrlPr>
                            <a:rPr lang="en-US" sz="25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</m:ctrlPr>
                        </m:sSubPr>
                        <m:e>
                          <m:r>
                            <a:rPr lang="en-US" sz="25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  <m:t>𝜇</m:t>
                          </m:r>
                        </m:e>
                        <m:sub>
                          <m:r>
                            <a:rPr lang="en-US" sz="25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  <m:t>𝑀</m:t>
                          </m:r>
                        </m:sub>
                      </m:sSub>
                      <m:sSub>
                        <m:sSubPr>
                          <m:ctrlPr>
                            <a:rPr lang="en-US" sz="2500" i="1" dirty="0" smtClean="0">
                              <a:solidFill>
                                <a:srgbClr val="AC50F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</m:ctrlPr>
                        </m:sSubPr>
                        <m:e>
                          <m:r>
                            <a:rPr lang="en-US" sz="2500" b="1" i="1" dirty="0" smtClean="0">
                              <a:solidFill>
                                <a:srgbClr val="AC50F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  <m:t>𝑬</m:t>
                          </m:r>
                        </m:e>
                        <m:sub>
                          <m:r>
                            <a:rPr lang="en-US" sz="2500" b="1" i="1" dirty="0" smtClean="0">
                              <a:solidFill>
                                <a:srgbClr val="AC50F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  <m:t>𝑴</m:t>
                          </m:r>
                        </m:sub>
                      </m:sSub>
                      <m:r>
                        <a:rPr lang="en-US" sz="2500" dirty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itchFamily="2" charset="2"/>
                        </a:rPr>
                        <m:t>−</m:t>
                      </m:r>
                      <m:sSub>
                        <m:sSubPr>
                          <m:ctrlPr>
                            <a:rPr lang="en-US" sz="25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</m:ctrlPr>
                        </m:sSubPr>
                        <m:e>
                          <m:r>
                            <a:rPr lang="el-G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25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  <m:t>𝑀</m:t>
                          </m:r>
                        </m:sub>
                      </m:sSub>
                      <m:sSub>
                        <m:sSubPr>
                          <m:ctrlPr>
                            <a:rPr lang="en-US" sz="2500" i="1" dirty="0" smtClean="0">
                              <a:solidFill>
                                <a:srgbClr val="AC50F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</m:ctrlPr>
                        </m:sSubPr>
                        <m:e>
                          <m:r>
                            <a:rPr lang="en-US" sz="2500" b="1" i="1" dirty="0">
                              <a:solidFill>
                                <a:srgbClr val="AC50F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  <m:t>𝑬</m:t>
                          </m:r>
                        </m:e>
                        <m:sub>
                          <m:r>
                            <a:rPr lang="en-US" sz="2500" b="1" i="1" dirty="0">
                              <a:solidFill>
                                <a:srgbClr val="AC50F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  <m:t>𝑴</m:t>
                          </m:r>
                        </m:sub>
                      </m:sSub>
                    </m:oMath>
                  </m:oMathPara>
                </a14:m>
                <a:endParaRPr lang="en-US" sz="2500" b="1" i="1" dirty="0">
                  <a:ea typeface="Lucida Grande"/>
                  <a:cs typeface="Times New Roman"/>
                </a:endParaRPr>
              </a:p>
            </p:txBody>
          </p:sp>
        </mc:Choice>
        <mc:Fallback xmlns="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BE765091-320F-E352-93EA-1D1833FA51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958754" y="5191378"/>
                <a:ext cx="6903577" cy="822726"/>
              </a:xfrm>
              <a:prstGeom prst="rect">
                <a:avLst/>
              </a:prstGeom>
              <a:blipFill>
                <a:blip r:embed="rId14"/>
                <a:stretch>
                  <a:fillRect b="-60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3" name="Graphic 42" descr="Mosquito with solid fill">
            <a:extLst>
              <a:ext uri="{FF2B5EF4-FFF2-40B4-BE49-F238E27FC236}">
                <a16:creationId xmlns:a16="http://schemas.microsoft.com/office/drawing/2014/main" id="{5C965A33-D164-CEC7-F40C-DECC2150D84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1006718" y="529634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78623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1D7D55-D40A-B906-0759-9A968AEE72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6433" y="1364610"/>
            <a:ext cx="6780346" cy="5493389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1911: British medical Dr. Sir Ronald Ross developed the first model of malaria while working in the Indian Medical Service.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1957: MacDonald modified this model to include the latent period of the parasite developing in the mosquito.</a:t>
            </a:r>
          </a:p>
          <a:p>
            <a:r>
              <a:rPr lang="en-US" dirty="0"/>
              <a:t>This led to a widespread WHO campaign for malaria elimination using DDT in the 1950s!</a:t>
            </a:r>
          </a:p>
          <a:p>
            <a:pPr lvl="1"/>
            <a:r>
              <a:rPr lang="en-US" sz="2200" dirty="0"/>
              <a:t>Swiss chemist Paul Müller awarded 1948 Nobel Prize in medicine and physiology for discovering DDT and its impacts on arthropods</a:t>
            </a:r>
          </a:p>
          <a:p>
            <a:pPr lvl="1"/>
            <a:r>
              <a:rPr lang="en-US" sz="2200" dirty="0"/>
              <a:t>DDT played a major role in eliminating malaria from Europe and North America</a:t>
            </a:r>
          </a:p>
          <a:p>
            <a:pPr lvl="1"/>
            <a:r>
              <a:rPr lang="en-US" sz="2200" dirty="0"/>
              <a:t>DDT bioaccumulates and is carcinogenic – led to development of an environmental backlash in the US, culminating in Rachel Carson’s 1962 book </a:t>
            </a:r>
            <a:r>
              <a:rPr lang="en-US" sz="2200" i="1" dirty="0"/>
              <a:t>Silent Spring</a:t>
            </a:r>
            <a:endParaRPr lang="en-US" sz="2200" dirty="0"/>
          </a:p>
          <a:p>
            <a:pPr lvl="1"/>
            <a:r>
              <a:rPr lang="en-US" sz="2200" dirty="0"/>
              <a:t>DDT banned globally in 2004, excepting in cases of WHO-recommended indoor residual spraying (IRS) for vector control in malaria-endemic regions</a:t>
            </a:r>
          </a:p>
          <a:p>
            <a:endParaRPr lang="en-US" sz="2400" dirty="0"/>
          </a:p>
          <a:p>
            <a:endParaRPr lang="en-US" sz="2400" dirty="0"/>
          </a:p>
          <a:p>
            <a:pPr lvl="1"/>
            <a:endParaRPr lang="en-US" sz="2200" dirty="0"/>
          </a:p>
          <a:p>
            <a:endParaRPr lang="en-US" sz="2600" dirty="0"/>
          </a:p>
          <a:p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083B9CE-D719-6906-FF76-730D80420477}"/>
              </a:ext>
            </a:extLst>
          </p:cNvPr>
          <p:cNvGrpSpPr/>
          <p:nvPr/>
        </p:nvGrpSpPr>
        <p:grpSpPr>
          <a:xfrm>
            <a:off x="6750024" y="1408965"/>
            <a:ext cx="4646254" cy="2715073"/>
            <a:chOff x="5360232" y="2786427"/>
            <a:chExt cx="4646254" cy="2715073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4DC7F76C-F344-C1B8-20C4-773B87A3A1CD}"/>
                </a:ext>
              </a:extLst>
            </p:cNvPr>
            <p:cNvGrpSpPr/>
            <p:nvPr/>
          </p:nvGrpSpPr>
          <p:grpSpPr>
            <a:xfrm>
              <a:off x="5360232" y="2786427"/>
              <a:ext cx="4318866" cy="1577002"/>
              <a:chOff x="2758440" y="1686273"/>
              <a:chExt cx="5076833" cy="1987851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6614E2E9-C2BA-56E6-F221-8C4E82823AFC}"/>
                  </a:ext>
                </a:extLst>
              </p:cNvPr>
              <p:cNvGrpSpPr/>
              <p:nvPr/>
            </p:nvGrpSpPr>
            <p:grpSpPr>
              <a:xfrm>
                <a:off x="2758440" y="1686273"/>
                <a:ext cx="5076833" cy="1965269"/>
                <a:chOff x="2634893" y="1008391"/>
                <a:chExt cx="5076833" cy="1965269"/>
              </a:xfrm>
            </p:grpSpPr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B0549638-09A5-1D38-9D50-CBCE7F5E7DE5}"/>
                    </a:ext>
                  </a:extLst>
                </p:cNvPr>
                <p:cNvGrpSpPr/>
                <p:nvPr/>
              </p:nvGrpSpPr>
              <p:grpSpPr>
                <a:xfrm>
                  <a:off x="4533316" y="1399718"/>
                  <a:ext cx="3178410" cy="1573942"/>
                  <a:chOff x="3421375" y="1870528"/>
                  <a:chExt cx="3178410" cy="1573942"/>
                </a:xfrm>
              </p:grpSpPr>
              <p:grpSp>
                <p:nvGrpSpPr>
                  <p:cNvPr id="22" name="Group 21">
                    <a:extLst>
                      <a:ext uri="{FF2B5EF4-FFF2-40B4-BE49-F238E27FC236}">
                        <a16:creationId xmlns:a16="http://schemas.microsoft.com/office/drawing/2014/main" id="{AAAAC2EA-3503-C03F-0A89-29B5F5908CA3}"/>
                      </a:ext>
                    </a:extLst>
                  </p:cNvPr>
                  <p:cNvGrpSpPr/>
                  <p:nvPr/>
                </p:nvGrpSpPr>
                <p:grpSpPr>
                  <a:xfrm>
                    <a:off x="3421375" y="1870528"/>
                    <a:ext cx="3178410" cy="1573942"/>
                    <a:chOff x="3447749" y="2466136"/>
                    <a:chExt cx="2276421" cy="1045414"/>
                  </a:xfrm>
                </p:grpSpPr>
                <mc:AlternateContent xmlns:mc="http://schemas.openxmlformats.org/markup-compatibility/2006" xmlns:a14="http://schemas.microsoft.com/office/drawing/2010/main">
                  <mc:Choice Requires="a14">
                    <p:graphicFrame>
                      <p:nvGraphicFramePr>
                        <p:cNvPr id="25" name="Object 24">
                          <a:extLst>
                            <a:ext uri="{FF2B5EF4-FFF2-40B4-BE49-F238E27FC236}">
                              <a16:creationId xmlns:a16="http://schemas.microsoft.com/office/drawing/2014/main" id="{D1C99571-BD52-C178-7537-2D4D6A9C9CC8}"/>
                            </a:ext>
                          </a:extLst>
                        </p:cNvPr>
                        <p:cNvGraphicFramePr>
                          <a:graphicFrameLocks noChangeAspect="1"/>
                        </p:cNvGraphicFramePr>
                        <p:nvPr/>
                      </p:nvGraphicFramePr>
                      <p:xfrm>
                        <a:off x="4514850" y="3346450"/>
                        <a:ext cx="114300" cy="165100"/>
                      </p:xfrm>
                      <a:graphic>
                        <a:graphicData uri="http://schemas.openxmlformats.org/presentationml/2006/ole">
                          <mc:AlternateContent>
                            <mc:Choice xmlns:v="urn:schemas-microsoft-com:vml" Requires="v">
                              <p:oleObj name="Equation" r:id="rId3" imgW="114300" imgH="165100" progId="Equation.3">
                                <p:embed/>
                              </p:oleObj>
                            </mc:Choice>
                            <mc:Fallback>
                              <p:oleObj name="Equation" r:id="rId3" imgW="114300" imgH="165100" progId="Equation.3">
                                <p:embed/>
                                <p:pic>
                                  <p:nvPicPr>
                                    <p:cNvPr id="25" name="Object 24">
                                      <a:extLst>
                                        <a:ext uri="{FF2B5EF4-FFF2-40B4-BE49-F238E27FC236}">
                                          <a16:creationId xmlns:a16="http://schemas.microsoft.com/office/drawing/2014/main" id="{D1C99571-BD52-C178-7537-2D4D6A9C9CC8}"/>
                                        </a:ext>
                                      </a:extLst>
                                    </p:cNvPr>
                                    <p:cNvPicPr/>
                                    <p:nvPr/>
                                  </p:nvPicPr>
                                  <p:blipFill>
                                    <a:blip r:embed="rId4"/>
                                    <a:stretch>
                                      <a:fillRect/>
                                    </a:stretch>
                                  </p:blipFill>
                                  <p:spPr>
                                    <a:xfrm>
                                      <a:off x="4514850" y="3346450"/>
                                      <a:ext cx="114300" cy="165100"/>
                                    </a:xfrm>
                                    <a:prstGeom prst="rect">
                                      <a:avLst/>
                                    </a:prstGeom>
                                  </p:spPr>
                                </p:pic>
                              </p:oleObj>
                            </mc:Fallback>
                          </mc:AlternateContent>
                        </a:graphicData>
                      </a:graphic>
                    </p:graphicFrame>
                  </mc:Choice>
                  <mc:Fallback xmlns="">
                    <p:graphicFrame>
                      <p:nvGraphicFramePr>
                        <p:cNvPr id="25" name="Object 24">
                          <a:extLst>
                            <a:ext uri="{FF2B5EF4-FFF2-40B4-BE49-F238E27FC236}">
                              <a16:creationId xmlns:a16="http://schemas.microsoft.com/office/drawing/2014/main" id="{D1C99571-BD52-C178-7537-2D4D6A9C9CC8}"/>
                            </a:ext>
                          </a:extLst>
                        </p:cNvPr>
                        <p:cNvGraphicFramePr>
                          <a:graphicFrameLocks noChangeAspect="1"/>
                        </p:cNvGraphicFramePr>
                        <p:nvPr/>
                      </p:nvGraphicFramePr>
                      <p:xfrm>
                        <a:off x="4514850" y="3346450"/>
                        <a:ext cx="114300" cy="165100"/>
                      </p:xfrm>
                      <a:graphic>
                        <a:graphicData uri="http://schemas.openxmlformats.org/presentationml/2006/ole">
                          <mc:AlternateContent>
                            <mc:Choice xmlns:v="urn:schemas-microsoft-com:vml" Requires="v">
                              <p:oleObj name="Equation" r:id="rId5" imgW="114300" imgH="165100" progId="Equation.3">
                                <p:embed/>
                              </p:oleObj>
                            </mc:Choice>
                            <mc:Fallback>
                              <p:oleObj name="Equation" r:id="rId5" imgW="114300" imgH="165100" progId="Equation.3">
                                <p:embed/>
                                <p:pic>
                                  <p:nvPicPr>
                                    <p:cNvPr id="25" name="Object 24">
                                      <a:extLst>
                                        <a:ext uri="{FF2B5EF4-FFF2-40B4-BE49-F238E27FC236}">
                                          <a16:creationId xmlns:a16="http://schemas.microsoft.com/office/drawing/2014/main" id="{D1C99571-BD52-C178-7537-2D4D6A9C9CC8}"/>
                                        </a:ext>
                                      </a:extLst>
                                    </p:cNvPr>
                                    <p:cNvPicPr/>
                                    <p:nvPr/>
                                  </p:nvPicPr>
                                  <p:blipFill>
                                    <a:blip r:embed="rId6"/>
                                    <a:stretch>
                                      <a:fillRect/>
                                    </a:stretch>
                                  </p:blipFill>
                                  <p:spPr>
                                    <a:xfrm>
                                      <a:off x="4514850" y="3346450"/>
                                      <a:ext cx="114300" cy="165100"/>
                                    </a:xfrm>
                                    <a:prstGeom prst="rect">
                                      <a:avLst/>
                                    </a:prstGeom>
                                  </p:spPr>
                                </p:pic>
                              </p:oleObj>
                            </mc:Fallback>
                          </mc:AlternateContent>
                        </a:graphicData>
                      </a:graphic>
                    </p:graphicFrame>
                  </mc:Fallback>
                </mc:AlternateContent>
                <p:grpSp>
                  <p:nvGrpSpPr>
                    <p:cNvPr id="26" name="Group 25">
                      <a:extLst>
                        <a:ext uri="{FF2B5EF4-FFF2-40B4-BE49-F238E27FC236}">
                          <a16:creationId xmlns:a16="http://schemas.microsoft.com/office/drawing/2014/main" id="{EF767377-F054-34CE-5150-19FFB275D1F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447749" y="2466136"/>
                      <a:ext cx="2276421" cy="687987"/>
                      <a:chOff x="4023460" y="2056185"/>
                      <a:chExt cx="2276421" cy="687987"/>
                    </a:xfrm>
                  </p:grpSpPr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29" name="Rectangle 28">
                            <a:extLst>
                              <a:ext uri="{FF2B5EF4-FFF2-40B4-BE49-F238E27FC236}">
                                <a16:creationId xmlns:a16="http://schemas.microsoft.com/office/drawing/2014/main" id="{F40DDD76-C0D8-0632-BCC8-7CF8F78EF8F7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5371845" y="2139665"/>
                            <a:ext cx="928036" cy="604507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</p:spPr>
                        <p:style>
                          <a:lnRef idx="2">
                            <a:schemeClr val="dk1"/>
                          </a:lnRef>
                          <a:fillRef idx="1">
                            <a:schemeClr val="lt1"/>
                          </a:fillRef>
                          <a:effectRef idx="0">
                            <a:schemeClr val="dk1"/>
                          </a:effectRef>
                          <a:fontRef idx="minor">
                            <a:schemeClr val="dk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r>
                                    <a:rPr lang="en-US" sz="26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mbria Math"/>
                                    </a:rPr>
                                    <m:t>𝛼</m:t>
                                  </m:r>
                                </m:oMath>
                              </m:oMathPara>
                            </a14:m>
                            <a:endParaRPr lang="en-US" sz="2600" dirty="0">
                              <a:solidFill>
                                <a:schemeClr val="tx1"/>
                              </a:solidFill>
                              <a:cs typeface="Cambria Math"/>
                            </a:endParaRPr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29" name="Rectangle 28">
                            <a:extLst>
                              <a:ext uri="{FF2B5EF4-FFF2-40B4-BE49-F238E27FC236}">
                                <a16:creationId xmlns:a16="http://schemas.microsoft.com/office/drawing/2014/main" id="{F40DDD76-C0D8-0632-BCC8-7CF8F78EF8F7}"/>
                              </a:ext>
                            </a:extLst>
                          </p:cNvPr>
                          <p:cNvSpPr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5371845" y="2139665"/>
                            <a:ext cx="928036" cy="604507"/>
                          </a:xfrm>
                          <a:prstGeom prst="rect">
                            <a:avLst/>
                          </a:prstGeom>
                          <a:blipFill>
                            <a:blip r:embed="rId7"/>
                            <a:stretch>
                              <a:fillRect/>
                            </a:stretch>
                          </a:blipFill>
                          <a:ln>
                            <a:noFill/>
                          </a:ln>
                        </p:spPr>
                        <p:txBody>
                          <a:bodyPr/>
                          <a:lstStyle/>
                          <a:p>
                            <a:r>
                              <a:rPr 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p:sp>
                    <p:nvSpPr>
                      <p:cNvPr id="30" name="Rectangle 29">
                        <a:extLst>
                          <a:ext uri="{FF2B5EF4-FFF2-40B4-BE49-F238E27FC236}">
                            <a16:creationId xmlns:a16="http://schemas.microsoft.com/office/drawing/2014/main" id="{62D61111-F216-5F74-0351-92B1D00A327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23460" y="2056185"/>
                        <a:ext cx="928036" cy="60450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style>
                      <a:lnRef idx="2">
                        <a:schemeClr val="dk1"/>
                      </a:lnRef>
                      <a:fillRef idx="1">
                        <a:schemeClr val="lt1"/>
                      </a:fillRef>
                      <a:effectRef idx="0">
                        <a:schemeClr val="dk1"/>
                      </a:effectRef>
                      <a:fontRef idx="minor">
                        <a:schemeClr val="dk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l-GR" sz="2600" dirty="0">
                            <a:solidFill>
                              <a:schemeClr val="tx1"/>
                            </a:solidFill>
                            <a:cs typeface="Cambria Math"/>
                          </a:rPr>
                          <a:t>β</a:t>
                        </a:r>
                        <a:r>
                          <a:rPr lang="en-US" sz="2600" baseline="-25000" dirty="0">
                            <a:solidFill>
                              <a:schemeClr val="tx1"/>
                            </a:solidFill>
                            <a:cs typeface="Cambria Math"/>
                          </a:rPr>
                          <a:t>H</a:t>
                        </a:r>
                      </a:p>
                    </p:txBody>
                  </p:sp>
                </p:grpSp>
                <p:cxnSp>
                  <p:nvCxnSpPr>
                    <p:cNvPr id="27" name="Straight Arrow Connector 26">
                      <a:extLst>
                        <a:ext uri="{FF2B5EF4-FFF2-40B4-BE49-F238E27FC236}">
                          <a16:creationId xmlns:a16="http://schemas.microsoft.com/office/drawing/2014/main" id="{36BA6042-9138-0977-4526-70C948B90846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3741907" y="3070643"/>
                      <a:ext cx="356978" cy="0"/>
                    </a:xfrm>
                    <a:prstGeom prst="straightConnector1">
                      <a:avLst/>
                    </a:prstGeom>
                    <a:ln w="38100" cmpd="sng">
                      <a:solidFill>
                        <a:schemeClr val="tx1"/>
                      </a:solidFill>
                      <a:tailEnd type="arrow"/>
                    </a:ln>
                    <a:effectLst/>
                  </p:spPr>
                  <p:style>
                    <a:lnRef idx="2">
                      <a:schemeClr val="dk1"/>
                    </a:lnRef>
                    <a:fillRef idx="0">
                      <a:schemeClr val="dk1"/>
                    </a:fillRef>
                    <a:effectRef idx="1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8" name="Straight Arrow Connector 27">
                      <a:extLst>
                        <a:ext uri="{FF2B5EF4-FFF2-40B4-BE49-F238E27FC236}">
                          <a16:creationId xmlns:a16="http://schemas.microsoft.com/office/drawing/2014/main" id="{545FA84C-5304-3EE2-63D7-0203897E7A89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5093168" y="3100005"/>
                      <a:ext cx="356978" cy="0"/>
                    </a:xfrm>
                    <a:prstGeom prst="straightConnector1">
                      <a:avLst/>
                    </a:prstGeom>
                    <a:ln w="38100" cmpd="sng">
                      <a:solidFill>
                        <a:schemeClr val="tx1"/>
                      </a:solidFill>
                      <a:tailEnd type="arrow"/>
                    </a:ln>
                    <a:effectLst/>
                  </p:spPr>
                  <p:style>
                    <a:lnRef idx="2">
                      <a:schemeClr val="dk1"/>
                    </a:lnRef>
                    <a:fillRef idx="0">
                      <a:schemeClr val="dk1"/>
                    </a:fillRef>
                    <a:effectRef idx="1">
                      <a:schemeClr val="dk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23" name="Rectangle 22">
                    <a:extLst>
                      <a:ext uri="{FF2B5EF4-FFF2-40B4-BE49-F238E27FC236}">
                        <a16:creationId xmlns:a16="http://schemas.microsoft.com/office/drawing/2014/main" id="{18BBE03A-16A8-92F6-BD06-635085B8A247}"/>
                      </a:ext>
                    </a:extLst>
                  </p:cNvPr>
                  <p:cNvSpPr/>
                  <p:nvPr/>
                </p:nvSpPr>
                <p:spPr>
                  <a:xfrm>
                    <a:off x="4466019" y="2220287"/>
                    <a:ext cx="1177178" cy="1224181"/>
                  </a:xfrm>
                  <a:prstGeom prst="rect">
                    <a:avLst/>
                  </a:prstGeom>
                  <a:solidFill>
                    <a:srgbClr val="FF6666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3600" dirty="0">
                        <a:solidFill>
                          <a:schemeClr val="tx1"/>
                        </a:solidFill>
                        <a:cs typeface="Cambria Math"/>
                      </a:rPr>
                      <a:t>I</a:t>
                    </a:r>
                    <a:r>
                      <a:rPr lang="en-US" sz="3600" baseline="-25000" dirty="0">
                        <a:solidFill>
                          <a:schemeClr val="tx1"/>
                        </a:solidFill>
                        <a:cs typeface="Cambria Math"/>
                      </a:rPr>
                      <a:t>H</a:t>
                    </a:r>
                  </a:p>
                </p:txBody>
              </p:sp>
            </p:grpSp>
            <p:cxnSp>
              <p:nvCxnSpPr>
                <p:cNvPr id="14" name="Straight Arrow Connector 13">
                  <a:extLst>
                    <a:ext uri="{FF2B5EF4-FFF2-40B4-BE49-F238E27FC236}">
                      <a16:creationId xmlns:a16="http://schemas.microsoft.com/office/drawing/2014/main" id="{1BDD721A-30B9-922F-E314-3BEFA08D0F15}"/>
                    </a:ext>
                  </a:extLst>
                </p:cNvPr>
                <p:cNvCxnSpPr/>
                <p:nvPr/>
              </p:nvCxnSpPr>
              <p:spPr>
                <a:xfrm flipV="1">
                  <a:off x="3740172" y="1340207"/>
                  <a:ext cx="0" cy="370390"/>
                </a:xfrm>
                <a:prstGeom prst="straightConnector1">
                  <a:avLst/>
                </a:prstGeom>
                <a:ln w="38100" cmpd="sng">
                  <a:solidFill>
                    <a:schemeClr val="tx1"/>
                  </a:solidFill>
                  <a:tailEnd type="arrow"/>
                </a:ln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Straight Arrow Connector 14">
                  <a:extLst>
                    <a:ext uri="{FF2B5EF4-FFF2-40B4-BE49-F238E27FC236}">
                      <a16:creationId xmlns:a16="http://schemas.microsoft.com/office/drawing/2014/main" id="{4613E0B0-3701-45DE-FD8D-126627F62E94}"/>
                    </a:ext>
                  </a:extLst>
                </p:cNvPr>
                <p:cNvCxnSpPr/>
                <p:nvPr/>
              </p:nvCxnSpPr>
              <p:spPr>
                <a:xfrm flipV="1">
                  <a:off x="6748224" y="1302600"/>
                  <a:ext cx="0" cy="370390"/>
                </a:xfrm>
                <a:prstGeom prst="straightConnector1">
                  <a:avLst/>
                </a:prstGeom>
                <a:ln w="38100" cmpd="sng">
                  <a:solidFill>
                    <a:schemeClr val="tx1"/>
                  </a:solidFill>
                  <a:tailEnd type="arrow"/>
                </a:ln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Straight Arrow Connector 16">
                  <a:extLst>
                    <a:ext uri="{FF2B5EF4-FFF2-40B4-BE49-F238E27FC236}">
                      <a16:creationId xmlns:a16="http://schemas.microsoft.com/office/drawing/2014/main" id="{26C30CEC-4141-4D1C-1417-64D7C9157516}"/>
                    </a:ext>
                  </a:extLst>
                </p:cNvPr>
                <p:cNvCxnSpPr/>
                <p:nvPr/>
              </p:nvCxnSpPr>
              <p:spPr>
                <a:xfrm>
                  <a:off x="3106567" y="2319491"/>
                  <a:ext cx="413400" cy="0"/>
                </a:xfrm>
                <a:prstGeom prst="straightConnector1">
                  <a:avLst/>
                </a:prstGeom>
                <a:ln w="38100" cmpd="sng">
                  <a:solidFill>
                    <a:schemeClr val="tx1"/>
                  </a:solidFill>
                  <a:tailEnd type="arrow"/>
                </a:ln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773628BB-8011-49D2-D213-BD80668296B9}"/>
                    </a:ext>
                  </a:extLst>
                </p:cNvPr>
                <p:cNvSpPr/>
                <p:nvPr/>
              </p:nvSpPr>
              <p:spPr>
                <a:xfrm>
                  <a:off x="2634893" y="1559204"/>
                  <a:ext cx="1295753" cy="91012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600" dirty="0" err="1">
                      <a:solidFill>
                        <a:schemeClr val="tx1"/>
                      </a:solidFill>
                      <a:cs typeface="Cambria Math"/>
                    </a:rPr>
                    <a:t>b</a:t>
                  </a:r>
                  <a:r>
                    <a:rPr lang="en-US" sz="2600" baseline="-25000" dirty="0" err="1">
                      <a:solidFill>
                        <a:schemeClr val="tx1"/>
                      </a:solidFill>
                      <a:cs typeface="Cambria Math"/>
                    </a:rPr>
                    <a:t>H</a:t>
                  </a:r>
                  <a:endParaRPr lang="en-US" sz="2600" baseline="-25000" dirty="0">
                    <a:solidFill>
                      <a:schemeClr val="tx1"/>
                    </a:solidFill>
                    <a:cs typeface="Cambria Math"/>
                  </a:endParaRPr>
                </a:p>
              </p:txBody>
            </p:sp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7110CF6F-4850-D8D9-0E06-8B1BFEA40FC2}"/>
                    </a:ext>
                  </a:extLst>
                </p:cNvPr>
                <p:cNvSpPr/>
                <p:nvPr/>
              </p:nvSpPr>
              <p:spPr>
                <a:xfrm>
                  <a:off x="3066134" y="1177352"/>
                  <a:ext cx="782487" cy="47635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2400" dirty="0">
                      <a:solidFill>
                        <a:schemeClr val="tx1"/>
                      </a:solidFill>
                      <a:sym typeface="Symbol" pitchFamily="2" charset="2"/>
                    </a:rPr>
                    <a:t></a:t>
                  </a:r>
                  <a:r>
                    <a:rPr lang="en-GB" sz="2400" baseline="-25000" dirty="0">
                      <a:solidFill>
                        <a:schemeClr val="tx1"/>
                      </a:solidFill>
                      <a:sym typeface="Symbol" pitchFamily="2" charset="2"/>
                    </a:rPr>
                    <a:t>H</a:t>
                  </a:r>
                  <a:endParaRPr lang="en-US" sz="2400" baseline="-25000" dirty="0">
                    <a:solidFill>
                      <a:schemeClr val="tx1"/>
                    </a:solidFill>
                    <a:cs typeface="Cambria Math"/>
                  </a:endParaRPr>
                </a:p>
              </p:txBody>
            </p:sp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CFFAD921-7378-A27A-0C46-1EB9E583C174}"/>
                    </a:ext>
                  </a:extLst>
                </p:cNvPr>
                <p:cNvSpPr/>
                <p:nvPr/>
              </p:nvSpPr>
              <p:spPr>
                <a:xfrm>
                  <a:off x="5727949" y="1008391"/>
                  <a:ext cx="1445413" cy="91012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2400" dirty="0">
                      <a:solidFill>
                        <a:schemeClr val="tx1"/>
                      </a:solidFill>
                      <a:sym typeface="Symbol" pitchFamily="2" charset="2"/>
                    </a:rPr>
                    <a:t></a:t>
                  </a:r>
                  <a:r>
                    <a:rPr lang="en-GB" sz="2400" baseline="-25000" dirty="0">
                      <a:solidFill>
                        <a:schemeClr val="tx1"/>
                      </a:solidFill>
                      <a:sym typeface="Symbol" pitchFamily="2" charset="2"/>
                    </a:rPr>
                    <a:t>H</a:t>
                  </a:r>
                  <a:endParaRPr lang="en-US" sz="2400" baseline="-25000" dirty="0">
                    <a:solidFill>
                      <a:schemeClr val="tx1"/>
                    </a:solidFill>
                    <a:cs typeface="Cambria Math"/>
                  </a:endParaRPr>
                </a:p>
              </p:txBody>
            </p:sp>
          </p:grp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66E7A6D-D56B-4764-E29C-5B305B6930E0}"/>
                  </a:ext>
                </a:extLst>
              </p:cNvPr>
              <p:cNvSpPr/>
              <p:nvPr/>
            </p:nvSpPr>
            <p:spPr>
              <a:xfrm>
                <a:off x="3765454" y="2449944"/>
                <a:ext cx="1177178" cy="1224180"/>
              </a:xfrm>
              <a:prstGeom prst="rect">
                <a:avLst/>
              </a:prstGeom>
              <a:solidFill>
                <a:srgbClr val="00E867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3600" dirty="0">
                    <a:solidFill>
                      <a:schemeClr val="tx1"/>
                    </a:solidFill>
                    <a:cs typeface="Cambria Math"/>
                  </a:rPr>
                  <a:t>S</a:t>
                </a:r>
                <a:r>
                  <a:rPr lang="en-US" sz="3600" baseline="-25000" dirty="0">
                    <a:solidFill>
                      <a:schemeClr val="tx1"/>
                    </a:solidFill>
                    <a:cs typeface="Cambria Math"/>
                  </a:rPr>
                  <a:t>H</a:t>
                </a:r>
              </a:p>
            </p:txBody>
          </p:sp>
        </p:grp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6619515E-A574-1B2B-369E-4E1DF7EE9609}"/>
                </a:ext>
              </a:extLst>
            </p:cNvPr>
            <p:cNvCxnSpPr/>
            <p:nvPr/>
          </p:nvCxnSpPr>
          <p:spPr>
            <a:xfrm>
              <a:off x="7415526" y="5501500"/>
              <a:ext cx="424010" cy="0"/>
            </a:xfrm>
            <a:prstGeom prst="straightConnector1">
              <a:avLst/>
            </a:prstGeom>
            <a:ln w="38100" cmpd="sng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Curved Connector 8">
              <a:extLst>
                <a:ext uri="{FF2B5EF4-FFF2-40B4-BE49-F238E27FC236}">
                  <a16:creationId xmlns:a16="http://schemas.microsoft.com/office/drawing/2014/main" id="{94D833CB-D56F-4944-0097-A97B70B10767}"/>
                </a:ext>
              </a:extLst>
            </p:cNvPr>
            <p:cNvCxnSpPr>
              <a:cxnSpLocks/>
              <a:stCxn id="23" idx="2"/>
            </p:cNvCxnSpPr>
            <p:nvPr/>
          </p:nvCxnSpPr>
          <p:spPr>
            <a:xfrm rot="5400000">
              <a:off x="7625425" y="4304846"/>
              <a:ext cx="698522" cy="779856"/>
            </a:xfrm>
            <a:prstGeom prst="curvedConnector3">
              <a:avLst>
                <a:gd name="adj1" fmla="val 50000"/>
              </a:avLst>
            </a:prstGeom>
            <a:ln w="38100">
              <a:solidFill>
                <a:srgbClr val="FF000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urved Connector 9">
              <a:extLst>
                <a:ext uri="{FF2B5EF4-FFF2-40B4-BE49-F238E27FC236}">
                  <a16:creationId xmlns:a16="http://schemas.microsoft.com/office/drawing/2014/main" id="{4BAEAF64-62E0-3A88-AF77-81F8B5C7CD95}"/>
                </a:ext>
              </a:extLst>
            </p:cNvPr>
            <p:cNvCxnSpPr>
              <a:cxnSpLocks/>
              <a:stCxn id="34" idx="0"/>
              <a:endCxn id="30" idx="2"/>
            </p:cNvCxnSpPr>
            <p:nvPr/>
          </p:nvCxnSpPr>
          <p:spPr>
            <a:xfrm rot="16200000" flipV="1">
              <a:off x="8218591" y="3126677"/>
              <a:ext cx="1095675" cy="2480114"/>
            </a:xfrm>
            <a:prstGeom prst="curvedConnector3">
              <a:avLst>
                <a:gd name="adj1" fmla="val 16933"/>
              </a:avLst>
            </a:prstGeom>
            <a:ln w="38100">
              <a:solidFill>
                <a:srgbClr val="FF000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itle 1">
            <a:extLst>
              <a:ext uri="{FF2B5EF4-FFF2-40B4-BE49-F238E27FC236}">
                <a16:creationId xmlns:a16="http://schemas.microsoft.com/office/drawing/2014/main" id="{DF85677A-21BA-FD88-8983-301B4B26517F}"/>
              </a:ext>
            </a:extLst>
          </p:cNvPr>
          <p:cNvSpPr txBox="1">
            <a:spLocks/>
          </p:cNvSpPr>
          <p:nvPr/>
        </p:nvSpPr>
        <p:spPr>
          <a:xfrm>
            <a:off x="1237198" y="39048"/>
            <a:ext cx="941525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000" dirty="0">
                <a:latin typeface="+mn-lt"/>
              </a:rPr>
              <a:t>Malaria models have played a critical role in public health policy for over a century.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FA59F64-6F83-F8B8-9A90-566FA4D8B536}"/>
              </a:ext>
            </a:extLst>
          </p:cNvPr>
          <p:cNvSpPr/>
          <p:nvPr/>
        </p:nvSpPr>
        <p:spPr>
          <a:xfrm>
            <a:off x="10895564" y="3537109"/>
            <a:ext cx="1001426" cy="971167"/>
          </a:xfrm>
          <a:prstGeom prst="rect">
            <a:avLst/>
          </a:prstGeom>
          <a:solidFill>
            <a:srgbClr val="FF9300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  <a:cs typeface="Cambria Math"/>
              </a:rPr>
              <a:t>I</a:t>
            </a:r>
            <a:r>
              <a:rPr lang="en-US" sz="3600" baseline="-25000" dirty="0">
                <a:solidFill>
                  <a:schemeClr val="tx1"/>
                </a:solidFill>
                <a:cs typeface="Cambria Math"/>
              </a:rPr>
              <a:t>M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5335F58-1EB2-D68B-8D3C-E5EB168F594C}"/>
              </a:ext>
            </a:extLst>
          </p:cNvPr>
          <p:cNvSpPr/>
          <p:nvPr/>
        </p:nvSpPr>
        <p:spPr>
          <a:xfrm>
            <a:off x="7578669" y="3540280"/>
            <a:ext cx="1001426" cy="971167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  <a:cs typeface="Cambria Math"/>
              </a:rPr>
              <a:t>S</a:t>
            </a:r>
            <a:r>
              <a:rPr lang="en-US" sz="3600" baseline="-25000" dirty="0">
                <a:solidFill>
                  <a:schemeClr val="tx1"/>
                </a:solidFill>
                <a:cs typeface="Cambria Math"/>
              </a:rPr>
              <a:t>M</a:t>
            </a:r>
          </a:p>
        </p:txBody>
      </p:sp>
      <p:cxnSp>
        <p:nvCxnSpPr>
          <p:cNvPr id="40" name="Curved Connector 39">
            <a:extLst>
              <a:ext uri="{FF2B5EF4-FFF2-40B4-BE49-F238E27FC236}">
                <a16:creationId xmlns:a16="http://schemas.microsoft.com/office/drawing/2014/main" id="{F50605A1-51F2-B3E1-45F3-AAE86809A78D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8884492" y="1148296"/>
            <a:ext cx="17917" cy="1647002"/>
          </a:xfrm>
          <a:prstGeom prst="curvedConnector3">
            <a:avLst>
              <a:gd name="adj1" fmla="val -3490635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87AD9DBF-901F-490A-CE21-47B8C7C58CBA}"/>
              </a:ext>
            </a:extLst>
          </p:cNvPr>
          <p:cNvCxnSpPr/>
          <p:nvPr/>
        </p:nvCxnSpPr>
        <p:spPr>
          <a:xfrm>
            <a:off x="7115121" y="4068846"/>
            <a:ext cx="351680" cy="0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8209D5D3-485B-DCCC-2602-B11DA26A6D1F}"/>
              </a:ext>
            </a:extLst>
          </p:cNvPr>
          <p:cNvSpPr/>
          <p:nvPr/>
        </p:nvSpPr>
        <p:spPr>
          <a:xfrm>
            <a:off x="6713868" y="3465695"/>
            <a:ext cx="1102298" cy="7220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600" dirty="0" err="1">
                <a:solidFill>
                  <a:schemeClr val="tx1"/>
                </a:solidFill>
                <a:cs typeface="Cambria Math"/>
              </a:rPr>
              <a:t>b</a:t>
            </a:r>
            <a:r>
              <a:rPr lang="en-US" sz="2600" baseline="-25000" dirty="0" err="1">
                <a:solidFill>
                  <a:schemeClr val="tx1"/>
                </a:solidFill>
                <a:cs typeface="Cambria Math"/>
              </a:rPr>
              <a:t>M</a:t>
            </a:r>
            <a:endParaRPr lang="en-US" sz="2600" baseline="-25000" dirty="0">
              <a:solidFill>
                <a:schemeClr val="tx1"/>
              </a:solidFill>
              <a:cs typeface="Cambria Math"/>
            </a:endParaRP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E6522EAD-8623-FC48-E42E-C93CE433A32E}"/>
              </a:ext>
            </a:extLst>
          </p:cNvPr>
          <p:cNvCxnSpPr>
            <a:cxnSpLocks/>
          </p:cNvCxnSpPr>
          <p:nvPr/>
        </p:nvCxnSpPr>
        <p:spPr>
          <a:xfrm>
            <a:off x="9716952" y="4726603"/>
            <a:ext cx="0" cy="422600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3F0C05FF-E758-3A2F-0E93-CB1D5C56ED62}"/>
              </a:ext>
            </a:extLst>
          </p:cNvPr>
          <p:cNvSpPr/>
          <p:nvPr/>
        </p:nvSpPr>
        <p:spPr>
          <a:xfrm>
            <a:off x="9387363" y="4403522"/>
            <a:ext cx="1229614" cy="7220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400" dirty="0">
                <a:solidFill>
                  <a:schemeClr val="tx1"/>
                </a:solidFill>
                <a:sym typeface="Symbol" pitchFamily="2" charset="2"/>
              </a:rPr>
              <a:t></a:t>
            </a:r>
            <a:r>
              <a:rPr lang="en-GB" sz="2400" baseline="-25000" dirty="0">
                <a:solidFill>
                  <a:schemeClr val="tx1"/>
                </a:solidFill>
                <a:sym typeface="Symbol" pitchFamily="2" charset="2"/>
              </a:rPr>
              <a:t>M</a:t>
            </a:r>
            <a:endParaRPr lang="en-US" sz="2400" baseline="-25000" dirty="0">
              <a:solidFill>
                <a:schemeClr val="tx1"/>
              </a:solidFill>
              <a:cs typeface="Cambria Math"/>
            </a:endParaRP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F50BF1A6-F2FF-6B48-557C-13700BB5314D}"/>
              </a:ext>
            </a:extLst>
          </p:cNvPr>
          <p:cNvCxnSpPr>
            <a:cxnSpLocks/>
          </p:cNvCxnSpPr>
          <p:nvPr/>
        </p:nvCxnSpPr>
        <p:spPr>
          <a:xfrm>
            <a:off x="7993236" y="4637090"/>
            <a:ext cx="0" cy="422600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C86A5348-7943-CB27-A8CC-62F30C45DDAA}"/>
              </a:ext>
            </a:extLst>
          </p:cNvPr>
          <p:cNvSpPr/>
          <p:nvPr/>
        </p:nvSpPr>
        <p:spPr>
          <a:xfrm>
            <a:off x="7663647" y="4314009"/>
            <a:ext cx="1229614" cy="7220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400" dirty="0">
                <a:solidFill>
                  <a:schemeClr val="tx1"/>
                </a:solidFill>
                <a:sym typeface="Symbol" pitchFamily="2" charset="2"/>
              </a:rPr>
              <a:t></a:t>
            </a:r>
            <a:r>
              <a:rPr lang="en-GB" sz="2400" baseline="-25000" dirty="0">
                <a:solidFill>
                  <a:schemeClr val="tx1"/>
                </a:solidFill>
                <a:sym typeface="Symbol" pitchFamily="2" charset="2"/>
              </a:rPr>
              <a:t>M</a:t>
            </a:r>
            <a:endParaRPr lang="en-US" sz="2400" baseline="-25000" dirty="0">
              <a:solidFill>
                <a:schemeClr val="tx1"/>
              </a:solidFill>
              <a:cs typeface="Cambria Math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4B92133A-84F4-8216-576B-A015AB0E33A9}"/>
              </a:ext>
            </a:extLst>
          </p:cNvPr>
          <p:cNvSpPr/>
          <p:nvPr/>
        </p:nvSpPr>
        <p:spPr>
          <a:xfrm>
            <a:off x="8408732" y="3471315"/>
            <a:ext cx="1102298" cy="7220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sz="2600" dirty="0">
                <a:solidFill>
                  <a:schemeClr val="tx1"/>
                </a:solidFill>
                <a:cs typeface="Cambria Math"/>
              </a:rPr>
              <a:t>β</a:t>
            </a:r>
            <a:r>
              <a:rPr lang="en-US" sz="2600" baseline="-25000" dirty="0">
                <a:solidFill>
                  <a:schemeClr val="tx1"/>
                </a:solidFill>
                <a:cs typeface="Cambria Math"/>
              </a:rPr>
              <a:t>M</a:t>
            </a:r>
          </a:p>
        </p:txBody>
      </p:sp>
      <p:pic>
        <p:nvPicPr>
          <p:cNvPr id="55" name="Graphic 54" descr="Woman with solid fill">
            <a:extLst>
              <a:ext uri="{FF2B5EF4-FFF2-40B4-BE49-F238E27FC236}">
                <a16:creationId xmlns:a16="http://schemas.microsoft.com/office/drawing/2014/main" id="{7587B79D-44C8-392C-2A45-72EB11C02A7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913060" y="1920908"/>
            <a:ext cx="914400" cy="914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9A5C967D-11AF-1538-D99D-A227C38CFF31}"/>
                  </a:ext>
                </a:extLst>
              </p:cNvPr>
              <p:cNvSpPr txBox="1"/>
              <p:nvPr/>
            </p:nvSpPr>
            <p:spPr>
              <a:xfrm>
                <a:off x="8646587" y="845170"/>
                <a:ext cx="539151" cy="45313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itchFamily="2" charset="2"/>
                        </a:rPr>
                        <m:t>𝜎</m:t>
                      </m:r>
                    </m:oMath>
                  </m:oMathPara>
                </a14:m>
                <a:endParaRPr lang="en-US" sz="2400" baseline="-25000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9A5C967D-11AF-1538-D99D-A227C38CFF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46587" y="845170"/>
                <a:ext cx="539151" cy="45313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289EF734-21FA-196A-1AA2-64180CC374B6}"/>
              </a:ext>
            </a:extLst>
          </p:cNvPr>
          <p:cNvSpPr/>
          <p:nvPr/>
        </p:nvSpPr>
        <p:spPr>
          <a:xfrm>
            <a:off x="9283787" y="3555969"/>
            <a:ext cx="1001426" cy="971167"/>
          </a:xfrm>
          <a:prstGeom prst="rect">
            <a:avLst/>
          </a:prstGeom>
          <a:solidFill>
            <a:srgbClr val="AC50F3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  <a:cs typeface="Cambria Math"/>
              </a:rPr>
              <a:t>E</a:t>
            </a:r>
            <a:r>
              <a:rPr lang="en-US" sz="3600" baseline="-25000" dirty="0">
                <a:solidFill>
                  <a:schemeClr val="tx1"/>
                </a:solidFill>
                <a:cs typeface="Cambria Math"/>
              </a:rPr>
              <a:t>M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6C93447-6291-B9F7-4D62-29A0ABBD5310}"/>
              </a:ext>
            </a:extLst>
          </p:cNvPr>
          <p:cNvCxnSpPr>
            <a:cxnSpLocks/>
          </p:cNvCxnSpPr>
          <p:nvPr/>
        </p:nvCxnSpPr>
        <p:spPr>
          <a:xfrm>
            <a:off x="11291975" y="4734182"/>
            <a:ext cx="0" cy="422600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31AD2978-2040-9C78-4BB9-080273D23947}"/>
              </a:ext>
            </a:extLst>
          </p:cNvPr>
          <p:cNvSpPr/>
          <p:nvPr/>
        </p:nvSpPr>
        <p:spPr>
          <a:xfrm>
            <a:off x="10962386" y="4411101"/>
            <a:ext cx="1229614" cy="7220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400" dirty="0">
                <a:solidFill>
                  <a:schemeClr val="tx1"/>
                </a:solidFill>
                <a:sym typeface="Symbol" pitchFamily="2" charset="2"/>
              </a:rPr>
              <a:t></a:t>
            </a:r>
            <a:r>
              <a:rPr lang="en-GB" sz="2400" baseline="-25000" dirty="0">
                <a:solidFill>
                  <a:schemeClr val="tx1"/>
                </a:solidFill>
                <a:sym typeface="Symbol" pitchFamily="2" charset="2"/>
              </a:rPr>
              <a:t>M</a:t>
            </a:r>
            <a:endParaRPr lang="en-US" sz="2400" baseline="-25000" dirty="0">
              <a:solidFill>
                <a:schemeClr val="tx1"/>
              </a:solidFill>
              <a:cs typeface="Cambria Math"/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4F4385F-BF28-298C-53D4-28C8E81F9DD4}"/>
              </a:ext>
            </a:extLst>
          </p:cNvPr>
          <p:cNvCxnSpPr/>
          <p:nvPr/>
        </p:nvCxnSpPr>
        <p:spPr>
          <a:xfrm>
            <a:off x="10353908" y="4124038"/>
            <a:ext cx="424010" cy="0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6020C971-0480-FD3A-4EAD-2DB001D34FC6}"/>
                  </a:ext>
                </a:extLst>
              </p:cNvPr>
              <p:cNvSpPr/>
              <p:nvPr/>
            </p:nvSpPr>
            <p:spPr>
              <a:xfrm>
                <a:off x="10136707" y="3379055"/>
                <a:ext cx="1102298" cy="72202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l-GR" sz="2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2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</m:oMath>
                  </m:oMathPara>
                </a14:m>
                <a:endParaRPr lang="en-US" sz="2600" baseline="-25000" dirty="0">
                  <a:solidFill>
                    <a:schemeClr val="tx1"/>
                  </a:solidFill>
                  <a:cs typeface="Cambria Math"/>
                </a:endParaRPr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6020C971-0480-FD3A-4EAD-2DB001D34F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36707" y="3379055"/>
                <a:ext cx="1102298" cy="72202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21194F1B-C23C-8058-5423-46F8A91F0AE7}"/>
              </a:ext>
            </a:extLst>
          </p:cNvPr>
          <p:cNvSpPr/>
          <p:nvPr/>
        </p:nvSpPr>
        <p:spPr>
          <a:xfrm>
            <a:off x="914402" y="3916392"/>
            <a:ext cx="6105676" cy="2743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Graphic 20" descr="Mosquito with solid fill">
            <a:extLst>
              <a:ext uri="{FF2B5EF4-FFF2-40B4-BE49-F238E27FC236}">
                <a16:creationId xmlns:a16="http://schemas.microsoft.com/office/drawing/2014/main" id="{DBEC7FD7-88E3-A1B1-9175-F133CA4969F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006718" y="529634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18159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1D7D55-D40A-B906-0759-9A968AEE72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6433" y="1364610"/>
            <a:ext cx="6780346" cy="5493389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1911: British medical Dr. Sir Ronald Ross developed the first model of malaria while working in the Indian Medical Service.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1957: MacDonald modified this model to include the latent period of the parasite developing in the mosquito.</a:t>
            </a:r>
          </a:p>
          <a:p>
            <a:r>
              <a:rPr lang="en-US" dirty="0"/>
              <a:t>This led to a widespread WHO campaign for malaria elimination using DDT in the 1950s!</a:t>
            </a:r>
          </a:p>
          <a:p>
            <a:pPr lvl="1"/>
            <a:r>
              <a:rPr lang="en-US" sz="2200" dirty="0"/>
              <a:t>Swiss chemist Paul Müller awarded 1948 Nobel Prize in medicine and physiology for discovering DDT and its impacts on arthropods</a:t>
            </a:r>
          </a:p>
          <a:p>
            <a:pPr lvl="1"/>
            <a:r>
              <a:rPr lang="en-US" sz="2200" dirty="0"/>
              <a:t>DDT played a major role in eliminating malaria from Europe and North America</a:t>
            </a:r>
          </a:p>
          <a:p>
            <a:pPr lvl="1"/>
            <a:r>
              <a:rPr lang="en-US" sz="2200" dirty="0"/>
              <a:t>DDT bioaccumulates and is carcinogenic – led to development of an environmental backlash in the US, culminating in Rachel Carson’s 1962 book </a:t>
            </a:r>
            <a:r>
              <a:rPr lang="en-US" sz="2200" i="1" dirty="0"/>
              <a:t>Silent Spring</a:t>
            </a:r>
            <a:endParaRPr lang="en-US" sz="2200" dirty="0"/>
          </a:p>
          <a:p>
            <a:pPr lvl="1"/>
            <a:r>
              <a:rPr lang="en-US" sz="2200" dirty="0"/>
              <a:t>DDT banned globally in 2004, excepting in cases of WHO-recommended indoor residual spraying (IRS) for vector control in malaria-endemic regions</a:t>
            </a:r>
          </a:p>
          <a:p>
            <a:endParaRPr lang="en-US" sz="2400" dirty="0"/>
          </a:p>
          <a:p>
            <a:endParaRPr lang="en-US" sz="2400" dirty="0"/>
          </a:p>
          <a:p>
            <a:pPr lvl="1"/>
            <a:endParaRPr lang="en-US" sz="2200" dirty="0"/>
          </a:p>
          <a:p>
            <a:endParaRPr lang="en-US" sz="2600" dirty="0"/>
          </a:p>
          <a:p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083B9CE-D719-6906-FF76-730D80420477}"/>
              </a:ext>
            </a:extLst>
          </p:cNvPr>
          <p:cNvGrpSpPr/>
          <p:nvPr/>
        </p:nvGrpSpPr>
        <p:grpSpPr>
          <a:xfrm>
            <a:off x="6750024" y="1408965"/>
            <a:ext cx="4646254" cy="2715073"/>
            <a:chOff x="5360232" y="2786427"/>
            <a:chExt cx="4646254" cy="2715073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4DC7F76C-F344-C1B8-20C4-773B87A3A1CD}"/>
                </a:ext>
              </a:extLst>
            </p:cNvPr>
            <p:cNvGrpSpPr/>
            <p:nvPr/>
          </p:nvGrpSpPr>
          <p:grpSpPr>
            <a:xfrm>
              <a:off x="5360232" y="2786427"/>
              <a:ext cx="4318866" cy="1577002"/>
              <a:chOff x="2758440" y="1686273"/>
              <a:chExt cx="5076833" cy="1987851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6614E2E9-C2BA-56E6-F221-8C4E82823AFC}"/>
                  </a:ext>
                </a:extLst>
              </p:cNvPr>
              <p:cNvGrpSpPr/>
              <p:nvPr/>
            </p:nvGrpSpPr>
            <p:grpSpPr>
              <a:xfrm>
                <a:off x="2758440" y="1686273"/>
                <a:ext cx="5076833" cy="1965269"/>
                <a:chOff x="2634893" y="1008391"/>
                <a:chExt cx="5076833" cy="1965269"/>
              </a:xfrm>
            </p:grpSpPr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B0549638-09A5-1D38-9D50-CBCE7F5E7DE5}"/>
                    </a:ext>
                  </a:extLst>
                </p:cNvPr>
                <p:cNvGrpSpPr/>
                <p:nvPr/>
              </p:nvGrpSpPr>
              <p:grpSpPr>
                <a:xfrm>
                  <a:off x="4533316" y="1399718"/>
                  <a:ext cx="3178410" cy="1573942"/>
                  <a:chOff x="3421375" y="1870528"/>
                  <a:chExt cx="3178410" cy="1573942"/>
                </a:xfrm>
              </p:grpSpPr>
              <p:grpSp>
                <p:nvGrpSpPr>
                  <p:cNvPr id="22" name="Group 21">
                    <a:extLst>
                      <a:ext uri="{FF2B5EF4-FFF2-40B4-BE49-F238E27FC236}">
                        <a16:creationId xmlns:a16="http://schemas.microsoft.com/office/drawing/2014/main" id="{AAAAC2EA-3503-C03F-0A89-29B5F5908CA3}"/>
                      </a:ext>
                    </a:extLst>
                  </p:cNvPr>
                  <p:cNvGrpSpPr/>
                  <p:nvPr/>
                </p:nvGrpSpPr>
                <p:grpSpPr>
                  <a:xfrm>
                    <a:off x="3421375" y="1870528"/>
                    <a:ext cx="3178410" cy="1573942"/>
                    <a:chOff x="3447749" y="2466136"/>
                    <a:chExt cx="2276421" cy="1045414"/>
                  </a:xfrm>
                </p:grpSpPr>
                <mc:AlternateContent xmlns:mc="http://schemas.openxmlformats.org/markup-compatibility/2006" xmlns:a14="http://schemas.microsoft.com/office/drawing/2010/main">
                  <mc:Choice Requires="a14">
                    <p:graphicFrame>
                      <p:nvGraphicFramePr>
                        <p:cNvPr id="25" name="Object 24">
                          <a:extLst>
                            <a:ext uri="{FF2B5EF4-FFF2-40B4-BE49-F238E27FC236}">
                              <a16:creationId xmlns:a16="http://schemas.microsoft.com/office/drawing/2014/main" id="{D1C99571-BD52-C178-7537-2D4D6A9C9CC8}"/>
                            </a:ext>
                          </a:extLst>
                        </p:cNvPr>
                        <p:cNvGraphicFramePr>
                          <a:graphicFrameLocks noChangeAspect="1"/>
                        </p:cNvGraphicFramePr>
                        <p:nvPr/>
                      </p:nvGraphicFramePr>
                      <p:xfrm>
                        <a:off x="4514850" y="3346450"/>
                        <a:ext cx="114300" cy="165100"/>
                      </p:xfrm>
                      <a:graphic>
                        <a:graphicData uri="http://schemas.openxmlformats.org/presentationml/2006/ole">
                          <mc:AlternateContent>
                            <mc:Choice xmlns:v="urn:schemas-microsoft-com:vml" Requires="v">
                              <p:oleObj name="Equation" r:id="rId3" imgW="114300" imgH="165100" progId="Equation.3">
                                <p:embed/>
                              </p:oleObj>
                            </mc:Choice>
                            <mc:Fallback>
                              <p:oleObj name="Equation" r:id="rId3" imgW="114300" imgH="165100" progId="Equation.3">
                                <p:embed/>
                                <p:pic>
                                  <p:nvPicPr>
                                    <p:cNvPr id="25" name="Object 24">
                                      <a:extLst>
                                        <a:ext uri="{FF2B5EF4-FFF2-40B4-BE49-F238E27FC236}">
                                          <a16:creationId xmlns:a16="http://schemas.microsoft.com/office/drawing/2014/main" id="{D1C99571-BD52-C178-7537-2D4D6A9C9CC8}"/>
                                        </a:ext>
                                      </a:extLst>
                                    </p:cNvPr>
                                    <p:cNvPicPr/>
                                    <p:nvPr/>
                                  </p:nvPicPr>
                                  <p:blipFill>
                                    <a:blip r:embed="rId4"/>
                                    <a:stretch>
                                      <a:fillRect/>
                                    </a:stretch>
                                  </p:blipFill>
                                  <p:spPr>
                                    <a:xfrm>
                                      <a:off x="4514850" y="3346450"/>
                                      <a:ext cx="114300" cy="165100"/>
                                    </a:xfrm>
                                    <a:prstGeom prst="rect">
                                      <a:avLst/>
                                    </a:prstGeom>
                                  </p:spPr>
                                </p:pic>
                              </p:oleObj>
                            </mc:Fallback>
                          </mc:AlternateContent>
                        </a:graphicData>
                      </a:graphic>
                    </p:graphicFrame>
                  </mc:Choice>
                  <mc:Fallback xmlns="">
                    <p:graphicFrame>
                      <p:nvGraphicFramePr>
                        <p:cNvPr id="25" name="Object 24">
                          <a:extLst>
                            <a:ext uri="{FF2B5EF4-FFF2-40B4-BE49-F238E27FC236}">
                              <a16:creationId xmlns:a16="http://schemas.microsoft.com/office/drawing/2014/main" id="{D1C99571-BD52-C178-7537-2D4D6A9C9CC8}"/>
                            </a:ext>
                          </a:extLst>
                        </p:cNvPr>
                        <p:cNvGraphicFramePr>
                          <a:graphicFrameLocks noChangeAspect="1"/>
                        </p:cNvGraphicFramePr>
                        <p:nvPr/>
                      </p:nvGraphicFramePr>
                      <p:xfrm>
                        <a:off x="4514850" y="3346450"/>
                        <a:ext cx="114300" cy="165100"/>
                      </p:xfrm>
                      <a:graphic>
                        <a:graphicData uri="http://schemas.openxmlformats.org/presentationml/2006/ole">
                          <mc:AlternateContent>
                            <mc:Choice xmlns:v="urn:schemas-microsoft-com:vml" Requires="v">
                              <p:oleObj name="Equation" r:id="rId5" imgW="114300" imgH="165100" progId="Equation.3">
                                <p:embed/>
                              </p:oleObj>
                            </mc:Choice>
                            <mc:Fallback>
                              <p:oleObj name="Equation" r:id="rId5" imgW="114300" imgH="165100" progId="Equation.3">
                                <p:embed/>
                                <p:pic>
                                  <p:nvPicPr>
                                    <p:cNvPr id="25" name="Object 24">
                                      <a:extLst>
                                        <a:ext uri="{FF2B5EF4-FFF2-40B4-BE49-F238E27FC236}">
                                          <a16:creationId xmlns:a16="http://schemas.microsoft.com/office/drawing/2014/main" id="{D1C99571-BD52-C178-7537-2D4D6A9C9CC8}"/>
                                        </a:ext>
                                      </a:extLst>
                                    </p:cNvPr>
                                    <p:cNvPicPr/>
                                    <p:nvPr/>
                                  </p:nvPicPr>
                                  <p:blipFill>
                                    <a:blip r:embed="rId6"/>
                                    <a:stretch>
                                      <a:fillRect/>
                                    </a:stretch>
                                  </p:blipFill>
                                  <p:spPr>
                                    <a:xfrm>
                                      <a:off x="4514850" y="3346450"/>
                                      <a:ext cx="114300" cy="165100"/>
                                    </a:xfrm>
                                    <a:prstGeom prst="rect">
                                      <a:avLst/>
                                    </a:prstGeom>
                                  </p:spPr>
                                </p:pic>
                              </p:oleObj>
                            </mc:Fallback>
                          </mc:AlternateContent>
                        </a:graphicData>
                      </a:graphic>
                    </p:graphicFrame>
                  </mc:Fallback>
                </mc:AlternateContent>
                <p:grpSp>
                  <p:nvGrpSpPr>
                    <p:cNvPr id="26" name="Group 25">
                      <a:extLst>
                        <a:ext uri="{FF2B5EF4-FFF2-40B4-BE49-F238E27FC236}">
                          <a16:creationId xmlns:a16="http://schemas.microsoft.com/office/drawing/2014/main" id="{EF767377-F054-34CE-5150-19FFB275D1F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447749" y="2466136"/>
                      <a:ext cx="2276421" cy="687987"/>
                      <a:chOff x="4023460" y="2056185"/>
                      <a:chExt cx="2276421" cy="687987"/>
                    </a:xfrm>
                  </p:grpSpPr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29" name="Rectangle 28">
                            <a:extLst>
                              <a:ext uri="{FF2B5EF4-FFF2-40B4-BE49-F238E27FC236}">
                                <a16:creationId xmlns:a16="http://schemas.microsoft.com/office/drawing/2014/main" id="{F40DDD76-C0D8-0632-BCC8-7CF8F78EF8F7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5371845" y="2139665"/>
                            <a:ext cx="928036" cy="604507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</p:spPr>
                        <p:style>
                          <a:lnRef idx="2">
                            <a:schemeClr val="dk1"/>
                          </a:lnRef>
                          <a:fillRef idx="1">
                            <a:schemeClr val="lt1"/>
                          </a:fillRef>
                          <a:effectRef idx="0">
                            <a:schemeClr val="dk1"/>
                          </a:effectRef>
                          <a:fontRef idx="minor">
                            <a:schemeClr val="dk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r>
                                    <a:rPr lang="en-US" sz="26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mbria Math"/>
                                    </a:rPr>
                                    <m:t>𝛼</m:t>
                                  </m:r>
                                </m:oMath>
                              </m:oMathPara>
                            </a14:m>
                            <a:endParaRPr lang="en-US" sz="2600" dirty="0">
                              <a:solidFill>
                                <a:schemeClr val="tx1"/>
                              </a:solidFill>
                              <a:cs typeface="Cambria Math"/>
                            </a:endParaRPr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29" name="Rectangle 28">
                            <a:extLst>
                              <a:ext uri="{FF2B5EF4-FFF2-40B4-BE49-F238E27FC236}">
                                <a16:creationId xmlns:a16="http://schemas.microsoft.com/office/drawing/2014/main" id="{F40DDD76-C0D8-0632-BCC8-7CF8F78EF8F7}"/>
                              </a:ext>
                            </a:extLst>
                          </p:cNvPr>
                          <p:cNvSpPr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5371845" y="2139665"/>
                            <a:ext cx="928036" cy="604507"/>
                          </a:xfrm>
                          <a:prstGeom prst="rect">
                            <a:avLst/>
                          </a:prstGeom>
                          <a:blipFill>
                            <a:blip r:embed="rId7"/>
                            <a:stretch>
                              <a:fillRect/>
                            </a:stretch>
                          </a:blipFill>
                          <a:ln>
                            <a:noFill/>
                          </a:ln>
                        </p:spPr>
                        <p:txBody>
                          <a:bodyPr/>
                          <a:lstStyle/>
                          <a:p>
                            <a:r>
                              <a:rPr 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p:sp>
                    <p:nvSpPr>
                      <p:cNvPr id="30" name="Rectangle 29">
                        <a:extLst>
                          <a:ext uri="{FF2B5EF4-FFF2-40B4-BE49-F238E27FC236}">
                            <a16:creationId xmlns:a16="http://schemas.microsoft.com/office/drawing/2014/main" id="{62D61111-F216-5F74-0351-92B1D00A327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23460" y="2056185"/>
                        <a:ext cx="928036" cy="60450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style>
                      <a:lnRef idx="2">
                        <a:schemeClr val="dk1"/>
                      </a:lnRef>
                      <a:fillRef idx="1">
                        <a:schemeClr val="lt1"/>
                      </a:fillRef>
                      <a:effectRef idx="0">
                        <a:schemeClr val="dk1"/>
                      </a:effectRef>
                      <a:fontRef idx="minor">
                        <a:schemeClr val="dk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l-GR" sz="2600" dirty="0">
                            <a:solidFill>
                              <a:schemeClr val="tx1"/>
                            </a:solidFill>
                            <a:cs typeface="Cambria Math"/>
                          </a:rPr>
                          <a:t>β</a:t>
                        </a:r>
                        <a:r>
                          <a:rPr lang="en-US" sz="2600" baseline="-25000" dirty="0">
                            <a:solidFill>
                              <a:schemeClr val="tx1"/>
                            </a:solidFill>
                            <a:cs typeface="Cambria Math"/>
                          </a:rPr>
                          <a:t>H</a:t>
                        </a:r>
                      </a:p>
                    </p:txBody>
                  </p:sp>
                </p:grpSp>
                <p:cxnSp>
                  <p:nvCxnSpPr>
                    <p:cNvPr id="27" name="Straight Arrow Connector 26">
                      <a:extLst>
                        <a:ext uri="{FF2B5EF4-FFF2-40B4-BE49-F238E27FC236}">
                          <a16:creationId xmlns:a16="http://schemas.microsoft.com/office/drawing/2014/main" id="{36BA6042-9138-0977-4526-70C948B90846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3741907" y="3070643"/>
                      <a:ext cx="356978" cy="0"/>
                    </a:xfrm>
                    <a:prstGeom prst="straightConnector1">
                      <a:avLst/>
                    </a:prstGeom>
                    <a:ln w="38100" cmpd="sng">
                      <a:solidFill>
                        <a:schemeClr val="tx1"/>
                      </a:solidFill>
                      <a:tailEnd type="arrow"/>
                    </a:ln>
                    <a:effectLst/>
                  </p:spPr>
                  <p:style>
                    <a:lnRef idx="2">
                      <a:schemeClr val="dk1"/>
                    </a:lnRef>
                    <a:fillRef idx="0">
                      <a:schemeClr val="dk1"/>
                    </a:fillRef>
                    <a:effectRef idx="1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8" name="Straight Arrow Connector 27">
                      <a:extLst>
                        <a:ext uri="{FF2B5EF4-FFF2-40B4-BE49-F238E27FC236}">
                          <a16:creationId xmlns:a16="http://schemas.microsoft.com/office/drawing/2014/main" id="{545FA84C-5304-3EE2-63D7-0203897E7A89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5093168" y="3100005"/>
                      <a:ext cx="356978" cy="0"/>
                    </a:xfrm>
                    <a:prstGeom prst="straightConnector1">
                      <a:avLst/>
                    </a:prstGeom>
                    <a:ln w="38100" cmpd="sng">
                      <a:solidFill>
                        <a:schemeClr val="tx1"/>
                      </a:solidFill>
                      <a:tailEnd type="arrow"/>
                    </a:ln>
                    <a:effectLst/>
                  </p:spPr>
                  <p:style>
                    <a:lnRef idx="2">
                      <a:schemeClr val="dk1"/>
                    </a:lnRef>
                    <a:fillRef idx="0">
                      <a:schemeClr val="dk1"/>
                    </a:fillRef>
                    <a:effectRef idx="1">
                      <a:schemeClr val="dk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23" name="Rectangle 22">
                    <a:extLst>
                      <a:ext uri="{FF2B5EF4-FFF2-40B4-BE49-F238E27FC236}">
                        <a16:creationId xmlns:a16="http://schemas.microsoft.com/office/drawing/2014/main" id="{18BBE03A-16A8-92F6-BD06-635085B8A247}"/>
                      </a:ext>
                    </a:extLst>
                  </p:cNvPr>
                  <p:cNvSpPr/>
                  <p:nvPr/>
                </p:nvSpPr>
                <p:spPr>
                  <a:xfrm>
                    <a:off x="4466019" y="2220287"/>
                    <a:ext cx="1177178" cy="1224181"/>
                  </a:xfrm>
                  <a:prstGeom prst="rect">
                    <a:avLst/>
                  </a:prstGeom>
                  <a:solidFill>
                    <a:srgbClr val="FF6666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3600" dirty="0">
                        <a:solidFill>
                          <a:schemeClr val="tx1"/>
                        </a:solidFill>
                        <a:cs typeface="Cambria Math"/>
                      </a:rPr>
                      <a:t>I</a:t>
                    </a:r>
                    <a:r>
                      <a:rPr lang="en-US" sz="3600" baseline="-25000" dirty="0">
                        <a:solidFill>
                          <a:schemeClr val="tx1"/>
                        </a:solidFill>
                        <a:cs typeface="Cambria Math"/>
                      </a:rPr>
                      <a:t>H</a:t>
                    </a:r>
                  </a:p>
                </p:txBody>
              </p:sp>
            </p:grpSp>
            <p:cxnSp>
              <p:nvCxnSpPr>
                <p:cNvPr id="14" name="Straight Arrow Connector 13">
                  <a:extLst>
                    <a:ext uri="{FF2B5EF4-FFF2-40B4-BE49-F238E27FC236}">
                      <a16:creationId xmlns:a16="http://schemas.microsoft.com/office/drawing/2014/main" id="{1BDD721A-30B9-922F-E314-3BEFA08D0F15}"/>
                    </a:ext>
                  </a:extLst>
                </p:cNvPr>
                <p:cNvCxnSpPr/>
                <p:nvPr/>
              </p:nvCxnSpPr>
              <p:spPr>
                <a:xfrm flipV="1">
                  <a:off x="3740172" y="1340207"/>
                  <a:ext cx="0" cy="370390"/>
                </a:xfrm>
                <a:prstGeom prst="straightConnector1">
                  <a:avLst/>
                </a:prstGeom>
                <a:ln w="38100" cmpd="sng">
                  <a:solidFill>
                    <a:schemeClr val="tx1"/>
                  </a:solidFill>
                  <a:tailEnd type="arrow"/>
                </a:ln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Straight Arrow Connector 14">
                  <a:extLst>
                    <a:ext uri="{FF2B5EF4-FFF2-40B4-BE49-F238E27FC236}">
                      <a16:creationId xmlns:a16="http://schemas.microsoft.com/office/drawing/2014/main" id="{4613E0B0-3701-45DE-FD8D-126627F62E94}"/>
                    </a:ext>
                  </a:extLst>
                </p:cNvPr>
                <p:cNvCxnSpPr/>
                <p:nvPr/>
              </p:nvCxnSpPr>
              <p:spPr>
                <a:xfrm flipV="1">
                  <a:off x="6748224" y="1302600"/>
                  <a:ext cx="0" cy="370390"/>
                </a:xfrm>
                <a:prstGeom prst="straightConnector1">
                  <a:avLst/>
                </a:prstGeom>
                <a:ln w="38100" cmpd="sng">
                  <a:solidFill>
                    <a:schemeClr val="tx1"/>
                  </a:solidFill>
                  <a:tailEnd type="arrow"/>
                </a:ln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Straight Arrow Connector 16">
                  <a:extLst>
                    <a:ext uri="{FF2B5EF4-FFF2-40B4-BE49-F238E27FC236}">
                      <a16:creationId xmlns:a16="http://schemas.microsoft.com/office/drawing/2014/main" id="{26C30CEC-4141-4D1C-1417-64D7C9157516}"/>
                    </a:ext>
                  </a:extLst>
                </p:cNvPr>
                <p:cNvCxnSpPr/>
                <p:nvPr/>
              </p:nvCxnSpPr>
              <p:spPr>
                <a:xfrm>
                  <a:off x="3106567" y="2319491"/>
                  <a:ext cx="413400" cy="0"/>
                </a:xfrm>
                <a:prstGeom prst="straightConnector1">
                  <a:avLst/>
                </a:prstGeom>
                <a:ln w="38100" cmpd="sng">
                  <a:solidFill>
                    <a:schemeClr val="tx1"/>
                  </a:solidFill>
                  <a:tailEnd type="arrow"/>
                </a:ln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773628BB-8011-49D2-D213-BD80668296B9}"/>
                    </a:ext>
                  </a:extLst>
                </p:cNvPr>
                <p:cNvSpPr/>
                <p:nvPr/>
              </p:nvSpPr>
              <p:spPr>
                <a:xfrm>
                  <a:off x="2634893" y="1559204"/>
                  <a:ext cx="1295753" cy="91012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600" dirty="0" err="1">
                      <a:solidFill>
                        <a:schemeClr val="tx1"/>
                      </a:solidFill>
                      <a:cs typeface="Cambria Math"/>
                    </a:rPr>
                    <a:t>b</a:t>
                  </a:r>
                  <a:r>
                    <a:rPr lang="en-US" sz="2600" baseline="-25000" dirty="0" err="1">
                      <a:solidFill>
                        <a:schemeClr val="tx1"/>
                      </a:solidFill>
                      <a:cs typeface="Cambria Math"/>
                    </a:rPr>
                    <a:t>H</a:t>
                  </a:r>
                  <a:endParaRPr lang="en-US" sz="2600" baseline="-25000" dirty="0">
                    <a:solidFill>
                      <a:schemeClr val="tx1"/>
                    </a:solidFill>
                    <a:cs typeface="Cambria Math"/>
                  </a:endParaRPr>
                </a:p>
              </p:txBody>
            </p:sp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7110CF6F-4850-D8D9-0E06-8B1BFEA40FC2}"/>
                    </a:ext>
                  </a:extLst>
                </p:cNvPr>
                <p:cNvSpPr/>
                <p:nvPr/>
              </p:nvSpPr>
              <p:spPr>
                <a:xfrm>
                  <a:off x="3066134" y="1177352"/>
                  <a:ext cx="782487" cy="47635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2400" dirty="0">
                      <a:solidFill>
                        <a:schemeClr val="tx1"/>
                      </a:solidFill>
                      <a:sym typeface="Symbol" pitchFamily="2" charset="2"/>
                    </a:rPr>
                    <a:t></a:t>
                  </a:r>
                  <a:r>
                    <a:rPr lang="en-GB" sz="2400" baseline="-25000" dirty="0">
                      <a:solidFill>
                        <a:schemeClr val="tx1"/>
                      </a:solidFill>
                      <a:sym typeface="Symbol" pitchFamily="2" charset="2"/>
                    </a:rPr>
                    <a:t>H</a:t>
                  </a:r>
                  <a:endParaRPr lang="en-US" sz="2400" baseline="-25000" dirty="0">
                    <a:solidFill>
                      <a:schemeClr val="tx1"/>
                    </a:solidFill>
                    <a:cs typeface="Cambria Math"/>
                  </a:endParaRPr>
                </a:p>
              </p:txBody>
            </p:sp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CFFAD921-7378-A27A-0C46-1EB9E583C174}"/>
                    </a:ext>
                  </a:extLst>
                </p:cNvPr>
                <p:cNvSpPr/>
                <p:nvPr/>
              </p:nvSpPr>
              <p:spPr>
                <a:xfrm>
                  <a:off x="5727949" y="1008391"/>
                  <a:ext cx="1445413" cy="91012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2400" dirty="0">
                      <a:solidFill>
                        <a:schemeClr val="tx1"/>
                      </a:solidFill>
                      <a:sym typeface="Symbol" pitchFamily="2" charset="2"/>
                    </a:rPr>
                    <a:t></a:t>
                  </a:r>
                  <a:r>
                    <a:rPr lang="en-GB" sz="2400" baseline="-25000" dirty="0">
                      <a:solidFill>
                        <a:schemeClr val="tx1"/>
                      </a:solidFill>
                      <a:sym typeface="Symbol" pitchFamily="2" charset="2"/>
                    </a:rPr>
                    <a:t>H</a:t>
                  </a:r>
                  <a:endParaRPr lang="en-US" sz="2400" baseline="-25000" dirty="0">
                    <a:solidFill>
                      <a:schemeClr val="tx1"/>
                    </a:solidFill>
                    <a:cs typeface="Cambria Math"/>
                  </a:endParaRPr>
                </a:p>
              </p:txBody>
            </p:sp>
          </p:grp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66E7A6D-D56B-4764-E29C-5B305B6930E0}"/>
                  </a:ext>
                </a:extLst>
              </p:cNvPr>
              <p:cNvSpPr/>
              <p:nvPr/>
            </p:nvSpPr>
            <p:spPr>
              <a:xfrm>
                <a:off x="3765454" y="2449944"/>
                <a:ext cx="1177178" cy="1224180"/>
              </a:xfrm>
              <a:prstGeom prst="rect">
                <a:avLst/>
              </a:prstGeom>
              <a:solidFill>
                <a:srgbClr val="00E867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3600" dirty="0">
                    <a:solidFill>
                      <a:schemeClr val="tx1"/>
                    </a:solidFill>
                    <a:cs typeface="Cambria Math"/>
                  </a:rPr>
                  <a:t>S</a:t>
                </a:r>
                <a:r>
                  <a:rPr lang="en-US" sz="3600" baseline="-25000" dirty="0">
                    <a:solidFill>
                      <a:schemeClr val="tx1"/>
                    </a:solidFill>
                    <a:cs typeface="Cambria Math"/>
                  </a:rPr>
                  <a:t>H</a:t>
                </a:r>
              </a:p>
            </p:txBody>
          </p:sp>
        </p:grp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6619515E-A574-1B2B-369E-4E1DF7EE9609}"/>
                </a:ext>
              </a:extLst>
            </p:cNvPr>
            <p:cNvCxnSpPr/>
            <p:nvPr/>
          </p:nvCxnSpPr>
          <p:spPr>
            <a:xfrm>
              <a:off x="7415526" y="5501500"/>
              <a:ext cx="424010" cy="0"/>
            </a:xfrm>
            <a:prstGeom prst="straightConnector1">
              <a:avLst/>
            </a:prstGeom>
            <a:ln w="38100" cmpd="sng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Curved Connector 8">
              <a:extLst>
                <a:ext uri="{FF2B5EF4-FFF2-40B4-BE49-F238E27FC236}">
                  <a16:creationId xmlns:a16="http://schemas.microsoft.com/office/drawing/2014/main" id="{94D833CB-D56F-4944-0097-A97B70B10767}"/>
                </a:ext>
              </a:extLst>
            </p:cNvPr>
            <p:cNvCxnSpPr>
              <a:cxnSpLocks/>
              <a:stCxn id="23" idx="2"/>
            </p:cNvCxnSpPr>
            <p:nvPr/>
          </p:nvCxnSpPr>
          <p:spPr>
            <a:xfrm rot="5400000">
              <a:off x="7625425" y="4304846"/>
              <a:ext cx="698522" cy="779856"/>
            </a:xfrm>
            <a:prstGeom prst="curvedConnector3">
              <a:avLst>
                <a:gd name="adj1" fmla="val 50000"/>
              </a:avLst>
            </a:prstGeom>
            <a:ln w="38100">
              <a:solidFill>
                <a:srgbClr val="FF000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urved Connector 9">
              <a:extLst>
                <a:ext uri="{FF2B5EF4-FFF2-40B4-BE49-F238E27FC236}">
                  <a16:creationId xmlns:a16="http://schemas.microsoft.com/office/drawing/2014/main" id="{4BAEAF64-62E0-3A88-AF77-81F8B5C7CD95}"/>
                </a:ext>
              </a:extLst>
            </p:cNvPr>
            <p:cNvCxnSpPr>
              <a:cxnSpLocks/>
              <a:stCxn id="34" idx="0"/>
              <a:endCxn id="30" idx="2"/>
            </p:cNvCxnSpPr>
            <p:nvPr/>
          </p:nvCxnSpPr>
          <p:spPr>
            <a:xfrm rot="16200000" flipV="1">
              <a:off x="8218591" y="3126677"/>
              <a:ext cx="1095675" cy="2480114"/>
            </a:xfrm>
            <a:prstGeom prst="curvedConnector3">
              <a:avLst>
                <a:gd name="adj1" fmla="val 16933"/>
              </a:avLst>
            </a:prstGeom>
            <a:ln w="38100">
              <a:solidFill>
                <a:srgbClr val="FF000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itle 1">
            <a:extLst>
              <a:ext uri="{FF2B5EF4-FFF2-40B4-BE49-F238E27FC236}">
                <a16:creationId xmlns:a16="http://schemas.microsoft.com/office/drawing/2014/main" id="{DF85677A-21BA-FD88-8983-301B4B26517F}"/>
              </a:ext>
            </a:extLst>
          </p:cNvPr>
          <p:cNvSpPr txBox="1">
            <a:spLocks/>
          </p:cNvSpPr>
          <p:nvPr/>
        </p:nvSpPr>
        <p:spPr>
          <a:xfrm>
            <a:off x="1237198" y="39048"/>
            <a:ext cx="941525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000" dirty="0">
                <a:latin typeface="+mn-lt"/>
              </a:rPr>
              <a:t>Malaria models have played a critical role in public health policy for over a century.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FA59F64-6F83-F8B8-9A90-566FA4D8B536}"/>
              </a:ext>
            </a:extLst>
          </p:cNvPr>
          <p:cNvSpPr/>
          <p:nvPr/>
        </p:nvSpPr>
        <p:spPr>
          <a:xfrm>
            <a:off x="10895564" y="3537109"/>
            <a:ext cx="1001426" cy="971167"/>
          </a:xfrm>
          <a:prstGeom prst="rect">
            <a:avLst/>
          </a:prstGeom>
          <a:solidFill>
            <a:srgbClr val="FF9300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  <a:cs typeface="Cambria Math"/>
              </a:rPr>
              <a:t>I</a:t>
            </a:r>
            <a:r>
              <a:rPr lang="en-US" sz="3600" baseline="-25000" dirty="0">
                <a:solidFill>
                  <a:schemeClr val="tx1"/>
                </a:solidFill>
                <a:cs typeface="Cambria Math"/>
              </a:rPr>
              <a:t>M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5335F58-1EB2-D68B-8D3C-E5EB168F594C}"/>
              </a:ext>
            </a:extLst>
          </p:cNvPr>
          <p:cNvSpPr/>
          <p:nvPr/>
        </p:nvSpPr>
        <p:spPr>
          <a:xfrm>
            <a:off x="7578669" y="3540280"/>
            <a:ext cx="1001426" cy="971167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  <a:cs typeface="Cambria Math"/>
              </a:rPr>
              <a:t>S</a:t>
            </a:r>
            <a:r>
              <a:rPr lang="en-US" sz="3600" baseline="-25000" dirty="0">
                <a:solidFill>
                  <a:schemeClr val="tx1"/>
                </a:solidFill>
                <a:cs typeface="Cambria Math"/>
              </a:rPr>
              <a:t>M</a:t>
            </a:r>
          </a:p>
        </p:txBody>
      </p:sp>
      <p:cxnSp>
        <p:nvCxnSpPr>
          <p:cNvPr id="40" name="Curved Connector 39">
            <a:extLst>
              <a:ext uri="{FF2B5EF4-FFF2-40B4-BE49-F238E27FC236}">
                <a16:creationId xmlns:a16="http://schemas.microsoft.com/office/drawing/2014/main" id="{F50605A1-51F2-B3E1-45F3-AAE86809A78D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8884492" y="1148296"/>
            <a:ext cx="17917" cy="1647002"/>
          </a:xfrm>
          <a:prstGeom prst="curvedConnector3">
            <a:avLst>
              <a:gd name="adj1" fmla="val -3490635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87AD9DBF-901F-490A-CE21-47B8C7C58CBA}"/>
              </a:ext>
            </a:extLst>
          </p:cNvPr>
          <p:cNvCxnSpPr/>
          <p:nvPr/>
        </p:nvCxnSpPr>
        <p:spPr>
          <a:xfrm>
            <a:off x="7115121" y="4068846"/>
            <a:ext cx="351680" cy="0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8209D5D3-485B-DCCC-2602-B11DA26A6D1F}"/>
              </a:ext>
            </a:extLst>
          </p:cNvPr>
          <p:cNvSpPr/>
          <p:nvPr/>
        </p:nvSpPr>
        <p:spPr>
          <a:xfrm>
            <a:off x="6713868" y="3465695"/>
            <a:ext cx="1102298" cy="7220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600" dirty="0" err="1">
                <a:solidFill>
                  <a:schemeClr val="tx1"/>
                </a:solidFill>
                <a:cs typeface="Cambria Math"/>
              </a:rPr>
              <a:t>b</a:t>
            </a:r>
            <a:r>
              <a:rPr lang="en-US" sz="2600" baseline="-25000" dirty="0" err="1">
                <a:solidFill>
                  <a:schemeClr val="tx1"/>
                </a:solidFill>
                <a:cs typeface="Cambria Math"/>
              </a:rPr>
              <a:t>M</a:t>
            </a:r>
            <a:endParaRPr lang="en-US" sz="2600" baseline="-25000" dirty="0">
              <a:solidFill>
                <a:schemeClr val="tx1"/>
              </a:solidFill>
              <a:cs typeface="Cambria Math"/>
            </a:endParaRP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E6522EAD-8623-FC48-E42E-C93CE433A32E}"/>
              </a:ext>
            </a:extLst>
          </p:cNvPr>
          <p:cNvCxnSpPr>
            <a:cxnSpLocks/>
          </p:cNvCxnSpPr>
          <p:nvPr/>
        </p:nvCxnSpPr>
        <p:spPr>
          <a:xfrm>
            <a:off x="9716952" y="4726603"/>
            <a:ext cx="0" cy="422600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3F0C05FF-E758-3A2F-0E93-CB1D5C56ED62}"/>
              </a:ext>
            </a:extLst>
          </p:cNvPr>
          <p:cNvSpPr/>
          <p:nvPr/>
        </p:nvSpPr>
        <p:spPr>
          <a:xfrm>
            <a:off x="9387363" y="4403522"/>
            <a:ext cx="1229614" cy="7220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400" dirty="0">
                <a:solidFill>
                  <a:schemeClr val="tx1"/>
                </a:solidFill>
                <a:sym typeface="Symbol" pitchFamily="2" charset="2"/>
              </a:rPr>
              <a:t></a:t>
            </a:r>
            <a:r>
              <a:rPr lang="en-GB" sz="2400" baseline="-25000" dirty="0">
                <a:solidFill>
                  <a:schemeClr val="tx1"/>
                </a:solidFill>
                <a:sym typeface="Symbol" pitchFamily="2" charset="2"/>
              </a:rPr>
              <a:t>M</a:t>
            </a:r>
            <a:endParaRPr lang="en-US" sz="2400" baseline="-25000" dirty="0">
              <a:solidFill>
                <a:schemeClr val="tx1"/>
              </a:solidFill>
              <a:cs typeface="Cambria Math"/>
            </a:endParaRP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F50BF1A6-F2FF-6B48-557C-13700BB5314D}"/>
              </a:ext>
            </a:extLst>
          </p:cNvPr>
          <p:cNvCxnSpPr>
            <a:cxnSpLocks/>
          </p:cNvCxnSpPr>
          <p:nvPr/>
        </p:nvCxnSpPr>
        <p:spPr>
          <a:xfrm>
            <a:off x="7993236" y="4637090"/>
            <a:ext cx="0" cy="422600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C86A5348-7943-CB27-A8CC-62F30C45DDAA}"/>
              </a:ext>
            </a:extLst>
          </p:cNvPr>
          <p:cNvSpPr/>
          <p:nvPr/>
        </p:nvSpPr>
        <p:spPr>
          <a:xfrm>
            <a:off x="7663647" y="4314009"/>
            <a:ext cx="1229614" cy="7220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400" dirty="0">
                <a:solidFill>
                  <a:schemeClr val="tx1"/>
                </a:solidFill>
                <a:sym typeface="Symbol" pitchFamily="2" charset="2"/>
              </a:rPr>
              <a:t></a:t>
            </a:r>
            <a:r>
              <a:rPr lang="en-GB" sz="2400" baseline="-25000" dirty="0">
                <a:solidFill>
                  <a:schemeClr val="tx1"/>
                </a:solidFill>
                <a:sym typeface="Symbol" pitchFamily="2" charset="2"/>
              </a:rPr>
              <a:t>M</a:t>
            </a:r>
            <a:endParaRPr lang="en-US" sz="2400" baseline="-25000" dirty="0">
              <a:solidFill>
                <a:schemeClr val="tx1"/>
              </a:solidFill>
              <a:cs typeface="Cambria Math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4B92133A-84F4-8216-576B-A015AB0E33A9}"/>
              </a:ext>
            </a:extLst>
          </p:cNvPr>
          <p:cNvSpPr/>
          <p:nvPr/>
        </p:nvSpPr>
        <p:spPr>
          <a:xfrm>
            <a:off x="8408732" y="3471315"/>
            <a:ext cx="1102298" cy="7220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sz="2600" dirty="0">
                <a:solidFill>
                  <a:schemeClr val="tx1"/>
                </a:solidFill>
                <a:cs typeface="Cambria Math"/>
              </a:rPr>
              <a:t>β</a:t>
            </a:r>
            <a:r>
              <a:rPr lang="en-US" sz="2600" baseline="-25000" dirty="0">
                <a:solidFill>
                  <a:schemeClr val="tx1"/>
                </a:solidFill>
                <a:cs typeface="Cambria Math"/>
              </a:rPr>
              <a:t>M</a:t>
            </a:r>
          </a:p>
        </p:txBody>
      </p:sp>
      <p:pic>
        <p:nvPicPr>
          <p:cNvPr id="55" name="Graphic 54" descr="Woman with solid fill">
            <a:extLst>
              <a:ext uri="{FF2B5EF4-FFF2-40B4-BE49-F238E27FC236}">
                <a16:creationId xmlns:a16="http://schemas.microsoft.com/office/drawing/2014/main" id="{7587B79D-44C8-392C-2A45-72EB11C02A7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913060" y="1920908"/>
            <a:ext cx="914400" cy="914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9A5C967D-11AF-1538-D99D-A227C38CFF31}"/>
                  </a:ext>
                </a:extLst>
              </p:cNvPr>
              <p:cNvSpPr txBox="1"/>
              <p:nvPr/>
            </p:nvSpPr>
            <p:spPr>
              <a:xfrm>
                <a:off x="8646587" y="845170"/>
                <a:ext cx="539151" cy="45313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itchFamily="2" charset="2"/>
                        </a:rPr>
                        <m:t>𝜎</m:t>
                      </m:r>
                    </m:oMath>
                  </m:oMathPara>
                </a14:m>
                <a:endParaRPr lang="en-US" sz="2400" baseline="-25000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9A5C967D-11AF-1538-D99D-A227C38CFF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46587" y="845170"/>
                <a:ext cx="539151" cy="45313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289EF734-21FA-196A-1AA2-64180CC374B6}"/>
              </a:ext>
            </a:extLst>
          </p:cNvPr>
          <p:cNvSpPr/>
          <p:nvPr/>
        </p:nvSpPr>
        <p:spPr>
          <a:xfrm>
            <a:off x="9283787" y="3555969"/>
            <a:ext cx="1001426" cy="971167"/>
          </a:xfrm>
          <a:prstGeom prst="rect">
            <a:avLst/>
          </a:prstGeom>
          <a:solidFill>
            <a:srgbClr val="AC50F3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  <a:cs typeface="Cambria Math"/>
              </a:rPr>
              <a:t>E</a:t>
            </a:r>
            <a:r>
              <a:rPr lang="en-US" sz="3600" baseline="-25000" dirty="0">
                <a:solidFill>
                  <a:schemeClr val="tx1"/>
                </a:solidFill>
                <a:cs typeface="Cambria Math"/>
              </a:rPr>
              <a:t>M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6C93447-6291-B9F7-4D62-29A0ABBD5310}"/>
              </a:ext>
            </a:extLst>
          </p:cNvPr>
          <p:cNvCxnSpPr>
            <a:cxnSpLocks/>
          </p:cNvCxnSpPr>
          <p:nvPr/>
        </p:nvCxnSpPr>
        <p:spPr>
          <a:xfrm>
            <a:off x="11291975" y="4734182"/>
            <a:ext cx="0" cy="422600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31AD2978-2040-9C78-4BB9-080273D23947}"/>
              </a:ext>
            </a:extLst>
          </p:cNvPr>
          <p:cNvSpPr/>
          <p:nvPr/>
        </p:nvSpPr>
        <p:spPr>
          <a:xfrm>
            <a:off x="10962386" y="4411101"/>
            <a:ext cx="1229614" cy="7220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400" dirty="0">
                <a:solidFill>
                  <a:schemeClr val="tx1"/>
                </a:solidFill>
                <a:sym typeface="Symbol" pitchFamily="2" charset="2"/>
              </a:rPr>
              <a:t></a:t>
            </a:r>
            <a:r>
              <a:rPr lang="en-GB" sz="2400" baseline="-25000" dirty="0">
                <a:solidFill>
                  <a:schemeClr val="tx1"/>
                </a:solidFill>
                <a:sym typeface="Symbol" pitchFamily="2" charset="2"/>
              </a:rPr>
              <a:t>M</a:t>
            </a:r>
            <a:endParaRPr lang="en-US" sz="2400" baseline="-25000" dirty="0">
              <a:solidFill>
                <a:schemeClr val="tx1"/>
              </a:solidFill>
              <a:cs typeface="Cambria Math"/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4F4385F-BF28-298C-53D4-28C8E81F9DD4}"/>
              </a:ext>
            </a:extLst>
          </p:cNvPr>
          <p:cNvCxnSpPr/>
          <p:nvPr/>
        </p:nvCxnSpPr>
        <p:spPr>
          <a:xfrm>
            <a:off x="10353908" y="4124038"/>
            <a:ext cx="424010" cy="0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6020C971-0480-FD3A-4EAD-2DB001D34FC6}"/>
                  </a:ext>
                </a:extLst>
              </p:cNvPr>
              <p:cNvSpPr/>
              <p:nvPr/>
            </p:nvSpPr>
            <p:spPr>
              <a:xfrm>
                <a:off x="10136707" y="3379055"/>
                <a:ext cx="1102298" cy="72202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l-GR" sz="2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2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</m:oMath>
                  </m:oMathPara>
                </a14:m>
                <a:endParaRPr lang="en-US" sz="2600" baseline="-25000" dirty="0">
                  <a:solidFill>
                    <a:schemeClr val="tx1"/>
                  </a:solidFill>
                  <a:cs typeface="Cambria Math"/>
                </a:endParaRPr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6020C971-0480-FD3A-4EAD-2DB001D34F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36707" y="3379055"/>
                <a:ext cx="1102298" cy="72202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30103610-C359-C64C-CB95-135E440E520C}"/>
              </a:ext>
            </a:extLst>
          </p:cNvPr>
          <p:cNvSpPr/>
          <p:nvPr/>
        </p:nvSpPr>
        <p:spPr>
          <a:xfrm>
            <a:off x="914402" y="4585331"/>
            <a:ext cx="6105676" cy="20225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Graphic 20" descr="Mosquito with solid fill">
            <a:extLst>
              <a:ext uri="{FF2B5EF4-FFF2-40B4-BE49-F238E27FC236}">
                <a16:creationId xmlns:a16="http://schemas.microsoft.com/office/drawing/2014/main" id="{D78865CC-E8F9-8315-14A5-6C4A9CE3998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006718" y="529634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63336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1D7D55-D40A-B906-0759-9A968AEE72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6433" y="1364610"/>
            <a:ext cx="6780346" cy="5493389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1911: British medical Dr. Sir Ronald Ross developed the first model of malaria while working in the Indian Medical Service.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1957: MacDonald modified this model to include the latent period of the parasite developing in the mosquito.</a:t>
            </a:r>
          </a:p>
          <a:p>
            <a:r>
              <a:rPr lang="en-US" dirty="0"/>
              <a:t>This led to a widespread WHO campaign for malaria elimination using DDT in the 1950s!</a:t>
            </a:r>
          </a:p>
          <a:p>
            <a:pPr lvl="1"/>
            <a:r>
              <a:rPr lang="en-US" sz="2200" dirty="0"/>
              <a:t>Swiss chemist Paul Müller awarded 1948 Nobel Prize in medicine and physiology for discovering DDT and its impacts on arthropods</a:t>
            </a:r>
          </a:p>
          <a:p>
            <a:pPr lvl="1"/>
            <a:r>
              <a:rPr lang="en-US" sz="2200" dirty="0"/>
              <a:t>DDT played a major role in eliminating malaria from Europe and North America</a:t>
            </a:r>
          </a:p>
          <a:p>
            <a:pPr lvl="1"/>
            <a:r>
              <a:rPr lang="en-US" sz="2200" dirty="0"/>
              <a:t>DDT bioaccumulates and is carcinogenic – led to development of an environmental backlash in the US, culminating in Rachel Carson’s 1962 book </a:t>
            </a:r>
            <a:r>
              <a:rPr lang="en-US" sz="2200" i="1" dirty="0"/>
              <a:t>Silent Spring</a:t>
            </a:r>
            <a:endParaRPr lang="en-US" sz="2200" dirty="0"/>
          </a:p>
          <a:p>
            <a:pPr lvl="1"/>
            <a:r>
              <a:rPr lang="en-US" sz="2200" dirty="0"/>
              <a:t>DDT banned globally in 2004, excepting in cases of WHO-recommended indoor residual spraying (IRS) for vector control in malaria-endemic regions</a:t>
            </a:r>
          </a:p>
          <a:p>
            <a:endParaRPr lang="en-US" sz="2400" dirty="0"/>
          </a:p>
          <a:p>
            <a:endParaRPr lang="en-US" sz="2400" dirty="0"/>
          </a:p>
          <a:p>
            <a:pPr lvl="1"/>
            <a:endParaRPr lang="en-US" sz="2200" dirty="0"/>
          </a:p>
          <a:p>
            <a:endParaRPr lang="en-US" sz="2600" dirty="0"/>
          </a:p>
          <a:p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083B9CE-D719-6906-FF76-730D80420477}"/>
              </a:ext>
            </a:extLst>
          </p:cNvPr>
          <p:cNvGrpSpPr/>
          <p:nvPr/>
        </p:nvGrpSpPr>
        <p:grpSpPr>
          <a:xfrm>
            <a:off x="6750024" y="1408965"/>
            <a:ext cx="4646254" cy="2715073"/>
            <a:chOff x="5360232" y="2786427"/>
            <a:chExt cx="4646254" cy="2715073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4DC7F76C-F344-C1B8-20C4-773B87A3A1CD}"/>
                </a:ext>
              </a:extLst>
            </p:cNvPr>
            <p:cNvGrpSpPr/>
            <p:nvPr/>
          </p:nvGrpSpPr>
          <p:grpSpPr>
            <a:xfrm>
              <a:off x="5360232" y="2786427"/>
              <a:ext cx="4318866" cy="1577002"/>
              <a:chOff x="2758440" y="1686273"/>
              <a:chExt cx="5076833" cy="1987851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6614E2E9-C2BA-56E6-F221-8C4E82823AFC}"/>
                  </a:ext>
                </a:extLst>
              </p:cNvPr>
              <p:cNvGrpSpPr/>
              <p:nvPr/>
            </p:nvGrpSpPr>
            <p:grpSpPr>
              <a:xfrm>
                <a:off x="2758440" y="1686273"/>
                <a:ext cx="5076833" cy="1965269"/>
                <a:chOff x="2634893" y="1008391"/>
                <a:chExt cx="5076833" cy="1965269"/>
              </a:xfrm>
            </p:grpSpPr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B0549638-09A5-1D38-9D50-CBCE7F5E7DE5}"/>
                    </a:ext>
                  </a:extLst>
                </p:cNvPr>
                <p:cNvGrpSpPr/>
                <p:nvPr/>
              </p:nvGrpSpPr>
              <p:grpSpPr>
                <a:xfrm>
                  <a:off x="4533316" y="1399718"/>
                  <a:ext cx="3178410" cy="1573942"/>
                  <a:chOff x="3421375" y="1870528"/>
                  <a:chExt cx="3178410" cy="1573942"/>
                </a:xfrm>
              </p:grpSpPr>
              <p:grpSp>
                <p:nvGrpSpPr>
                  <p:cNvPr id="22" name="Group 21">
                    <a:extLst>
                      <a:ext uri="{FF2B5EF4-FFF2-40B4-BE49-F238E27FC236}">
                        <a16:creationId xmlns:a16="http://schemas.microsoft.com/office/drawing/2014/main" id="{AAAAC2EA-3503-C03F-0A89-29B5F5908CA3}"/>
                      </a:ext>
                    </a:extLst>
                  </p:cNvPr>
                  <p:cNvGrpSpPr/>
                  <p:nvPr/>
                </p:nvGrpSpPr>
                <p:grpSpPr>
                  <a:xfrm>
                    <a:off x="3421375" y="1870528"/>
                    <a:ext cx="3178410" cy="1573942"/>
                    <a:chOff x="3447749" y="2466136"/>
                    <a:chExt cx="2276421" cy="1045414"/>
                  </a:xfrm>
                </p:grpSpPr>
                <mc:AlternateContent xmlns:mc="http://schemas.openxmlformats.org/markup-compatibility/2006" xmlns:a14="http://schemas.microsoft.com/office/drawing/2010/main">
                  <mc:Choice Requires="a14">
                    <p:graphicFrame>
                      <p:nvGraphicFramePr>
                        <p:cNvPr id="25" name="Object 24">
                          <a:extLst>
                            <a:ext uri="{FF2B5EF4-FFF2-40B4-BE49-F238E27FC236}">
                              <a16:creationId xmlns:a16="http://schemas.microsoft.com/office/drawing/2014/main" id="{D1C99571-BD52-C178-7537-2D4D6A9C9CC8}"/>
                            </a:ext>
                          </a:extLst>
                        </p:cNvPr>
                        <p:cNvGraphicFramePr>
                          <a:graphicFrameLocks noChangeAspect="1"/>
                        </p:cNvGraphicFramePr>
                        <p:nvPr/>
                      </p:nvGraphicFramePr>
                      <p:xfrm>
                        <a:off x="4514850" y="3346450"/>
                        <a:ext cx="114300" cy="165100"/>
                      </p:xfrm>
                      <a:graphic>
                        <a:graphicData uri="http://schemas.openxmlformats.org/presentationml/2006/ole">
                          <mc:AlternateContent>
                            <mc:Choice xmlns:v="urn:schemas-microsoft-com:vml" Requires="v">
                              <p:oleObj name="Equation" r:id="rId3" imgW="114300" imgH="165100" progId="Equation.3">
                                <p:embed/>
                              </p:oleObj>
                            </mc:Choice>
                            <mc:Fallback>
                              <p:oleObj name="Equation" r:id="rId3" imgW="114300" imgH="165100" progId="Equation.3">
                                <p:embed/>
                                <p:pic>
                                  <p:nvPicPr>
                                    <p:cNvPr id="25" name="Object 24">
                                      <a:extLst>
                                        <a:ext uri="{FF2B5EF4-FFF2-40B4-BE49-F238E27FC236}">
                                          <a16:creationId xmlns:a16="http://schemas.microsoft.com/office/drawing/2014/main" id="{D1C99571-BD52-C178-7537-2D4D6A9C9CC8}"/>
                                        </a:ext>
                                      </a:extLst>
                                    </p:cNvPr>
                                    <p:cNvPicPr/>
                                    <p:nvPr/>
                                  </p:nvPicPr>
                                  <p:blipFill>
                                    <a:blip r:embed="rId4"/>
                                    <a:stretch>
                                      <a:fillRect/>
                                    </a:stretch>
                                  </p:blipFill>
                                  <p:spPr>
                                    <a:xfrm>
                                      <a:off x="4514850" y="3346450"/>
                                      <a:ext cx="114300" cy="165100"/>
                                    </a:xfrm>
                                    <a:prstGeom prst="rect">
                                      <a:avLst/>
                                    </a:prstGeom>
                                  </p:spPr>
                                </p:pic>
                              </p:oleObj>
                            </mc:Fallback>
                          </mc:AlternateContent>
                        </a:graphicData>
                      </a:graphic>
                    </p:graphicFrame>
                  </mc:Choice>
                  <mc:Fallback xmlns="">
                    <p:graphicFrame>
                      <p:nvGraphicFramePr>
                        <p:cNvPr id="25" name="Object 24">
                          <a:extLst>
                            <a:ext uri="{FF2B5EF4-FFF2-40B4-BE49-F238E27FC236}">
                              <a16:creationId xmlns:a16="http://schemas.microsoft.com/office/drawing/2014/main" id="{D1C99571-BD52-C178-7537-2D4D6A9C9CC8}"/>
                            </a:ext>
                          </a:extLst>
                        </p:cNvPr>
                        <p:cNvGraphicFramePr>
                          <a:graphicFrameLocks noChangeAspect="1"/>
                        </p:cNvGraphicFramePr>
                        <p:nvPr/>
                      </p:nvGraphicFramePr>
                      <p:xfrm>
                        <a:off x="4514850" y="3346450"/>
                        <a:ext cx="114300" cy="165100"/>
                      </p:xfrm>
                      <a:graphic>
                        <a:graphicData uri="http://schemas.openxmlformats.org/presentationml/2006/ole">
                          <mc:AlternateContent>
                            <mc:Choice xmlns:v="urn:schemas-microsoft-com:vml" Requires="v">
                              <p:oleObj name="Equation" r:id="rId5" imgW="114300" imgH="165100" progId="Equation.3">
                                <p:embed/>
                              </p:oleObj>
                            </mc:Choice>
                            <mc:Fallback>
                              <p:oleObj name="Equation" r:id="rId5" imgW="114300" imgH="165100" progId="Equation.3">
                                <p:embed/>
                                <p:pic>
                                  <p:nvPicPr>
                                    <p:cNvPr id="25" name="Object 24">
                                      <a:extLst>
                                        <a:ext uri="{FF2B5EF4-FFF2-40B4-BE49-F238E27FC236}">
                                          <a16:creationId xmlns:a16="http://schemas.microsoft.com/office/drawing/2014/main" id="{D1C99571-BD52-C178-7537-2D4D6A9C9CC8}"/>
                                        </a:ext>
                                      </a:extLst>
                                    </p:cNvPr>
                                    <p:cNvPicPr/>
                                    <p:nvPr/>
                                  </p:nvPicPr>
                                  <p:blipFill>
                                    <a:blip r:embed="rId6"/>
                                    <a:stretch>
                                      <a:fillRect/>
                                    </a:stretch>
                                  </p:blipFill>
                                  <p:spPr>
                                    <a:xfrm>
                                      <a:off x="4514850" y="3346450"/>
                                      <a:ext cx="114300" cy="165100"/>
                                    </a:xfrm>
                                    <a:prstGeom prst="rect">
                                      <a:avLst/>
                                    </a:prstGeom>
                                  </p:spPr>
                                </p:pic>
                              </p:oleObj>
                            </mc:Fallback>
                          </mc:AlternateContent>
                        </a:graphicData>
                      </a:graphic>
                    </p:graphicFrame>
                  </mc:Fallback>
                </mc:AlternateContent>
                <p:grpSp>
                  <p:nvGrpSpPr>
                    <p:cNvPr id="26" name="Group 25">
                      <a:extLst>
                        <a:ext uri="{FF2B5EF4-FFF2-40B4-BE49-F238E27FC236}">
                          <a16:creationId xmlns:a16="http://schemas.microsoft.com/office/drawing/2014/main" id="{EF767377-F054-34CE-5150-19FFB275D1F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447749" y="2466136"/>
                      <a:ext cx="2276421" cy="687987"/>
                      <a:chOff x="4023460" y="2056185"/>
                      <a:chExt cx="2276421" cy="687987"/>
                    </a:xfrm>
                  </p:grpSpPr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29" name="Rectangle 28">
                            <a:extLst>
                              <a:ext uri="{FF2B5EF4-FFF2-40B4-BE49-F238E27FC236}">
                                <a16:creationId xmlns:a16="http://schemas.microsoft.com/office/drawing/2014/main" id="{F40DDD76-C0D8-0632-BCC8-7CF8F78EF8F7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5371845" y="2139665"/>
                            <a:ext cx="928036" cy="604507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</p:spPr>
                        <p:style>
                          <a:lnRef idx="2">
                            <a:schemeClr val="dk1"/>
                          </a:lnRef>
                          <a:fillRef idx="1">
                            <a:schemeClr val="lt1"/>
                          </a:fillRef>
                          <a:effectRef idx="0">
                            <a:schemeClr val="dk1"/>
                          </a:effectRef>
                          <a:fontRef idx="minor">
                            <a:schemeClr val="dk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r>
                                    <a:rPr lang="en-US" sz="26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mbria Math"/>
                                    </a:rPr>
                                    <m:t>𝛼</m:t>
                                  </m:r>
                                </m:oMath>
                              </m:oMathPara>
                            </a14:m>
                            <a:endParaRPr lang="en-US" sz="2600" dirty="0">
                              <a:solidFill>
                                <a:schemeClr val="tx1"/>
                              </a:solidFill>
                              <a:cs typeface="Cambria Math"/>
                            </a:endParaRPr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29" name="Rectangle 28">
                            <a:extLst>
                              <a:ext uri="{FF2B5EF4-FFF2-40B4-BE49-F238E27FC236}">
                                <a16:creationId xmlns:a16="http://schemas.microsoft.com/office/drawing/2014/main" id="{F40DDD76-C0D8-0632-BCC8-7CF8F78EF8F7}"/>
                              </a:ext>
                            </a:extLst>
                          </p:cNvPr>
                          <p:cNvSpPr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5371845" y="2139665"/>
                            <a:ext cx="928036" cy="604507"/>
                          </a:xfrm>
                          <a:prstGeom prst="rect">
                            <a:avLst/>
                          </a:prstGeom>
                          <a:blipFill>
                            <a:blip r:embed="rId7"/>
                            <a:stretch>
                              <a:fillRect/>
                            </a:stretch>
                          </a:blipFill>
                          <a:ln>
                            <a:noFill/>
                          </a:ln>
                        </p:spPr>
                        <p:txBody>
                          <a:bodyPr/>
                          <a:lstStyle/>
                          <a:p>
                            <a:r>
                              <a:rPr 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p:sp>
                    <p:nvSpPr>
                      <p:cNvPr id="30" name="Rectangle 29">
                        <a:extLst>
                          <a:ext uri="{FF2B5EF4-FFF2-40B4-BE49-F238E27FC236}">
                            <a16:creationId xmlns:a16="http://schemas.microsoft.com/office/drawing/2014/main" id="{62D61111-F216-5F74-0351-92B1D00A327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23460" y="2056185"/>
                        <a:ext cx="928036" cy="60450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style>
                      <a:lnRef idx="2">
                        <a:schemeClr val="dk1"/>
                      </a:lnRef>
                      <a:fillRef idx="1">
                        <a:schemeClr val="lt1"/>
                      </a:fillRef>
                      <a:effectRef idx="0">
                        <a:schemeClr val="dk1"/>
                      </a:effectRef>
                      <a:fontRef idx="minor">
                        <a:schemeClr val="dk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l-GR" sz="2600" dirty="0">
                            <a:solidFill>
                              <a:schemeClr val="tx1"/>
                            </a:solidFill>
                            <a:cs typeface="Cambria Math"/>
                          </a:rPr>
                          <a:t>β</a:t>
                        </a:r>
                        <a:r>
                          <a:rPr lang="en-US" sz="2600" baseline="-25000" dirty="0">
                            <a:solidFill>
                              <a:schemeClr val="tx1"/>
                            </a:solidFill>
                            <a:cs typeface="Cambria Math"/>
                          </a:rPr>
                          <a:t>H</a:t>
                        </a:r>
                      </a:p>
                    </p:txBody>
                  </p:sp>
                </p:grpSp>
                <p:cxnSp>
                  <p:nvCxnSpPr>
                    <p:cNvPr id="27" name="Straight Arrow Connector 26">
                      <a:extLst>
                        <a:ext uri="{FF2B5EF4-FFF2-40B4-BE49-F238E27FC236}">
                          <a16:creationId xmlns:a16="http://schemas.microsoft.com/office/drawing/2014/main" id="{36BA6042-9138-0977-4526-70C948B90846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3741907" y="3070643"/>
                      <a:ext cx="356978" cy="0"/>
                    </a:xfrm>
                    <a:prstGeom prst="straightConnector1">
                      <a:avLst/>
                    </a:prstGeom>
                    <a:ln w="38100" cmpd="sng">
                      <a:solidFill>
                        <a:schemeClr val="tx1"/>
                      </a:solidFill>
                      <a:tailEnd type="arrow"/>
                    </a:ln>
                    <a:effectLst/>
                  </p:spPr>
                  <p:style>
                    <a:lnRef idx="2">
                      <a:schemeClr val="dk1"/>
                    </a:lnRef>
                    <a:fillRef idx="0">
                      <a:schemeClr val="dk1"/>
                    </a:fillRef>
                    <a:effectRef idx="1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8" name="Straight Arrow Connector 27">
                      <a:extLst>
                        <a:ext uri="{FF2B5EF4-FFF2-40B4-BE49-F238E27FC236}">
                          <a16:creationId xmlns:a16="http://schemas.microsoft.com/office/drawing/2014/main" id="{545FA84C-5304-3EE2-63D7-0203897E7A89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5093168" y="3100005"/>
                      <a:ext cx="356978" cy="0"/>
                    </a:xfrm>
                    <a:prstGeom prst="straightConnector1">
                      <a:avLst/>
                    </a:prstGeom>
                    <a:ln w="38100" cmpd="sng">
                      <a:solidFill>
                        <a:schemeClr val="tx1"/>
                      </a:solidFill>
                      <a:tailEnd type="arrow"/>
                    </a:ln>
                    <a:effectLst/>
                  </p:spPr>
                  <p:style>
                    <a:lnRef idx="2">
                      <a:schemeClr val="dk1"/>
                    </a:lnRef>
                    <a:fillRef idx="0">
                      <a:schemeClr val="dk1"/>
                    </a:fillRef>
                    <a:effectRef idx="1">
                      <a:schemeClr val="dk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23" name="Rectangle 22">
                    <a:extLst>
                      <a:ext uri="{FF2B5EF4-FFF2-40B4-BE49-F238E27FC236}">
                        <a16:creationId xmlns:a16="http://schemas.microsoft.com/office/drawing/2014/main" id="{18BBE03A-16A8-92F6-BD06-635085B8A247}"/>
                      </a:ext>
                    </a:extLst>
                  </p:cNvPr>
                  <p:cNvSpPr/>
                  <p:nvPr/>
                </p:nvSpPr>
                <p:spPr>
                  <a:xfrm>
                    <a:off x="4466019" y="2220287"/>
                    <a:ext cx="1177178" cy="1224181"/>
                  </a:xfrm>
                  <a:prstGeom prst="rect">
                    <a:avLst/>
                  </a:prstGeom>
                  <a:solidFill>
                    <a:srgbClr val="FF6666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3600" dirty="0">
                        <a:solidFill>
                          <a:schemeClr val="tx1"/>
                        </a:solidFill>
                        <a:cs typeface="Cambria Math"/>
                      </a:rPr>
                      <a:t>I</a:t>
                    </a:r>
                    <a:r>
                      <a:rPr lang="en-US" sz="3600" baseline="-25000" dirty="0">
                        <a:solidFill>
                          <a:schemeClr val="tx1"/>
                        </a:solidFill>
                        <a:cs typeface="Cambria Math"/>
                      </a:rPr>
                      <a:t>H</a:t>
                    </a:r>
                  </a:p>
                </p:txBody>
              </p:sp>
            </p:grpSp>
            <p:cxnSp>
              <p:nvCxnSpPr>
                <p:cNvPr id="14" name="Straight Arrow Connector 13">
                  <a:extLst>
                    <a:ext uri="{FF2B5EF4-FFF2-40B4-BE49-F238E27FC236}">
                      <a16:creationId xmlns:a16="http://schemas.microsoft.com/office/drawing/2014/main" id="{1BDD721A-30B9-922F-E314-3BEFA08D0F15}"/>
                    </a:ext>
                  </a:extLst>
                </p:cNvPr>
                <p:cNvCxnSpPr/>
                <p:nvPr/>
              </p:nvCxnSpPr>
              <p:spPr>
                <a:xfrm flipV="1">
                  <a:off x="3740172" y="1340207"/>
                  <a:ext cx="0" cy="370390"/>
                </a:xfrm>
                <a:prstGeom prst="straightConnector1">
                  <a:avLst/>
                </a:prstGeom>
                <a:ln w="38100" cmpd="sng">
                  <a:solidFill>
                    <a:schemeClr val="tx1"/>
                  </a:solidFill>
                  <a:tailEnd type="arrow"/>
                </a:ln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Straight Arrow Connector 14">
                  <a:extLst>
                    <a:ext uri="{FF2B5EF4-FFF2-40B4-BE49-F238E27FC236}">
                      <a16:creationId xmlns:a16="http://schemas.microsoft.com/office/drawing/2014/main" id="{4613E0B0-3701-45DE-FD8D-126627F62E94}"/>
                    </a:ext>
                  </a:extLst>
                </p:cNvPr>
                <p:cNvCxnSpPr/>
                <p:nvPr/>
              </p:nvCxnSpPr>
              <p:spPr>
                <a:xfrm flipV="1">
                  <a:off x="6748224" y="1302600"/>
                  <a:ext cx="0" cy="370390"/>
                </a:xfrm>
                <a:prstGeom prst="straightConnector1">
                  <a:avLst/>
                </a:prstGeom>
                <a:ln w="38100" cmpd="sng">
                  <a:solidFill>
                    <a:schemeClr val="tx1"/>
                  </a:solidFill>
                  <a:tailEnd type="arrow"/>
                </a:ln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Straight Arrow Connector 16">
                  <a:extLst>
                    <a:ext uri="{FF2B5EF4-FFF2-40B4-BE49-F238E27FC236}">
                      <a16:creationId xmlns:a16="http://schemas.microsoft.com/office/drawing/2014/main" id="{26C30CEC-4141-4D1C-1417-64D7C9157516}"/>
                    </a:ext>
                  </a:extLst>
                </p:cNvPr>
                <p:cNvCxnSpPr/>
                <p:nvPr/>
              </p:nvCxnSpPr>
              <p:spPr>
                <a:xfrm>
                  <a:off x="3106567" y="2319491"/>
                  <a:ext cx="413400" cy="0"/>
                </a:xfrm>
                <a:prstGeom prst="straightConnector1">
                  <a:avLst/>
                </a:prstGeom>
                <a:ln w="38100" cmpd="sng">
                  <a:solidFill>
                    <a:schemeClr val="tx1"/>
                  </a:solidFill>
                  <a:tailEnd type="arrow"/>
                </a:ln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773628BB-8011-49D2-D213-BD80668296B9}"/>
                    </a:ext>
                  </a:extLst>
                </p:cNvPr>
                <p:cNvSpPr/>
                <p:nvPr/>
              </p:nvSpPr>
              <p:spPr>
                <a:xfrm>
                  <a:off x="2634893" y="1559204"/>
                  <a:ext cx="1295753" cy="91012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600" dirty="0" err="1">
                      <a:solidFill>
                        <a:schemeClr val="tx1"/>
                      </a:solidFill>
                      <a:cs typeface="Cambria Math"/>
                    </a:rPr>
                    <a:t>b</a:t>
                  </a:r>
                  <a:r>
                    <a:rPr lang="en-US" sz="2600" baseline="-25000" dirty="0" err="1">
                      <a:solidFill>
                        <a:schemeClr val="tx1"/>
                      </a:solidFill>
                      <a:cs typeface="Cambria Math"/>
                    </a:rPr>
                    <a:t>H</a:t>
                  </a:r>
                  <a:endParaRPr lang="en-US" sz="2600" baseline="-25000" dirty="0">
                    <a:solidFill>
                      <a:schemeClr val="tx1"/>
                    </a:solidFill>
                    <a:cs typeface="Cambria Math"/>
                  </a:endParaRPr>
                </a:p>
              </p:txBody>
            </p:sp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7110CF6F-4850-D8D9-0E06-8B1BFEA40FC2}"/>
                    </a:ext>
                  </a:extLst>
                </p:cNvPr>
                <p:cNvSpPr/>
                <p:nvPr/>
              </p:nvSpPr>
              <p:spPr>
                <a:xfrm>
                  <a:off x="3066134" y="1177352"/>
                  <a:ext cx="782487" cy="47635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2400" dirty="0">
                      <a:solidFill>
                        <a:schemeClr val="tx1"/>
                      </a:solidFill>
                      <a:sym typeface="Symbol" pitchFamily="2" charset="2"/>
                    </a:rPr>
                    <a:t></a:t>
                  </a:r>
                  <a:r>
                    <a:rPr lang="en-GB" sz="2400" baseline="-25000" dirty="0">
                      <a:solidFill>
                        <a:schemeClr val="tx1"/>
                      </a:solidFill>
                      <a:sym typeface="Symbol" pitchFamily="2" charset="2"/>
                    </a:rPr>
                    <a:t>H</a:t>
                  </a:r>
                  <a:endParaRPr lang="en-US" sz="2400" baseline="-25000" dirty="0">
                    <a:solidFill>
                      <a:schemeClr val="tx1"/>
                    </a:solidFill>
                    <a:cs typeface="Cambria Math"/>
                  </a:endParaRPr>
                </a:p>
              </p:txBody>
            </p:sp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CFFAD921-7378-A27A-0C46-1EB9E583C174}"/>
                    </a:ext>
                  </a:extLst>
                </p:cNvPr>
                <p:cNvSpPr/>
                <p:nvPr/>
              </p:nvSpPr>
              <p:spPr>
                <a:xfrm>
                  <a:off x="5727949" y="1008391"/>
                  <a:ext cx="1445413" cy="91012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2400" dirty="0">
                      <a:solidFill>
                        <a:schemeClr val="tx1"/>
                      </a:solidFill>
                      <a:sym typeface="Symbol" pitchFamily="2" charset="2"/>
                    </a:rPr>
                    <a:t></a:t>
                  </a:r>
                  <a:r>
                    <a:rPr lang="en-GB" sz="2400" baseline="-25000" dirty="0">
                      <a:solidFill>
                        <a:schemeClr val="tx1"/>
                      </a:solidFill>
                      <a:sym typeface="Symbol" pitchFamily="2" charset="2"/>
                    </a:rPr>
                    <a:t>H</a:t>
                  </a:r>
                  <a:endParaRPr lang="en-US" sz="2400" baseline="-25000" dirty="0">
                    <a:solidFill>
                      <a:schemeClr val="tx1"/>
                    </a:solidFill>
                    <a:cs typeface="Cambria Math"/>
                  </a:endParaRPr>
                </a:p>
              </p:txBody>
            </p:sp>
          </p:grp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66E7A6D-D56B-4764-E29C-5B305B6930E0}"/>
                  </a:ext>
                </a:extLst>
              </p:cNvPr>
              <p:cNvSpPr/>
              <p:nvPr/>
            </p:nvSpPr>
            <p:spPr>
              <a:xfrm>
                <a:off x="3765454" y="2449944"/>
                <a:ext cx="1177178" cy="1224180"/>
              </a:xfrm>
              <a:prstGeom prst="rect">
                <a:avLst/>
              </a:prstGeom>
              <a:solidFill>
                <a:srgbClr val="00E867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3600" dirty="0">
                    <a:solidFill>
                      <a:schemeClr val="tx1"/>
                    </a:solidFill>
                    <a:cs typeface="Cambria Math"/>
                  </a:rPr>
                  <a:t>S</a:t>
                </a:r>
                <a:r>
                  <a:rPr lang="en-US" sz="3600" baseline="-25000" dirty="0">
                    <a:solidFill>
                      <a:schemeClr val="tx1"/>
                    </a:solidFill>
                    <a:cs typeface="Cambria Math"/>
                  </a:rPr>
                  <a:t>H</a:t>
                </a:r>
              </a:p>
            </p:txBody>
          </p:sp>
        </p:grp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6619515E-A574-1B2B-369E-4E1DF7EE9609}"/>
                </a:ext>
              </a:extLst>
            </p:cNvPr>
            <p:cNvCxnSpPr/>
            <p:nvPr/>
          </p:nvCxnSpPr>
          <p:spPr>
            <a:xfrm>
              <a:off x="7415526" y="5501500"/>
              <a:ext cx="424010" cy="0"/>
            </a:xfrm>
            <a:prstGeom prst="straightConnector1">
              <a:avLst/>
            </a:prstGeom>
            <a:ln w="38100" cmpd="sng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Curved Connector 8">
              <a:extLst>
                <a:ext uri="{FF2B5EF4-FFF2-40B4-BE49-F238E27FC236}">
                  <a16:creationId xmlns:a16="http://schemas.microsoft.com/office/drawing/2014/main" id="{94D833CB-D56F-4944-0097-A97B70B10767}"/>
                </a:ext>
              </a:extLst>
            </p:cNvPr>
            <p:cNvCxnSpPr>
              <a:cxnSpLocks/>
              <a:stCxn id="23" idx="2"/>
            </p:cNvCxnSpPr>
            <p:nvPr/>
          </p:nvCxnSpPr>
          <p:spPr>
            <a:xfrm rot="5400000">
              <a:off x="7625425" y="4304846"/>
              <a:ext cx="698522" cy="779856"/>
            </a:xfrm>
            <a:prstGeom prst="curvedConnector3">
              <a:avLst>
                <a:gd name="adj1" fmla="val 50000"/>
              </a:avLst>
            </a:prstGeom>
            <a:ln w="38100">
              <a:solidFill>
                <a:srgbClr val="FF000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urved Connector 9">
              <a:extLst>
                <a:ext uri="{FF2B5EF4-FFF2-40B4-BE49-F238E27FC236}">
                  <a16:creationId xmlns:a16="http://schemas.microsoft.com/office/drawing/2014/main" id="{4BAEAF64-62E0-3A88-AF77-81F8B5C7CD95}"/>
                </a:ext>
              </a:extLst>
            </p:cNvPr>
            <p:cNvCxnSpPr>
              <a:cxnSpLocks/>
              <a:stCxn id="34" idx="0"/>
              <a:endCxn id="30" idx="2"/>
            </p:cNvCxnSpPr>
            <p:nvPr/>
          </p:nvCxnSpPr>
          <p:spPr>
            <a:xfrm rot="16200000" flipV="1">
              <a:off x="8218591" y="3126677"/>
              <a:ext cx="1095675" cy="2480114"/>
            </a:xfrm>
            <a:prstGeom prst="curvedConnector3">
              <a:avLst>
                <a:gd name="adj1" fmla="val 16933"/>
              </a:avLst>
            </a:prstGeom>
            <a:ln w="38100">
              <a:solidFill>
                <a:srgbClr val="FF000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itle 1">
            <a:extLst>
              <a:ext uri="{FF2B5EF4-FFF2-40B4-BE49-F238E27FC236}">
                <a16:creationId xmlns:a16="http://schemas.microsoft.com/office/drawing/2014/main" id="{DF85677A-21BA-FD88-8983-301B4B26517F}"/>
              </a:ext>
            </a:extLst>
          </p:cNvPr>
          <p:cNvSpPr txBox="1">
            <a:spLocks/>
          </p:cNvSpPr>
          <p:nvPr/>
        </p:nvSpPr>
        <p:spPr>
          <a:xfrm>
            <a:off x="1237198" y="39048"/>
            <a:ext cx="941525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000" dirty="0">
                <a:latin typeface="+mn-lt"/>
              </a:rPr>
              <a:t>Malaria models have played a critical role in public health policy for over a century.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FA59F64-6F83-F8B8-9A90-566FA4D8B536}"/>
              </a:ext>
            </a:extLst>
          </p:cNvPr>
          <p:cNvSpPr/>
          <p:nvPr/>
        </p:nvSpPr>
        <p:spPr>
          <a:xfrm>
            <a:off x="10895564" y="3537109"/>
            <a:ext cx="1001426" cy="971167"/>
          </a:xfrm>
          <a:prstGeom prst="rect">
            <a:avLst/>
          </a:prstGeom>
          <a:solidFill>
            <a:srgbClr val="FF9300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  <a:cs typeface="Cambria Math"/>
              </a:rPr>
              <a:t>I</a:t>
            </a:r>
            <a:r>
              <a:rPr lang="en-US" sz="3600" baseline="-25000" dirty="0">
                <a:solidFill>
                  <a:schemeClr val="tx1"/>
                </a:solidFill>
                <a:cs typeface="Cambria Math"/>
              </a:rPr>
              <a:t>M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5335F58-1EB2-D68B-8D3C-E5EB168F594C}"/>
              </a:ext>
            </a:extLst>
          </p:cNvPr>
          <p:cNvSpPr/>
          <p:nvPr/>
        </p:nvSpPr>
        <p:spPr>
          <a:xfrm>
            <a:off x="7578669" y="3540280"/>
            <a:ext cx="1001426" cy="971167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  <a:cs typeface="Cambria Math"/>
              </a:rPr>
              <a:t>S</a:t>
            </a:r>
            <a:r>
              <a:rPr lang="en-US" sz="3600" baseline="-25000" dirty="0">
                <a:solidFill>
                  <a:schemeClr val="tx1"/>
                </a:solidFill>
                <a:cs typeface="Cambria Math"/>
              </a:rPr>
              <a:t>M</a:t>
            </a:r>
          </a:p>
        </p:txBody>
      </p:sp>
      <p:cxnSp>
        <p:nvCxnSpPr>
          <p:cNvPr id="40" name="Curved Connector 39">
            <a:extLst>
              <a:ext uri="{FF2B5EF4-FFF2-40B4-BE49-F238E27FC236}">
                <a16:creationId xmlns:a16="http://schemas.microsoft.com/office/drawing/2014/main" id="{F50605A1-51F2-B3E1-45F3-AAE86809A78D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8884492" y="1148296"/>
            <a:ext cx="17917" cy="1647002"/>
          </a:xfrm>
          <a:prstGeom prst="curvedConnector3">
            <a:avLst>
              <a:gd name="adj1" fmla="val -3490635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87AD9DBF-901F-490A-CE21-47B8C7C58CBA}"/>
              </a:ext>
            </a:extLst>
          </p:cNvPr>
          <p:cNvCxnSpPr/>
          <p:nvPr/>
        </p:nvCxnSpPr>
        <p:spPr>
          <a:xfrm>
            <a:off x="7115121" y="4068846"/>
            <a:ext cx="351680" cy="0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8209D5D3-485B-DCCC-2602-B11DA26A6D1F}"/>
              </a:ext>
            </a:extLst>
          </p:cNvPr>
          <p:cNvSpPr/>
          <p:nvPr/>
        </p:nvSpPr>
        <p:spPr>
          <a:xfrm>
            <a:off x="6713868" y="3465695"/>
            <a:ext cx="1102298" cy="7220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600" dirty="0" err="1">
                <a:solidFill>
                  <a:schemeClr val="tx1"/>
                </a:solidFill>
                <a:cs typeface="Cambria Math"/>
              </a:rPr>
              <a:t>b</a:t>
            </a:r>
            <a:r>
              <a:rPr lang="en-US" sz="2600" baseline="-25000" dirty="0" err="1">
                <a:solidFill>
                  <a:schemeClr val="tx1"/>
                </a:solidFill>
                <a:cs typeface="Cambria Math"/>
              </a:rPr>
              <a:t>M</a:t>
            </a:r>
            <a:endParaRPr lang="en-US" sz="2600" baseline="-25000" dirty="0">
              <a:solidFill>
                <a:schemeClr val="tx1"/>
              </a:solidFill>
              <a:cs typeface="Cambria Math"/>
            </a:endParaRP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E6522EAD-8623-FC48-E42E-C93CE433A32E}"/>
              </a:ext>
            </a:extLst>
          </p:cNvPr>
          <p:cNvCxnSpPr>
            <a:cxnSpLocks/>
          </p:cNvCxnSpPr>
          <p:nvPr/>
        </p:nvCxnSpPr>
        <p:spPr>
          <a:xfrm>
            <a:off x="9716952" y="4726603"/>
            <a:ext cx="0" cy="422600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3F0C05FF-E758-3A2F-0E93-CB1D5C56ED62}"/>
              </a:ext>
            </a:extLst>
          </p:cNvPr>
          <p:cNvSpPr/>
          <p:nvPr/>
        </p:nvSpPr>
        <p:spPr>
          <a:xfrm>
            <a:off x="9387363" y="4403522"/>
            <a:ext cx="1229614" cy="7220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400" dirty="0">
                <a:solidFill>
                  <a:schemeClr val="tx1"/>
                </a:solidFill>
                <a:sym typeface="Symbol" pitchFamily="2" charset="2"/>
              </a:rPr>
              <a:t></a:t>
            </a:r>
            <a:r>
              <a:rPr lang="en-GB" sz="2400" baseline="-25000" dirty="0">
                <a:solidFill>
                  <a:schemeClr val="tx1"/>
                </a:solidFill>
                <a:sym typeface="Symbol" pitchFamily="2" charset="2"/>
              </a:rPr>
              <a:t>M</a:t>
            </a:r>
            <a:endParaRPr lang="en-US" sz="2400" baseline="-25000" dirty="0">
              <a:solidFill>
                <a:schemeClr val="tx1"/>
              </a:solidFill>
              <a:cs typeface="Cambria Math"/>
            </a:endParaRP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F50BF1A6-F2FF-6B48-557C-13700BB5314D}"/>
              </a:ext>
            </a:extLst>
          </p:cNvPr>
          <p:cNvCxnSpPr>
            <a:cxnSpLocks/>
          </p:cNvCxnSpPr>
          <p:nvPr/>
        </p:nvCxnSpPr>
        <p:spPr>
          <a:xfrm>
            <a:off x="7993236" y="4637090"/>
            <a:ext cx="0" cy="422600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C86A5348-7943-CB27-A8CC-62F30C45DDAA}"/>
              </a:ext>
            </a:extLst>
          </p:cNvPr>
          <p:cNvSpPr/>
          <p:nvPr/>
        </p:nvSpPr>
        <p:spPr>
          <a:xfrm>
            <a:off x="7663647" y="4314009"/>
            <a:ext cx="1229614" cy="7220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400" dirty="0">
                <a:solidFill>
                  <a:schemeClr val="tx1"/>
                </a:solidFill>
                <a:sym typeface="Symbol" pitchFamily="2" charset="2"/>
              </a:rPr>
              <a:t></a:t>
            </a:r>
            <a:r>
              <a:rPr lang="en-GB" sz="2400" baseline="-25000" dirty="0">
                <a:solidFill>
                  <a:schemeClr val="tx1"/>
                </a:solidFill>
                <a:sym typeface="Symbol" pitchFamily="2" charset="2"/>
              </a:rPr>
              <a:t>M</a:t>
            </a:r>
            <a:endParaRPr lang="en-US" sz="2400" baseline="-25000" dirty="0">
              <a:solidFill>
                <a:schemeClr val="tx1"/>
              </a:solidFill>
              <a:cs typeface="Cambria Math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4B92133A-84F4-8216-576B-A015AB0E33A9}"/>
              </a:ext>
            </a:extLst>
          </p:cNvPr>
          <p:cNvSpPr/>
          <p:nvPr/>
        </p:nvSpPr>
        <p:spPr>
          <a:xfrm>
            <a:off x="8408732" y="3471315"/>
            <a:ext cx="1102298" cy="7220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sz="2600" dirty="0">
                <a:solidFill>
                  <a:schemeClr val="tx1"/>
                </a:solidFill>
                <a:cs typeface="Cambria Math"/>
              </a:rPr>
              <a:t>β</a:t>
            </a:r>
            <a:r>
              <a:rPr lang="en-US" sz="2600" baseline="-25000" dirty="0">
                <a:solidFill>
                  <a:schemeClr val="tx1"/>
                </a:solidFill>
                <a:cs typeface="Cambria Math"/>
              </a:rPr>
              <a:t>M</a:t>
            </a:r>
          </a:p>
        </p:txBody>
      </p:sp>
      <p:pic>
        <p:nvPicPr>
          <p:cNvPr id="55" name="Graphic 54" descr="Woman with solid fill">
            <a:extLst>
              <a:ext uri="{FF2B5EF4-FFF2-40B4-BE49-F238E27FC236}">
                <a16:creationId xmlns:a16="http://schemas.microsoft.com/office/drawing/2014/main" id="{7587B79D-44C8-392C-2A45-72EB11C02A7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913060" y="1920908"/>
            <a:ext cx="914400" cy="914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9A5C967D-11AF-1538-D99D-A227C38CFF31}"/>
                  </a:ext>
                </a:extLst>
              </p:cNvPr>
              <p:cNvSpPr txBox="1"/>
              <p:nvPr/>
            </p:nvSpPr>
            <p:spPr>
              <a:xfrm>
                <a:off x="8646587" y="845170"/>
                <a:ext cx="539151" cy="45313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itchFamily="2" charset="2"/>
                        </a:rPr>
                        <m:t>𝜎</m:t>
                      </m:r>
                    </m:oMath>
                  </m:oMathPara>
                </a14:m>
                <a:endParaRPr lang="en-US" sz="2400" baseline="-25000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9A5C967D-11AF-1538-D99D-A227C38CFF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46587" y="845170"/>
                <a:ext cx="539151" cy="45313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289EF734-21FA-196A-1AA2-64180CC374B6}"/>
              </a:ext>
            </a:extLst>
          </p:cNvPr>
          <p:cNvSpPr/>
          <p:nvPr/>
        </p:nvSpPr>
        <p:spPr>
          <a:xfrm>
            <a:off x="9283787" y="3555969"/>
            <a:ext cx="1001426" cy="971167"/>
          </a:xfrm>
          <a:prstGeom prst="rect">
            <a:avLst/>
          </a:prstGeom>
          <a:solidFill>
            <a:srgbClr val="AC50F3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  <a:cs typeface="Cambria Math"/>
              </a:rPr>
              <a:t>E</a:t>
            </a:r>
            <a:r>
              <a:rPr lang="en-US" sz="3600" baseline="-25000" dirty="0">
                <a:solidFill>
                  <a:schemeClr val="tx1"/>
                </a:solidFill>
                <a:cs typeface="Cambria Math"/>
              </a:rPr>
              <a:t>M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6C93447-6291-B9F7-4D62-29A0ABBD5310}"/>
              </a:ext>
            </a:extLst>
          </p:cNvPr>
          <p:cNvCxnSpPr>
            <a:cxnSpLocks/>
          </p:cNvCxnSpPr>
          <p:nvPr/>
        </p:nvCxnSpPr>
        <p:spPr>
          <a:xfrm>
            <a:off x="11291975" y="4734182"/>
            <a:ext cx="0" cy="422600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31AD2978-2040-9C78-4BB9-080273D23947}"/>
              </a:ext>
            </a:extLst>
          </p:cNvPr>
          <p:cNvSpPr/>
          <p:nvPr/>
        </p:nvSpPr>
        <p:spPr>
          <a:xfrm>
            <a:off x="10962386" y="4411101"/>
            <a:ext cx="1229614" cy="7220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400" dirty="0">
                <a:solidFill>
                  <a:schemeClr val="tx1"/>
                </a:solidFill>
                <a:sym typeface="Symbol" pitchFamily="2" charset="2"/>
              </a:rPr>
              <a:t></a:t>
            </a:r>
            <a:r>
              <a:rPr lang="en-GB" sz="2400" baseline="-25000" dirty="0">
                <a:solidFill>
                  <a:schemeClr val="tx1"/>
                </a:solidFill>
                <a:sym typeface="Symbol" pitchFamily="2" charset="2"/>
              </a:rPr>
              <a:t>M</a:t>
            </a:r>
            <a:endParaRPr lang="en-US" sz="2400" baseline="-25000" dirty="0">
              <a:solidFill>
                <a:schemeClr val="tx1"/>
              </a:solidFill>
              <a:cs typeface="Cambria Math"/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4F4385F-BF28-298C-53D4-28C8E81F9DD4}"/>
              </a:ext>
            </a:extLst>
          </p:cNvPr>
          <p:cNvCxnSpPr/>
          <p:nvPr/>
        </p:nvCxnSpPr>
        <p:spPr>
          <a:xfrm>
            <a:off x="10353908" y="4124038"/>
            <a:ext cx="424010" cy="0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6020C971-0480-FD3A-4EAD-2DB001D34FC6}"/>
                  </a:ext>
                </a:extLst>
              </p:cNvPr>
              <p:cNvSpPr/>
              <p:nvPr/>
            </p:nvSpPr>
            <p:spPr>
              <a:xfrm>
                <a:off x="10136707" y="3379055"/>
                <a:ext cx="1102298" cy="72202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l-GR" sz="2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2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</m:oMath>
                  </m:oMathPara>
                </a14:m>
                <a:endParaRPr lang="en-US" sz="2600" baseline="-25000" dirty="0">
                  <a:solidFill>
                    <a:schemeClr val="tx1"/>
                  </a:solidFill>
                  <a:cs typeface="Cambria Math"/>
                </a:endParaRPr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6020C971-0480-FD3A-4EAD-2DB001D34F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36707" y="3379055"/>
                <a:ext cx="1102298" cy="72202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F6B90738-A55F-1E5F-801E-AE35AE51C63A}"/>
              </a:ext>
            </a:extLst>
          </p:cNvPr>
          <p:cNvSpPr/>
          <p:nvPr/>
        </p:nvSpPr>
        <p:spPr>
          <a:xfrm>
            <a:off x="914402" y="5059689"/>
            <a:ext cx="6105676" cy="15481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Graphic 20" descr="Mosquito with solid fill">
            <a:extLst>
              <a:ext uri="{FF2B5EF4-FFF2-40B4-BE49-F238E27FC236}">
                <a16:creationId xmlns:a16="http://schemas.microsoft.com/office/drawing/2014/main" id="{73D78A1A-3D3A-BE14-4E38-B94DE8BAF35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006718" y="529634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27804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1D7D55-D40A-B906-0759-9A968AEE72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6433" y="1364610"/>
            <a:ext cx="6780346" cy="5493389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1911: British medical Dr. Sir Ronald Ross developed the first model of malaria while working in the Indian Medical Service.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1957: MacDonald modified this model to include the latent period of the parasite developing in the mosquito.</a:t>
            </a:r>
          </a:p>
          <a:p>
            <a:r>
              <a:rPr lang="en-US" dirty="0"/>
              <a:t>This led to a widespread WHO campaign for malaria elimination using DDT in the 1950s!</a:t>
            </a:r>
          </a:p>
          <a:p>
            <a:pPr lvl="1"/>
            <a:r>
              <a:rPr lang="en-US" sz="2200" dirty="0"/>
              <a:t>Swiss chemist Paul Müller awarded 1948 Nobel Prize in medicine and physiology for discovering DDT and its impacts on arthropods</a:t>
            </a:r>
          </a:p>
          <a:p>
            <a:pPr lvl="1"/>
            <a:r>
              <a:rPr lang="en-US" sz="2200" dirty="0"/>
              <a:t>DDT played a major role in eliminating malaria from Europe and North America</a:t>
            </a:r>
          </a:p>
          <a:p>
            <a:pPr lvl="1"/>
            <a:r>
              <a:rPr lang="en-US" sz="2200" dirty="0"/>
              <a:t>DDT bioaccumulates and is carcinogenic – led to development of an environmental backlash in the US, culminating in Rachel Carson’s 1962 book </a:t>
            </a:r>
            <a:r>
              <a:rPr lang="en-US" sz="2200" i="1" dirty="0"/>
              <a:t>Silent Spring</a:t>
            </a:r>
            <a:endParaRPr lang="en-US" sz="2200" dirty="0"/>
          </a:p>
          <a:p>
            <a:pPr lvl="1"/>
            <a:r>
              <a:rPr lang="en-US" sz="2200" dirty="0"/>
              <a:t>DDT banned globally in 2004, excepting in cases of WHO-recommended indoor residual spraying (IRS) for vector control in malaria-endemic regions</a:t>
            </a:r>
          </a:p>
          <a:p>
            <a:endParaRPr lang="en-US" sz="2400" dirty="0"/>
          </a:p>
          <a:p>
            <a:endParaRPr lang="en-US" sz="2400" dirty="0"/>
          </a:p>
          <a:p>
            <a:pPr lvl="1"/>
            <a:endParaRPr lang="en-US" sz="2200" dirty="0"/>
          </a:p>
          <a:p>
            <a:endParaRPr lang="en-US" sz="2600" dirty="0"/>
          </a:p>
          <a:p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083B9CE-D719-6906-FF76-730D80420477}"/>
              </a:ext>
            </a:extLst>
          </p:cNvPr>
          <p:cNvGrpSpPr/>
          <p:nvPr/>
        </p:nvGrpSpPr>
        <p:grpSpPr>
          <a:xfrm>
            <a:off x="6750024" y="1408965"/>
            <a:ext cx="4646254" cy="2715073"/>
            <a:chOff x="5360232" y="2786427"/>
            <a:chExt cx="4646254" cy="2715073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4DC7F76C-F344-C1B8-20C4-773B87A3A1CD}"/>
                </a:ext>
              </a:extLst>
            </p:cNvPr>
            <p:cNvGrpSpPr/>
            <p:nvPr/>
          </p:nvGrpSpPr>
          <p:grpSpPr>
            <a:xfrm>
              <a:off x="5360232" y="2786427"/>
              <a:ext cx="4318866" cy="1577002"/>
              <a:chOff x="2758440" y="1686273"/>
              <a:chExt cx="5076833" cy="1987851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6614E2E9-C2BA-56E6-F221-8C4E82823AFC}"/>
                  </a:ext>
                </a:extLst>
              </p:cNvPr>
              <p:cNvGrpSpPr/>
              <p:nvPr/>
            </p:nvGrpSpPr>
            <p:grpSpPr>
              <a:xfrm>
                <a:off x="2758440" y="1686273"/>
                <a:ext cx="5076833" cy="1965269"/>
                <a:chOff x="2634893" y="1008391"/>
                <a:chExt cx="5076833" cy="1965269"/>
              </a:xfrm>
            </p:grpSpPr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B0549638-09A5-1D38-9D50-CBCE7F5E7DE5}"/>
                    </a:ext>
                  </a:extLst>
                </p:cNvPr>
                <p:cNvGrpSpPr/>
                <p:nvPr/>
              </p:nvGrpSpPr>
              <p:grpSpPr>
                <a:xfrm>
                  <a:off x="4533316" y="1399718"/>
                  <a:ext cx="3178410" cy="1573942"/>
                  <a:chOff x="3421375" y="1870528"/>
                  <a:chExt cx="3178410" cy="1573942"/>
                </a:xfrm>
              </p:grpSpPr>
              <p:grpSp>
                <p:nvGrpSpPr>
                  <p:cNvPr id="22" name="Group 21">
                    <a:extLst>
                      <a:ext uri="{FF2B5EF4-FFF2-40B4-BE49-F238E27FC236}">
                        <a16:creationId xmlns:a16="http://schemas.microsoft.com/office/drawing/2014/main" id="{AAAAC2EA-3503-C03F-0A89-29B5F5908CA3}"/>
                      </a:ext>
                    </a:extLst>
                  </p:cNvPr>
                  <p:cNvGrpSpPr/>
                  <p:nvPr/>
                </p:nvGrpSpPr>
                <p:grpSpPr>
                  <a:xfrm>
                    <a:off x="3421375" y="1870528"/>
                    <a:ext cx="3178410" cy="1573942"/>
                    <a:chOff x="3447749" y="2466136"/>
                    <a:chExt cx="2276421" cy="1045414"/>
                  </a:xfrm>
                </p:grpSpPr>
                <mc:AlternateContent xmlns:mc="http://schemas.openxmlformats.org/markup-compatibility/2006" xmlns:a14="http://schemas.microsoft.com/office/drawing/2010/main">
                  <mc:Choice Requires="a14">
                    <p:graphicFrame>
                      <p:nvGraphicFramePr>
                        <p:cNvPr id="25" name="Object 24">
                          <a:extLst>
                            <a:ext uri="{FF2B5EF4-FFF2-40B4-BE49-F238E27FC236}">
                              <a16:creationId xmlns:a16="http://schemas.microsoft.com/office/drawing/2014/main" id="{D1C99571-BD52-C178-7537-2D4D6A9C9CC8}"/>
                            </a:ext>
                          </a:extLst>
                        </p:cNvPr>
                        <p:cNvGraphicFramePr>
                          <a:graphicFrameLocks noChangeAspect="1"/>
                        </p:cNvGraphicFramePr>
                        <p:nvPr/>
                      </p:nvGraphicFramePr>
                      <p:xfrm>
                        <a:off x="4514850" y="3346450"/>
                        <a:ext cx="114300" cy="165100"/>
                      </p:xfrm>
                      <a:graphic>
                        <a:graphicData uri="http://schemas.openxmlformats.org/presentationml/2006/ole">
                          <mc:AlternateContent>
                            <mc:Choice xmlns:v="urn:schemas-microsoft-com:vml" Requires="v">
                              <p:oleObj name="Equation" r:id="rId3" imgW="114300" imgH="165100" progId="Equation.3">
                                <p:embed/>
                              </p:oleObj>
                            </mc:Choice>
                            <mc:Fallback>
                              <p:oleObj name="Equation" r:id="rId3" imgW="114300" imgH="165100" progId="Equation.3">
                                <p:embed/>
                                <p:pic>
                                  <p:nvPicPr>
                                    <p:cNvPr id="25" name="Object 24">
                                      <a:extLst>
                                        <a:ext uri="{FF2B5EF4-FFF2-40B4-BE49-F238E27FC236}">
                                          <a16:creationId xmlns:a16="http://schemas.microsoft.com/office/drawing/2014/main" id="{D1C99571-BD52-C178-7537-2D4D6A9C9CC8}"/>
                                        </a:ext>
                                      </a:extLst>
                                    </p:cNvPr>
                                    <p:cNvPicPr/>
                                    <p:nvPr/>
                                  </p:nvPicPr>
                                  <p:blipFill>
                                    <a:blip r:embed="rId4"/>
                                    <a:stretch>
                                      <a:fillRect/>
                                    </a:stretch>
                                  </p:blipFill>
                                  <p:spPr>
                                    <a:xfrm>
                                      <a:off x="4514850" y="3346450"/>
                                      <a:ext cx="114300" cy="165100"/>
                                    </a:xfrm>
                                    <a:prstGeom prst="rect">
                                      <a:avLst/>
                                    </a:prstGeom>
                                  </p:spPr>
                                </p:pic>
                              </p:oleObj>
                            </mc:Fallback>
                          </mc:AlternateContent>
                        </a:graphicData>
                      </a:graphic>
                    </p:graphicFrame>
                  </mc:Choice>
                  <mc:Fallback xmlns="">
                    <p:graphicFrame>
                      <p:nvGraphicFramePr>
                        <p:cNvPr id="25" name="Object 24">
                          <a:extLst>
                            <a:ext uri="{FF2B5EF4-FFF2-40B4-BE49-F238E27FC236}">
                              <a16:creationId xmlns:a16="http://schemas.microsoft.com/office/drawing/2014/main" id="{D1C99571-BD52-C178-7537-2D4D6A9C9CC8}"/>
                            </a:ext>
                          </a:extLst>
                        </p:cNvPr>
                        <p:cNvGraphicFramePr>
                          <a:graphicFrameLocks noChangeAspect="1"/>
                        </p:cNvGraphicFramePr>
                        <p:nvPr/>
                      </p:nvGraphicFramePr>
                      <p:xfrm>
                        <a:off x="4514850" y="3346450"/>
                        <a:ext cx="114300" cy="165100"/>
                      </p:xfrm>
                      <a:graphic>
                        <a:graphicData uri="http://schemas.openxmlformats.org/presentationml/2006/ole">
                          <mc:AlternateContent>
                            <mc:Choice xmlns:v="urn:schemas-microsoft-com:vml" Requires="v">
                              <p:oleObj name="Equation" r:id="rId5" imgW="114300" imgH="165100" progId="Equation.3">
                                <p:embed/>
                              </p:oleObj>
                            </mc:Choice>
                            <mc:Fallback>
                              <p:oleObj name="Equation" r:id="rId5" imgW="114300" imgH="165100" progId="Equation.3">
                                <p:embed/>
                                <p:pic>
                                  <p:nvPicPr>
                                    <p:cNvPr id="25" name="Object 24">
                                      <a:extLst>
                                        <a:ext uri="{FF2B5EF4-FFF2-40B4-BE49-F238E27FC236}">
                                          <a16:creationId xmlns:a16="http://schemas.microsoft.com/office/drawing/2014/main" id="{D1C99571-BD52-C178-7537-2D4D6A9C9CC8}"/>
                                        </a:ext>
                                      </a:extLst>
                                    </p:cNvPr>
                                    <p:cNvPicPr/>
                                    <p:nvPr/>
                                  </p:nvPicPr>
                                  <p:blipFill>
                                    <a:blip r:embed="rId6"/>
                                    <a:stretch>
                                      <a:fillRect/>
                                    </a:stretch>
                                  </p:blipFill>
                                  <p:spPr>
                                    <a:xfrm>
                                      <a:off x="4514850" y="3346450"/>
                                      <a:ext cx="114300" cy="165100"/>
                                    </a:xfrm>
                                    <a:prstGeom prst="rect">
                                      <a:avLst/>
                                    </a:prstGeom>
                                  </p:spPr>
                                </p:pic>
                              </p:oleObj>
                            </mc:Fallback>
                          </mc:AlternateContent>
                        </a:graphicData>
                      </a:graphic>
                    </p:graphicFrame>
                  </mc:Fallback>
                </mc:AlternateContent>
                <p:grpSp>
                  <p:nvGrpSpPr>
                    <p:cNvPr id="26" name="Group 25">
                      <a:extLst>
                        <a:ext uri="{FF2B5EF4-FFF2-40B4-BE49-F238E27FC236}">
                          <a16:creationId xmlns:a16="http://schemas.microsoft.com/office/drawing/2014/main" id="{EF767377-F054-34CE-5150-19FFB275D1F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447749" y="2466136"/>
                      <a:ext cx="2276421" cy="687987"/>
                      <a:chOff x="4023460" y="2056185"/>
                      <a:chExt cx="2276421" cy="687987"/>
                    </a:xfrm>
                  </p:grpSpPr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29" name="Rectangle 28">
                            <a:extLst>
                              <a:ext uri="{FF2B5EF4-FFF2-40B4-BE49-F238E27FC236}">
                                <a16:creationId xmlns:a16="http://schemas.microsoft.com/office/drawing/2014/main" id="{F40DDD76-C0D8-0632-BCC8-7CF8F78EF8F7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5371845" y="2139665"/>
                            <a:ext cx="928036" cy="604507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</p:spPr>
                        <p:style>
                          <a:lnRef idx="2">
                            <a:schemeClr val="dk1"/>
                          </a:lnRef>
                          <a:fillRef idx="1">
                            <a:schemeClr val="lt1"/>
                          </a:fillRef>
                          <a:effectRef idx="0">
                            <a:schemeClr val="dk1"/>
                          </a:effectRef>
                          <a:fontRef idx="minor">
                            <a:schemeClr val="dk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r>
                                    <a:rPr lang="en-US" sz="26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mbria Math"/>
                                    </a:rPr>
                                    <m:t>𝛼</m:t>
                                  </m:r>
                                </m:oMath>
                              </m:oMathPara>
                            </a14:m>
                            <a:endParaRPr lang="en-US" sz="2600" dirty="0">
                              <a:solidFill>
                                <a:schemeClr val="tx1"/>
                              </a:solidFill>
                              <a:cs typeface="Cambria Math"/>
                            </a:endParaRPr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29" name="Rectangle 28">
                            <a:extLst>
                              <a:ext uri="{FF2B5EF4-FFF2-40B4-BE49-F238E27FC236}">
                                <a16:creationId xmlns:a16="http://schemas.microsoft.com/office/drawing/2014/main" id="{F40DDD76-C0D8-0632-BCC8-7CF8F78EF8F7}"/>
                              </a:ext>
                            </a:extLst>
                          </p:cNvPr>
                          <p:cNvSpPr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5371845" y="2139665"/>
                            <a:ext cx="928036" cy="604507"/>
                          </a:xfrm>
                          <a:prstGeom prst="rect">
                            <a:avLst/>
                          </a:prstGeom>
                          <a:blipFill>
                            <a:blip r:embed="rId7"/>
                            <a:stretch>
                              <a:fillRect/>
                            </a:stretch>
                          </a:blipFill>
                          <a:ln>
                            <a:noFill/>
                          </a:ln>
                        </p:spPr>
                        <p:txBody>
                          <a:bodyPr/>
                          <a:lstStyle/>
                          <a:p>
                            <a:r>
                              <a:rPr 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p:sp>
                    <p:nvSpPr>
                      <p:cNvPr id="30" name="Rectangle 29">
                        <a:extLst>
                          <a:ext uri="{FF2B5EF4-FFF2-40B4-BE49-F238E27FC236}">
                            <a16:creationId xmlns:a16="http://schemas.microsoft.com/office/drawing/2014/main" id="{62D61111-F216-5F74-0351-92B1D00A327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23460" y="2056185"/>
                        <a:ext cx="928036" cy="60450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style>
                      <a:lnRef idx="2">
                        <a:schemeClr val="dk1"/>
                      </a:lnRef>
                      <a:fillRef idx="1">
                        <a:schemeClr val="lt1"/>
                      </a:fillRef>
                      <a:effectRef idx="0">
                        <a:schemeClr val="dk1"/>
                      </a:effectRef>
                      <a:fontRef idx="minor">
                        <a:schemeClr val="dk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l-GR" sz="2600" dirty="0">
                            <a:solidFill>
                              <a:schemeClr val="tx1"/>
                            </a:solidFill>
                            <a:cs typeface="Cambria Math"/>
                          </a:rPr>
                          <a:t>β</a:t>
                        </a:r>
                        <a:r>
                          <a:rPr lang="en-US" sz="2600" baseline="-25000" dirty="0">
                            <a:solidFill>
                              <a:schemeClr val="tx1"/>
                            </a:solidFill>
                            <a:cs typeface="Cambria Math"/>
                          </a:rPr>
                          <a:t>H</a:t>
                        </a:r>
                      </a:p>
                    </p:txBody>
                  </p:sp>
                </p:grpSp>
                <p:cxnSp>
                  <p:nvCxnSpPr>
                    <p:cNvPr id="27" name="Straight Arrow Connector 26">
                      <a:extLst>
                        <a:ext uri="{FF2B5EF4-FFF2-40B4-BE49-F238E27FC236}">
                          <a16:creationId xmlns:a16="http://schemas.microsoft.com/office/drawing/2014/main" id="{36BA6042-9138-0977-4526-70C948B90846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3741907" y="3070643"/>
                      <a:ext cx="356978" cy="0"/>
                    </a:xfrm>
                    <a:prstGeom prst="straightConnector1">
                      <a:avLst/>
                    </a:prstGeom>
                    <a:ln w="38100" cmpd="sng">
                      <a:solidFill>
                        <a:schemeClr val="tx1"/>
                      </a:solidFill>
                      <a:tailEnd type="arrow"/>
                    </a:ln>
                    <a:effectLst/>
                  </p:spPr>
                  <p:style>
                    <a:lnRef idx="2">
                      <a:schemeClr val="dk1"/>
                    </a:lnRef>
                    <a:fillRef idx="0">
                      <a:schemeClr val="dk1"/>
                    </a:fillRef>
                    <a:effectRef idx="1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8" name="Straight Arrow Connector 27">
                      <a:extLst>
                        <a:ext uri="{FF2B5EF4-FFF2-40B4-BE49-F238E27FC236}">
                          <a16:creationId xmlns:a16="http://schemas.microsoft.com/office/drawing/2014/main" id="{545FA84C-5304-3EE2-63D7-0203897E7A89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5093168" y="3100005"/>
                      <a:ext cx="356978" cy="0"/>
                    </a:xfrm>
                    <a:prstGeom prst="straightConnector1">
                      <a:avLst/>
                    </a:prstGeom>
                    <a:ln w="38100" cmpd="sng">
                      <a:solidFill>
                        <a:schemeClr val="tx1"/>
                      </a:solidFill>
                      <a:tailEnd type="arrow"/>
                    </a:ln>
                    <a:effectLst/>
                  </p:spPr>
                  <p:style>
                    <a:lnRef idx="2">
                      <a:schemeClr val="dk1"/>
                    </a:lnRef>
                    <a:fillRef idx="0">
                      <a:schemeClr val="dk1"/>
                    </a:fillRef>
                    <a:effectRef idx="1">
                      <a:schemeClr val="dk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23" name="Rectangle 22">
                    <a:extLst>
                      <a:ext uri="{FF2B5EF4-FFF2-40B4-BE49-F238E27FC236}">
                        <a16:creationId xmlns:a16="http://schemas.microsoft.com/office/drawing/2014/main" id="{18BBE03A-16A8-92F6-BD06-635085B8A247}"/>
                      </a:ext>
                    </a:extLst>
                  </p:cNvPr>
                  <p:cNvSpPr/>
                  <p:nvPr/>
                </p:nvSpPr>
                <p:spPr>
                  <a:xfrm>
                    <a:off x="4466019" y="2220287"/>
                    <a:ext cx="1177178" cy="1224181"/>
                  </a:xfrm>
                  <a:prstGeom prst="rect">
                    <a:avLst/>
                  </a:prstGeom>
                  <a:solidFill>
                    <a:srgbClr val="FF6666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3600" dirty="0">
                        <a:solidFill>
                          <a:schemeClr val="tx1"/>
                        </a:solidFill>
                        <a:cs typeface="Cambria Math"/>
                      </a:rPr>
                      <a:t>I</a:t>
                    </a:r>
                    <a:r>
                      <a:rPr lang="en-US" sz="3600" baseline="-25000" dirty="0">
                        <a:solidFill>
                          <a:schemeClr val="tx1"/>
                        </a:solidFill>
                        <a:cs typeface="Cambria Math"/>
                      </a:rPr>
                      <a:t>H</a:t>
                    </a:r>
                  </a:p>
                </p:txBody>
              </p:sp>
            </p:grpSp>
            <p:cxnSp>
              <p:nvCxnSpPr>
                <p:cNvPr id="14" name="Straight Arrow Connector 13">
                  <a:extLst>
                    <a:ext uri="{FF2B5EF4-FFF2-40B4-BE49-F238E27FC236}">
                      <a16:creationId xmlns:a16="http://schemas.microsoft.com/office/drawing/2014/main" id="{1BDD721A-30B9-922F-E314-3BEFA08D0F15}"/>
                    </a:ext>
                  </a:extLst>
                </p:cNvPr>
                <p:cNvCxnSpPr/>
                <p:nvPr/>
              </p:nvCxnSpPr>
              <p:spPr>
                <a:xfrm flipV="1">
                  <a:off x="3740172" y="1340207"/>
                  <a:ext cx="0" cy="370390"/>
                </a:xfrm>
                <a:prstGeom prst="straightConnector1">
                  <a:avLst/>
                </a:prstGeom>
                <a:ln w="38100" cmpd="sng">
                  <a:solidFill>
                    <a:schemeClr val="tx1"/>
                  </a:solidFill>
                  <a:tailEnd type="arrow"/>
                </a:ln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Straight Arrow Connector 14">
                  <a:extLst>
                    <a:ext uri="{FF2B5EF4-FFF2-40B4-BE49-F238E27FC236}">
                      <a16:creationId xmlns:a16="http://schemas.microsoft.com/office/drawing/2014/main" id="{4613E0B0-3701-45DE-FD8D-126627F62E94}"/>
                    </a:ext>
                  </a:extLst>
                </p:cNvPr>
                <p:cNvCxnSpPr/>
                <p:nvPr/>
              </p:nvCxnSpPr>
              <p:spPr>
                <a:xfrm flipV="1">
                  <a:off x="6748224" y="1302600"/>
                  <a:ext cx="0" cy="370390"/>
                </a:xfrm>
                <a:prstGeom prst="straightConnector1">
                  <a:avLst/>
                </a:prstGeom>
                <a:ln w="38100" cmpd="sng">
                  <a:solidFill>
                    <a:schemeClr val="tx1"/>
                  </a:solidFill>
                  <a:tailEnd type="arrow"/>
                </a:ln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Straight Arrow Connector 16">
                  <a:extLst>
                    <a:ext uri="{FF2B5EF4-FFF2-40B4-BE49-F238E27FC236}">
                      <a16:creationId xmlns:a16="http://schemas.microsoft.com/office/drawing/2014/main" id="{26C30CEC-4141-4D1C-1417-64D7C9157516}"/>
                    </a:ext>
                  </a:extLst>
                </p:cNvPr>
                <p:cNvCxnSpPr/>
                <p:nvPr/>
              </p:nvCxnSpPr>
              <p:spPr>
                <a:xfrm>
                  <a:off x="3106567" y="2319491"/>
                  <a:ext cx="413400" cy="0"/>
                </a:xfrm>
                <a:prstGeom prst="straightConnector1">
                  <a:avLst/>
                </a:prstGeom>
                <a:ln w="38100" cmpd="sng">
                  <a:solidFill>
                    <a:schemeClr val="tx1"/>
                  </a:solidFill>
                  <a:tailEnd type="arrow"/>
                </a:ln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773628BB-8011-49D2-D213-BD80668296B9}"/>
                    </a:ext>
                  </a:extLst>
                </p:cNvPr>
                <p:cNvSpPr/>
                <p:nvPr/>
              </p:nvSpPr>
              <p:spPr>
                <a:xfrm>
                  <a:off x="2634893" y="1559204"/>
                  <a:ext cx="1295753" cy="91012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600" dirty="0" err="1">
                      <a:solidFill>
                        <a:schemeClr val="tx1"/>
                      </a:solidFill>
                      <a:cs typeface="Cambria Math"/>
                    </a:rPr>
                    <a:t>b</a:t>
                  </a:r>
                  <a:r>
                    <a:rPr lang="en-US" sz="2600" baseline="-25000" dirty="0" err="1">
                      <a:solidFill>
                        <a:schemeClr val="tx1"/>
                      </a:solidFill>
                      <a:cs typeface="Cambria Math"/>
                    </a:rPr>
                    <a:t>H</a:t>
                  </a:r>
                  <a:endParaRPr lang="en-US" sz="2600" baseline="-25000" dirty="0">
                    <a:solidFill>
                      <a:schemeClr val="tx1"/>
                    </a:solidFill>
                    <a:cs typeface="Cambria Math"/>
                  </a:endParaRPr>
                </a:p>
              </p:txBody>
            </p:sp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7110CF6F-4850-D8D9-0E06-8B1BFEA40FC2}"/>
                    </a:ext>
                  </a:extLst>
                </p:cNvPr>
                <p:cNvSpPr/>
                <p:nvPr/>
              </p:nvSpPr>
              <p:spPr>
                <a:xfrm>
                  <a:off x="3066134" y="1177352"/>
                  <a:ext cx="782487" cy="47635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2400" dirty="0">
                      <a:solidFill>
                        <a:schemeClr val="tx1"/>
                      </a:solidFill>
                      <a:sym typeface="Symbol" pitchFamily="2" charset="2"/>
                    </a:rPr>
                    <a:t></a:t>
                  </a:r>
                  <a:r>
                    <a:rPr lang="en-GB" sz="2400" baseline="-25000" dirty="0">
                      <a:solidFill>
                        <a:schemeClr val="tx1"/>
                      </a:solidFill>
                      <a:sym typeface="Symbol" pitchFamily="2" charset="2"/>
                    </a:rPr>
                    <a:t>H</a:t>
                  </a:r>
                  <a:endParaRPr lang="en-US" sz="2400" baseline="-25000" dirty="0">
                    <a:solidFill>
                      <a:schemeClr val="tx1"/>
                    </a:solidFill>
                    <a:cs typeface="Cambria Math"/>
                  </a:endParaRPr>
                </a:p>
              </p:txBody>
            </p:sp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CFFAD921-7378-A27A-0C46-1EB9E583C174}"/>
                    </a:ext>
                  </a:extLst>
                </p:cNvPr>
                <p:cNvSpPr/>
                <p:nvPr/>
              </p:nvSpPr>
              <p:spPr>
                <a:xfrm>
                  <a:off x="5727949" y="1008391"/>
                  <a:ext cx="1445413" cy="91012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2400" dirty="0">
                      <a:solidFill>
                        <a:schemeClr val="tx1"/>
                      </a:solidFill>
                      <a:sym typeface="Symbol" pitchFamily="2" charset="2"/>
                    </a:rPr>
                    <a:t></a:t>
                  </a:r>
                  <a:r>
                    <a:rPr lang="en-GB" sz="2400" baseline="-25000" dirty="0">
                      <a:solidFill>
                        <a:schemeClr val="tx1"/>
                      </a:solidFill>
                      <a:sym typeface="Symbol" pitchFamily="2" charset="2"/>
                    </a:rPr>
                    <a:t>H</a:t>
                  </a:r>
                  <a:endParaRPr lang="en-US" sz="2400" baseline="-25000" dirty="0">
                    <a:solidFill>
                      <a:schemeClr val="tx1"/>
                    </a:solidFill>
                    <a:cs typeface="Cambria Math"/>
                  </a:endParaRPr>
                </a:p>
              </p:txBody>
            </p:sp>
          </p:grp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66E7A6D-D56B-4764-E29C-5B305B6930E0}"/>
                  </a:ext>
                </a:extLst>
              </p:cNvPr>
              <p:cNvSpPr/>
              <p:nvPr/>
            </p:nvSpPr>
            <p:spPr>
              <a:xfrm>
                <a:off x="3765454" y="2449944"/>
                <a:ext cx="1177178" cy="1224180"/>
              </a:xfrm>
              <a:prstGeom prst="rect">
                <a:avLst/>
              </a:prstGeom>
              <a:solidFill>
                <a:srgbClr val="00E867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3600" dirty="0">
                    <a:solidFill>
                      <a:schemeClr val="tx1"/>
                    </a:solidFill>
                    <a:cs typeface="Cambria Math"/>
                  </a:rPr>
                  <a:t>S</a:t>
                </a:r>
                <a:r>
                  <a:rPr lang="en-US" sz="3600" baseline="-25000" dirty="0">
                    <a:solidFill>
                      <a:schemeClr val="tx1"/>
                    </a:solidFill>
                    <a:cs typeface="Cambria Math"/>
                  </a:rPr>
                  <a:t>H</a:t>
                </a:r>
              </a:p>
            </p:txBody>
          </p:sp>
        </p:grp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6619515E-A574-1B2B-369E-4E1DF7EE9609}"/>
                </a:ext>
              </a:extLst>
            </p:cNvPr>
            <p:cNvCxnSpPr/>
            <p:nvPr/>
          </p:nvCxnSpPr>
          <p:spPr>
            <a:xfrm>
              <a:off x="7415526" y="5501500"/>
              <a:ext cx="424010" cy="0"/>
            </a:xfrm>
            <a:prstGeom prst="straightConnector1">
              <a:avLst/>
            </a:prstGeom>
            <a:ln w="38100" cmpd="sng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Curved Connector 8">
              <a:extLst>
                <a:ext uri="{FF2B5EF4-FFF2-40B4-BE49-F238E27FC236}">
                  <a16:creationId xmlns:a16="http://schemas.microsoft.com/office/drawing/2014/main" id="{94D833CB-D56F-4944-0097-A97B70B10767}"/>
                </a:ext>
              </a:extLst>
            </p:cNvPr>
            <p:cNvCxnSpPr>
              <a:cxnSpLocks/>
              <a:stCxn id="23" idx="2"/>
            </p:cNvCxnSpPr>
            <p:nvPr/>
          </p:nvCxnSpPr>
          <p:spPr>
            <a:xfrm rot="5400000">
              <a:off x="7625425" y="4304846"/>
              <a:ext cx="698522" cy="779856"/>
            </a:xfrm>
            <a:prstGeom prst="curvedConnector3">
              <a:avLst>
                <a:gd name="adj1" fmla="val 50000"/>
              </a:avLst>
            </a:prstGeom>
            <a:ln w="38100">
              <a:solidFill>
                <a:srgbClr val="FF000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urved Connector 9">
              <a:extLst>
                <a:ext uri="{FF2B5EF4-FFF2-40B4-BE49-F238E27FC236}">
                  <a16:creationId xmlns:a16="http://schemas.microsoft.com/office/drawing/2014/main" id="{4BAEAF64-62E0-3A88-AF77-81F8B5C7CD95}"/>
                </a:ext>
              </a:extLst>
            </p:cNvPr>
            <p:cNvCxnSpPr>
              <a:cxnSpLocks/>
              <a:stCxn id="34" idx="0"/>
              <a:endCxn id="30" idx="2"/>
            </p:cNvCxnSpPr>
            <p:nvPr/>
          </p:nvCxnSpPr>
          <p:spPr>
            <a:xfrm rot="16200000" flipV="1">
              <a:off x="8218591" y="3126677"/>
              <a:ext cx="1095675" cy="2480114"/>
            </a:xfrm>
            <a:prstGeom prst="curvedConnector3">
              <a:avLst>
                <a:gd name="adj1" fmla="val 16933"/>
              </a:avLst>
            </a:prstGeom>
            <a:ln w="38100">
              <a:solidFill>
                <a:srgbClr val="FF000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itle 1">
            <a:extLst>
              <a:ext uri="{FF2B5EF4-FFF2-40B4-BE49-F238E27FC236}">
                <a16:creationId xmlns:a16="http://schemas.microsoft.com/office/drawing/2014/main" id="{DF85677A-21BA-FD88-8983-301B4B26517F}"/>
              </a:ext>
            </a:extLst>
          </p:cNvPr>
          <p:cNvSpPr txBox="1">
            <a:spLocks/>
          </p:cNvSpPr>
          <p:nvPr/>
        </p:nvSpPr>
        <p:spPr>
          <a:xfrm>
            <a:off x="1237198" y="39048"/>
            <a:ext cx="941525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000" dirty="0">
                <a:latin typeface="+mn-lt"/>
              </a:rPr>
              <a:t>Malaria models have played a critical role in public health policy for over a century.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FA59F64-6F83-F8B8-9A90-566FA4D8B536}"/>
              </a:ext>
            </a:extLst>
          </p:cNvPr>
          <p:cNvSpPr/>
          <p:nvPr/>
        </p:nvSpPr>
        <p:spPr>
          <a:xfrm>
            <a:off x="10895564" y="3537109"/>
            <a:ext cx="1001426" cy="971167"/>
          </a:xfrm>
          <a:prstGeom prst="rect">
            <a:avLst/>
          </a:prstGeom>
          <a:solidFill>
            <a:srgbClr val="FF9300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  <a:cs typeface="Cambria Math"/>
              </a:rPr>
              <a:t>I</a:t>
            </a:r>
            <a:r>
              <a:rPr lang="en-US" sz="3600" baseline="-25000" dirty="0">
                <a:solidFill>
                  <a:schemeClr val="tx1"/>
                </a:solidFill>
                <a:cs typeface="Cambria Math"/>
              </a:rPr>
              <a:t>M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5335F58-1EB2-D68B-8D3C-E5EB168F594C}"/>
              </a:ext>
            </a:extLst>
          </p:cNvPr>
          <p:cNvSpPr/>
          <p:nvPr/>
        </p:nvSpPr>
        <p:spPr>
          <a:xfrm>
            <a:off x="7578669" y="3540280"/>
            <a:ext cx="1001426" cy="971167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  <a:cs typeface="Cambria Math"/>
              </a:rPr>
              <a:t>S</a:t>
            </a:r>
            <a:r>
              <a:rPr lang="en-US" sz="3600" baseline="-25000" dirty="0">
                <a:solidFill>
                  <a:schemeClr val="tx1"/>
                </a:solidFill>
                <a:cs typeface="Cambria Math"/>
              </a:rPr>
              <a:t>M</a:t>
            </a:r>
          </a:p>
        </p:txBody>
      </p:sp>
      <p:cxnSp>
        <p:nvCxnSpPr>
          <p:cNvPr id="40" name="Curved Connector 39">
            <a:extLst>
              <a:ext uri="{FF2B5EF4-FFF2-40B4-BE49-F238E27FC236}">
                <a16:creationId xmlns:a16="http://schemas.microsoft.com/office/drawing/2014/main" id="{F50605A1-51F2-B3E1-45F3-AAE86809A78D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8884492" y="1148296"/>
            <a:ext cx="17917" cy="1647002"/>
          </a:xfrm>
          <a:prstGeom prst="curvedConnector3">
            <a:avLst>
              <a:gd name="adj1" fmla="val -3490635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87AD9DBF-901F-490A-CE21-47B8C7C58CBA}"/>
              </a:ext>
            </a:extLst>
          </p:cNvPr>
          <p:cNvCxnSpPr/>
          <p:nvPr/>
        </p:nvCxnSpPr>
        <p:spPr>
          <a:xfrm>
            <a:off x="7115121" y="4068846"/>
            <a:ext cx="351680" cy="0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8209D5D3-485B-DCCC-2602-B11DA26A6D1F}"/>
              </a:ext>
            </a:extLst>
          </p:cNvPr>
          <p:cNvSpPr/>
          <p:nvPr/>
        </p:nvSpPr>
        <p:spPr>
          <a:xfrm>
            <a:off x="6713868" y="3465695"/>
            <a:ext cx="1102298" cy="7220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600" dirty="0" err="1">
                <a:solidFill>
                  <a:schemeClr val="tx1"/>
                </a:solidFill>
                <a:cs typeface="Cambria Math"/>
              </a:rPr>
              <a:t>b</a:t>
            </a:r>
            <a:r>
              <a:rPr lang="en-US" sz="2600" baseline="-25000" dirty="0" err="1">
                <a:solidFill>
                  <a:schemeClr val="tx1"/>
                </a:solidFill>
                <a:cs typeface="Cambria Math"/>
              </a:rPr>
              <a:t>M</a:t>
            </a:r>
            <a:endParaRPr lang="en-US" sz="2600" baseline="-25000" dirty="0">
              <a:solidFill>
                <a:schemeClr val="tx1"/>
              </a:solidFill>
              <a:cs typeface="Cambria Math"/>
            </a:endParaRP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E6522EAD-8623-FC48-E42E-C93CE433A32E}"/>
              </a:ext>
            </a:extLst>
          </p:cNvPr>
          <p:cNvCxnSpPr>
            <a:cxnSpLocks/>
          </p:cNvCxnSpPr>
          <p:nvPr/>
        </p:nvCxnSpPr>
        <p:spPr>
          <a:xfrm>
            <a:off x="9716952" y="4726603"/>
            <a:ext cx="0" cy="422600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3F0C05FF-E758-3A2F-0E93-CB1D5C56ED62}"/>
              </a:ext>
            </a:extLst>
          </p:cNvPr>
          <p:cNvSpPr/>
          <p:nvPr/>
        </p:nvSpPr>
        <p:spPr>
          <a:xfrm>
            <a:off x="9387363" y="4403522"/>
            <a:ext cx="1229614" cy="7220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400" dirty="0">
                <a:solidFill>
                  <a:schemeClr val="tx1"/>
                </a:solidFill>
                <a:sym typeface="Symbol" pitchFamily="2" charset="2"/>
              </a:rPr>
              <a:t></a:t>
            </a:r>
            <a:r>
              <a:rPr lang="en-GB" sz="2400" baseline="-25000" dirty="0">
                <a:solidFill>
                  <a:schemeClr val="tx1"/>
                </a:solidFill>
                <a:sym typeface="Symbol" pitchFamily="2" charset="2"/>
              </a:rPr>
              <a:t>M</a:t>
            </a:r>
            <a:endParaRPr lang="en-US" sz="2400" baseline="-25000" dirty="0">
              <a:solidFill>
                <a:schemeClr val="tx1"/>
              </a:solidFill>
              <a:cs typeface="Cambria Math"/>
            </a:endParaRP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F50BF1A6-F2FF-6B48-557C-13700BB5314D}"/>
              </a:ext>
            </a:extLst>
          </p:cNvPr>
          <p:cNvCxnSpPr>
            <a:cxnSpLocks/>
          </p:cNvCxnSpPr>
          <p:nvPr/>
        </p:nvCxnSpPr>
        <p:spPr>
          <a:xfrm>
            <a:off x="7993236" y="4637090"/>
            <a:ext cx="0" cy="422600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C86A5348-7943-CB27-A8CC-62F30C45DDAA}"/>
              </a:ext>
            </a:extLst>
          </p:cNvPr>
          <p:cNvSpPr/>
          <p:nvPr/>
        </p:nvSpPr>
        <p:spPr>
          <a:xfrm>
            <a:off x="7663647" y="4314009"/>
            <a:ext cx="1229614" cy="7220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400" dirty="0">
                <a:solidFill>
                  <a:schemeClr val="tx1"/>
                </a:solidFill>
                <a:sym typeface="Symbol" pitchFamily="2" charset="2"/>
              </a:rPr>
              <a:t></a:t>
            </a:r>
            <a:r>
              <a:rPr lang="en-GB" sz="2400" baseline="-25000" dirty="0">
                <a:solidFill>
                  <a:schemeClr val="tx1"/>
                </a:solidFill>
                <a:sym typeface="Symbol" pitchFamily="2" charset="2"/>
              </a:rPr>
              <a:t>M</a:t>
            </a:r>
            <a:endParaRPr lang="en-US" sz="2400" baseline="-25000" dirty="0">
              <a:solidFill>
                <a:schemeClr val="tx1"/>
              </a:solidFill>
              <a:cs typeface="Cambria Math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4B92133A-84F4-8216-576B-A015AB0E33A9}"/>
              </a:ext>
            </a:extLst>
          </p:cNvPr>
          <p:cNvSpPr/>
          <p:nvPr/>
        </p:nvSpPr>
        <p:spPr>
          <a:xfrm>
            <a:off x="8408732" y="3471315"/>
            <a:ext cx="1102298" cy="7220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sz="2600" dirty="0">
                <a:solidFill>
                  <a:schemeClr val="tx1"/>
                </a:solidFill>
                <a:cs typeface="Cambria Math"/>
              </a:rPr>
              <a:t>β</a:t>
            </a:r>
            <a:r>
              <a:rPr lang="en-US" sz="2600" baseline="-25000" dirty="0">
                <a:solidFill>
                  <a:schemeClr val="tx1"/>
                </a:solidFill>
                <a:cs typeface="Cambria Math"/>
              </a:rPr>
              <a:t>M</a:t>
            </a:r>
          </a:p>
        </p:txBody>
      </p:sp>
      <p:pic>
        <p:nvPicPr>
          <p:cNvPr id="53" name="Graphic 52" descr="Mosquito with solid fill">
            <a:extLst>
              <a:ext uri="{FF2B5EF4-FFF2-40B4-BE49-F238E27FC236}">
                <a16:creationId xmlns:a16="http://schemas.microsoft.com/office/drawing/2014/main" id="{3408D4DE-D34A-9FB6-C937-E658524CB33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006718" y="5296341"/>
            <a:ext cx="914400" cy="914400"/>
          </a:xfrm>
          <a:prstGeom prst="rect">
            <a:avLst/>
          </a:prstGeom>
        </p:spPr>
      </p:pic>
      <p:pic>
        <p:nvPicPr>
          <p:cNvPr id="55" name="Graphic 54" descr="Woman with solid fill">
            <a:extLst>
              <a:ext uri="{FF2B5EF4-FFF2-40B4-BE49-F238E27FC236}">
                <a16:creationId xmlns:a16="http://schemas.microsoft.com/office/drawing/2014/main" id="{7587B79D-44C8-392C-2A45-72EB11C02A7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913060" y="1920908"/>
            <a:ext cx="914400" cy="914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9A5C967D-11AF-1538-D99D-A227C38CFF31}"/>
                  </a:ext>
                </a:extLst>
              </p:cNvPr>
              <p:cNvSpPr txBox="1"/>
              <p:nvPr/>
            </p:nvSpPr>
            <p:spPr>
              <a:xfrm>
                <a:off x="8646587" y="845170"/>
                <a:ext cx="539151" cy="45313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itchFamily="2" charset="2"/>
                        </a:rPr>
                        <m:t>𝜎</m:t>
                      </m:r>
                    </m:oMath>
                  </m:oMathPara>
                </a14:m>
                <a:endParaRPr lang="en-US" sz="2400" baseline="-25000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9A5C967D-11AF-1538-D99D-A227C38CFF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46587" y="845170"/>
                <a:ext cx="539151" cy="45313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289EF734-21FA-196A-1AA2-64180CC374B6}"/>
              </a:ext>
            </a:extLst>
          </p:cNvPr>
          <p:cNvSpPr/>
          <p:nvPr/>
        </p:nvSpPr>
        <p:spPr>
          <a:xfrm>
            <a:off x="9283787" y="3555969"/>
            <a:ext cx="1001426" cy="971167"/>
          </a:xfrm>
          <a:prstGeom prst="rect">
            <a:avLst/>
          </a:prstGeom>
          <a:solidFill>
            <a:srgbClr val="AC50F3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  <a:cs typeface="Cambria Math"/>
              </a:rPr>
              <a:t>E</a:t>
            </a:r>
            <a:r>
              <a:rPr lang="en-US" sz="3600" baseline="-25000" dirty="0">
                <a:solidFill>
                  <a:schemeClr val="tx1"/>
                </a:solidFill>
                <a:cs typeface="Cambria Math"/>
              </a:rPr>
              <a:t>M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6C93447-6291-B9F7-4D62-29A0ABBD5310}"/>
              </a:ext>
            </a:extLst>
          </p:cNvPr>
          <p:cNvCxnSpPr>
            <a:cxnSpLocks/>
          </p:cNvCxnSpPr>
          <p:nvPr/>
        </p:nvCxnSpPr>
        <p:spPr>
          <a:xfrm>
            <a:off x="11291975" y="4734182"/>
            <a:ext cx="0" cy="422600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31AD2978-2040-9C78-4BB9-080273D23947}"/>
              </a:ext>
            </a:extLst>
          </p:cNvPr>
          <p:cNvSpPr/>
          <p:nvPr/>
        </p:nvSpPr>
        <p:spPr>
          <a:xfrm>
            <a:off x="10962386" y="4411101"/>
            <a:ext cx="1229614" cy="7220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400" dirty="0">
                <a:solidFill>
                  <a:schemeClr val="tx1"/>
                </a:solidFill>
                <a:sym typeface="Symbol" pitchFamily="2" charset="2"/>
              </a:rPr>
              <a:t></a:t>
            </a:r>
            <a:r>
              <a:rPr lang="en-GB" sz="2400" baseline="-25000" dirty="0">
                <a:solidFill>
                  <a:schemeClr val="tx1"/>
                </a:solidFill>
                <a:sym typeface="Symbol" pitchFamily="2" charset="2"/>
              </a:rPr>
              <a:t>M</a:t>
            </a:r>
            <a:endParaRPr lang="en-US" sz="2400" baseline="-25000" dirty="0">
              <a:solidFill>
                <a:schemeClr val="tx1"/>
              </a:solidFill>
              <a:cs typeface="Cambria Math"/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4F4385F-BF28-298C-53D4-28C8E81F9DD4}"/>
              </a:ext>
            </a:extLst>
          </p:cNvPr>
          <p:cNvCxnSpPr/>
          <p:nvPr/>
        </p:nvCxnSpPr>
        <p:spPr>
          <a:xfrm>
            <a:off x="10353908" y="4124038"/>
            <a:ext cx="424010" cy="0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6020C971-0480-FD3A-4EAD-2DB001D34FC6}"/>
                  </a:ext>
                </a:extLst>
              </p:cNvPr>
              <p:cNvSpPr/>
              <p:nvPr/>
            </p:nvSpPr>
            <p:spPr>
              <a:xfrm>
                <a:off x="10136707" y="3379055"/>
                <a:ext cx="1102298" cy="72202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l-GR" sz="2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2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</m:oMath>
                  </m:oMathPara>
                </a14:m>
                <a:endParaRPr lang="en-US" sz="2600" baseline="-25000" dirty="0">
                  <a:solidFill>
                    <a:schemeClr val="tx1"/>
                  </a:solidFill>
                  <a:cs typeface="Cambria Math"/>
                </a:endParaRPr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6020C971-0480-FD3A-4EAD-2DB001D34F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36707" y="3379055"/>
                <a:ext cx="1102298" cy="72202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F6B90738-A55F-1E5F-801E-AE35AE51C63A}"/>
              </a:ext>
            </a:extLst>
          </p:cNvPr>
          <p:cNvSpPr/>
          <p:nvPr/>
        </p:nvSpPr>
        <p:spPr>
          <a:xfrm>
            <a:off x="914402" y="5762445"/>
            <a:ext cx="6105676" cy="8453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15456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1D7D55-D40A-B906-0759-9A968AEE72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6433" y="1364610"/>
            <a:ext cx="6780346" cy="5493389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1911: British medical Dr. Sir Ronald Ross developed the first model of malaria while working in the Indian Medical Service.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1957: MacDonald modified this model to include the latent period of the parasite developing in the mosquito.</a:t>
            </a:r>
          </a:p>
          <a:p>
            <a:r>
              <a:rPr lang="en-US" dirty="0"/>
              <a:t>This led to a widespread WHO campaign for malaria elimination using DDT in the 1950s!</a:t>
            </a:r>
          </a:p>
          <a:p>
            <a:pPr lvl="1"/>
            <a:r>
              <a:rPr lang="en-US" sz="2200" dirty="0"/>
              <a:t>Swiss chemist Paul Müller awarded 1948 Nobel Prize in medicine and physiology for discovering DDT and its impacts on arthropods</a:t>
            </a:r>
          </a:p>
          <a:p>
            <a:pPr lvl="1"/>
            <a:r>
              <a:rPr lang="en-US" sz="2200" dirty="0"/>
              <a:t>DDT played a major role in eliminating malaria from Europe and North America</a:t>
            </a:r>
          </a:p>
          <a:p>
            <a:pPr lvl="1"/>
            <a:r>
              <a:rPr lang="en-US" sz="2200" dirty="0"/>
              <a:t>DDT bioaccumulates and is carcinogenic – led to development of an environmental backlash in the US, culminating in Rachel Carson’s 1962 book </a:t>
            </a:r>
            <a:r>
              <a:rPr lang="en-US" sz="2200" i="1" dirty="0"/>
              <a:t>Silent Spring</a:t>
            </a:r>
            <a:endParaRPr lang="en-US" sz="2200" dirty="0"/>
          </a:p>
          <a:p>
            <a:pPr lvl="1"/>
            <a:r>
              <a:rPr lang="en-US" sz="2200" dirty="0"/>
              <a:t>DDT banned globally in 2004, excepting in cases of WHO-recommended indoor residual spraying (IRS) for vector control in malaria-endemic regions</a:t>
            </a:r>
          </a:p>
          <a:p>
            <a:endParaRPr lang="en-US" sz="2400" dirty="0"/>
          </a:p>
          <a:p>
            <a:endParaRPr lang="en-US" sz="2400" dirty="0"/>
          </a:p>
          <a:p>
            <a:pPr lvl="1"/>
            <a:endParaRPr lang="en-US" sz="2200" dirty="0"/>
          </a:p>
          <a:p>
            <a:endParaRPr lang="en-US" sz="2600" dirty="0"/>
          </a:p>
          <a:p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083B9CE-D719-6906-FF76-730D80420477}"/>
              </a:ext>
            </a:extLst>
          </p:cNvPr>
          <p:cNvGrpSpPr/>
          <p:nvPr/>
        </p:nvGrpSpPr>
        <p:grpSpPr>
          <a:xfrm>
            <a:off x="6750024" y="1408965"/>
            <a:ext cx="4646254" cy="2715073"/>
            <a:chOff x="5360232" y="2786427"/>
            <a:chExt cx="4646254" cy="2715073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4DC7F76C-F344-C1B8-20C4-773B87A3A1CD}"/>
                </a:ext>
              </a:extLst>
            </p:cNvPr>
            <p:cNvGrpSpPr/>
            <p:nvPr/>
          </p:nvGrpSpPr>
          <p:grpSpPr>
            <a:xfrm>
              <a:off x="5360232" y="2786427"/>
              <a:ext cx="4318866" cy="1577002"/>
              <a:chOff x="2758440" y="1686273"/>
              <a:chExt cx="5076833" cy="1987851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6614E2E9-C2BA-56E6-F221-8C4E82823AFC}"/>
                  </a:ext>
                </a:extLst>
              </p:cNvPr>
              <p:cNvGrpSpPr/>
              <p:nvPr/>
            </p:nvGrpSpPr>
            <p:grpSpPr>
              <a:xfrm>
                <a:off x="2758440" y="1686273"/>
                <a:ext cx="5076833" cy="1965269"/>
                <a:chOff x="2634893" y="1008391"/>
                <a:chExt cx="5076833" cy="1965269"/>
              </a:xfrm>
            </p:grpSpPr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B0549638-09A5-1D38-9D50-CBCE7F5E7DE5}"/>
                    </a:ext>
                  </a:extLst>
                </p:cNvPr>
                <p:cNvGrpSpPr/>
                <p:nvPr/>
              </p:nvGrpSpPr>
              <p:grpSpPr>
                <a:xfrm>
                  <a:off x="4533316" y="1399718"/>
                  <a:ext cx="3178410" cy="1573942"/>
                  <a:chOff x="3421375" y="1870528"/>
                  <a:chExt cx="3178410" cy="1573942"/>
                </a:xfrm>
              </p:grpSpPr>
              <p:grpSp>
                <p:nvGrpSpPr>
                  <p:cNvPr id="22" name="Group 21">
                    <a:extLst>
                      <a:ext uri="{FF2B5EF4-FFF2-40B4-BE49-F238E27FC236}">
                        <a16:creationId xmlns:a16="http://schemas.microsoft.com/office/drawing/2014/main" id="{AAAAC2EA-3503-C03F-0A89-29B5F5908CA3}"/>
                      </a:ext>
                    </a:extLst>
                  </p:cNvPr>
                  <p:cNvGrpSpPr/>
                  <p:nvPr/>
                </p:nvGrpSpPr>
                <p:grpSpPr>
                  <a:xfrm>
                    <a:off x="3421375" y="1870528"/>
                    <a:ext cx="3178410" cy="1573942"/>
                    <a:chOff x="3447749" y="2466136"/>
                    <a:chExt cx="2276421" cy="1045414"/>
                  </a:xfrm>
                </p:grpSpPr>
                <mc:AlternateContent xmlns:mc="http://schemas.openxmlformats.org/markup-compatibility/2006" xmlns:a14="http://schemas.microsoft.com/office/drawing/2010/main">
                  <mc:Choice Requires="a14">
                    <p:graphicFrame>
                      <p:nvGraphicFramePr>
                        <p:cNvPr id="25" name="Object 24">
                          <a:extLst>
                            <a:ext uri="{FF2B5EF4-FFF2-40B4-BE49-F238E27FC236}">
                              <a16:creationId xmlns:a16="http://schemas.microsoft.com/office/drawing/2014/main" id="{D1C99571-BD52-C178-7537-2D4D6A9C9CC8}"/>
                            </a:ext>
                          </a:extLst>
                        </p:cNvPr>
                        <p:cNvGraphicFramePr>
                          <a:graphicFrameLocks noChangeAspect="1"/>
                        </p:cNvGraphicFramePr>
                        <p:nvPr/>
                      </p:nvGraphicFramePr>
                      <p:xfrm>
                        <a:off x="4514850" y="3346450"/>
                        <a:ext cx="114300" cy="165100"/>
                      </p:xfrm>
                      <a:graphic>
                        <a:graphicData uri="http://schemas.openxmlformats.org/presentationml/2006/ole">
                          <mc:AlternateContent>
                            <mc:Choice xmlns:v="urn:schemas-microsoft-com:vml" Requires="v">
                              <p:oleObj name="Equation" r:id="rId3" imgW="114300" imgH="165100" progId="Equation.3">
                                <p:embed/>
                              </p:oleObj>
                            </mc:Choice>
                            <mc:Fallback>
                              <p:oleObj name="Equation" r:id="rId3" imgW="114300" imgH="165100" progId="Equation.3">
                                <p:embed/>
                                <p:pic>
                                  <p:nvPicPr>
                                    <p:cNvPr id="25" name="Object 24">
                                      <a:extLst>
                                        <a:ext uri="{FF2B5EF4-FFF2-40B4-BE49-F238E27FC236}">
                                          <a16:creationId xmlns:a16="http://schemas.microsoft.com/office/drawing/2014/main" id="{D1C99571-BD52-C178-7537-2D4D6A9C9CC8}"/>
                                        </a:ext>
                                      </a:extLst>
                                    </p:cNvPr>
                                    <p:cNvPicPr/>
                                    <p:nvPr/>
                                  </p:nvPicPr>
                                  <p:blipFill>
                                    <a:blip r:embed="rId4"/>
                                    <a:stretch>
                                      <a:fillRect/>
                                    </a:stretch>
                                  </p:blipFill>
                                  <p:spPr>
                                    <a:xfrm>
                                      <a:off x="4514850" y="3346450"/>
                                      <a:ext cx="114300" cy="165100"/>
                                    </a:xfrm>
                                    <a:prstGeom prst="rect">
                                      <a:avLst/>
                                    </a:prstGeom>
                                  </p:spPr>
                                </p:pic>
                              </p:oleObj>
                            </mc:Fallback>
                          </mc:AlternateContent>
                        </a:graphicData>
                      </a:graphic>
                    </p:graphicFrame>
                  </mc:Choice>
                  <mc:Fallback xmlns="">
                    <p:graphicFrame>
                      <p:nvGraphicFramePr>
                        <p:cNvPr id="25" name="Object 24">
                          <a:extLst>
                            <a:ext uri="{FF2B5EF4-FFF2-40B4-BE49-F238E27FC236}">
                              <a16:creationId xmlns:a16="http://schemas.microsoft.com/office/drawing/2014/main" id="{D1C99571-BD52-C178-7537-2D4D6A9C9CC8}"/>
                            </a:ext>
                          </a:extLst>
                        </p:cNvPr>
                        <p:cNvGraphicFramePr>
                          <a:graphicFrameLocks noChangeAspect="1"/>
                        </p:cNvGraphicFramePr>
                        <p:nvPr/>
                      </p:nvGraphicFramePr>
                      <p:xfrm>
                        <a:off x="4514850" y="3346450"/>
                        <a:ext cx="114300" cy="165100"/>
                      </p:xfrm>
                      <a:graphic>
                        <a:graphicData uri="http://schemas.openxmlformats.org/presentationml/2006/ole">
                          <mc:AlternateContent>
                            <mc:Choice xmlns:v="urn:schemas-microsoft-com:vml" Requires="v">
                              <p:oleObj name="Equation" r:id="rId5" imgW="114300" imgH="165100" progId="Equation.3">
                                <p:embed/>
                              </p:oleObj>
                            </mc:Choice>
                            <mc:Fallback>
                              <p:oleObj name="Equation" r:id="rId5" imgW="114300" imgH="165100" progId="Equation.3">
                                <p:embed/>
                                <p:pic>
                                  <p:nvPicPr>
                                    <p:cNvPr id="25" name="Object 24">
                                      <a:extLst>
                                        <a:ext uri="{FF2B5EF4-FFF2-40B4-BE49-F238E27FC236}">
                                          <a16:creationId xmlns:a16="http://schemas.microsoft.com/office/drawing/2014/main" id="{D1C99571-BD52-C178-7537-2D4D6A9C9CC8}"/>
                                        </a:ext>
                                      </a:extLst>
                                    </p:cNvPr>
                                    <p:cNvPicPr/>
                                    <p:nvPr/>
                                  </p:nvPicPr>
                                  <p:blipFill>
                                    <a:blip r:embed="rId6"/>
                                    <a:stretch>
                                      <a:fillRect/>
                                    </a:stretch>
                                  </p:blipFill>
                                  <p:spPr>
                                    <a:xfrm>
                                      <a:off x="4514850" y="3346450"/>
                                      <a:ext cx="114300" cy="165100"/>
                                    </a:xfrm>
                                    <a:prstGeom prst="rect">
                                      <a:avLst/>
                                    </a:prstGeom>
                                  </p:spPr>
                                </p:pic>
                              </p:oleObj>
                            </mc:Fallback>
                          </mc:AlternateContent>
                        </a:graphicData>
                      </a:graphic>
                    </p:graphicFrame>
                  </mc:Fallback>
                </mc:AlternateContent>
                <p:grpSp>
                  <p:nvGrpSpPr>
                    <p:cNvPr id="26" name="Group 25">
                      <a:extLst>
                        <a:ext uri="{FF2B5EF4-FFF2-40B4-BE49-F238E27FC236}">
                          <a16:creationId xmlns:a16="http://schemas.microsoft.com/office/drawing/2014/main" id="{EF767377-F054-34CE-5150-19FFB275D1F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447749" y="2466136"/>
                      <a:ext cx="2276421" cy="687987"/>
                      <a:chOff x="4023460" y="2056185"/>
                      <a:chExt cx="2276421" cy="687987"/>
                    </a:xfrm>
                  </p:grpSpPr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29" name="Rectangle 28">
                            <a:extLst>
                              <a:ext uri="{FF2B5EF4-FFF2-40B4-BE49-F238E27FC236}">
                                <a16:creationId xmlns:a16="http://schemas.microsoft.com/office/drawing/2014/main" id="{F40DDD76-C0D8-0632-BCC8-7CF8F78EF8F7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5371845" y="2139665"/>
                            <a:ext cx="928036" cy="604507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</p:spPr>
                        <p:style>
                          <a:lnRef idx="2">
                            <a:schemeClr val="dk1"/>
                          </a:lnRef>
                          <a:fillRef idx="1">
                            <a:schemeClr val="lt1"/>
                          </a:fillRef>
                          <a:effectRef idx="0">
                            <a:schemeClr val="dk1"/>
                          </a:effectRef>
                          <a:fontRef idx="minor">
                            <a:schemeClr val="dk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r>
                                    <a:rPr lang="en-US" sz="26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mbria Math"/>
                                    </a:rPr>
                                    <m:t>𝛼</m:t>
                                  </m:r>
                                </m:oMath>
                              </m:oMathPara>
                            </a14:m>
                            <a:endParaRPr lang="en-US" sz="2600" dirty="0">
                              <a:solidFill>
                                <a:schemeClr val="tx1"/>
                              </a:solidFill>
                              <a:cs typeface="Cambria Math"/>
                            </a:endParaRPr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29" name="Rectangle 28">
                            <a:extLst>
                              <a:ext uri="{FF2B5EF4-FFF2-40B4-BE49-F238E27FC236}">
                                <a16:creationId xmlns:a16="http://schemas.microsoft.com/office/drawing/2014/main" id="{F40DDD76-C0D8-0632-BCC8-7CF8F78EF8F7}"/>
                              </a:ext>
                            </a:extLst>
                          </p:cNvPr>
                          <p:cNvSpPr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5371845" y="2139665"/>
                            <a:ext cx="928036" cy="604507"/>
                          </a:xfrm>
                          <a:prstGeom prst="rect">
                            <a:avLst/>
                          </a:prstGeom>
                          <a:blipFill>
                            <a:blip r:embed="rId7"/>
                            <a:stretch>
                              <a:fillRect/>
                            </a:stretch>
                          </a:blipFill>
                          <a:ln>
                            <a:noFill/>
                          </a:ln>
                        </p:spPr>
                        <p:txBody>
                          <a:bodyPr/>
                          <a:lstStyle/>
                          <a:p>
                            <a:r>
                              <a:rPr 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p:sp>
                    <p:nvSpPr>
                      <p:cNvPr id="30" name="Rectangle 29">
                        <a:extLst>
                          <a:ext uri="{FF2B5EF4-FFF2-40B4-BE49-F238E27FC236}">
                            <a16:creationId xmlns:a16="http://schemas.microsoft.com/office/drawing/2014/main" id="{62D61111-F216-5F74-0351-92B1D00A327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23460" y="2056185"/>
                        <a:ext cx="928036" cy="60450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style>
                      <a:lnRef idx="2">
                        <a:schemeClr val="dk1"/>
                      </a:lnRef>
                      <a:fillRef idx="1">
                        <a:schemeClr val="lt1"/>
                      </a:fillRef>
                      <a:effectRef idx="0">
                        <a:schemeClr val="dk1"/>
                      </a:effectRef>
                      <a:fontRef idx="minor">
                        <a:schemeClr val="dk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l-GR" sz="2600" dirty="0">
                            <a:solidFill>
                              <a:schemeClr val="tx1"/>
                            </a:solidFill>
                            <a:cs typeface="Cambria Math"/>
                          </a:rPr>
                          <a:t>β</a:t>
                        </a:r>
                        <a:r>
                          <a:rPr lang="en-US" sz="2600" baseline="-25000" dirty="0">
                            <a:solidFill>
                              <a:schemeClr val="tx1"/>
                            </a:solidFill>
                            <a:cs typeface="Cambria Math"/>
                          </a:rPr>
                          <a:t>H</a:t>
                        </a:r>
                      </a:p>
                    </p:txBody>
                  </p:sp>
                </p:grpSp>
                <p:cxnSp>
                  <p:nvCxnSpPr>
                    <p:cNvPr id="27" name="Straight Arrow Connector 26">
                      <a:extLst>
                        <a:ext uri="{FF2B5EF4-FFF2-40B4-BE49-F238E27FC236}">
                          <a16:creationId xmlns:a16="http://schemas.microsoft.com/office/drawing/2014/main" id="{36BA6042-9138-0977-4526-70C948B90846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3741907" y="3070643"/>
                      <a:ext cx="356978" cy="0"/>
                    </a:xfrm>
                    <a:prstGeom prst="straightConnector1">
                      <a:avLst/>
                    </a:prstGeom>
                    <a:ln w="38100" cmpd="sng">
                      <a:solidFill>
                        <a:schemeClr val="tx1"/>
                      </a:solidFill>
                      <a:tailEnd type="arrow"/>
                    </a:ln>
                    <a:effectLst/>
                  </p:spPr>
                  <p:style>
                    <a:lnRef idx="2">
                      <a:schemeClr val="dk1"/>
                    </a:lnRef>
                    <a:fillRef idx="0">
                      <a:schemeClr val="dk1"/>
                    </a:fillRef>
                    <a:effectRef idx="1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8" name="Straight Arrow Connector 27">
                      <a:extLst>
                        <a:ext uri="{FF2B5EF4-FFF2-40B4-BE49-F238E27FC236}">
                          <a16:creationId xmlns:a16="http://schemas.microsoft.com/office/drawing/2014/main" id="{545FA84C-5304-3EE2-63D7-0203897E7A89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5093168" y="3100005"/>
                      <a:ext cx="356978" cy="0"/>
                    </a:xfrm>
                    <a:prstGeom prst="straightConnector1">
                      <a:avLst/>
                    </a:prstGeom>
                    <a:ln w="38100" cmpd="sng">
                      <a:solidFill>
                        <a:schemeClr val="tx1"/>
                      </a:solidFill>
                      <a:tailEnd type="arrow"/>
                    </a:ln>
                    <a:effectLst/>
                  </p:spPr>
                  <p:style>
                    <a:lnRef idx="2">
                      <a:schemeClr val="dk1"/>
                    </a:lnRef>
                    <a:fillRef idx="0">
                      <a:schemeClr val="dk1"/>
                    </a:fillRef>
                    <a:effectRef idx="1">
                      <a:schemeClr val="dk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23" name="Rectangle 22">
                    <a:extLst>
                      <a:ext uri="{FF2B5EF4-FFF2-40B4-BE49-F238E27FC236}">
                        <a16:creationId xmlns:a16="http://schemas.microsoft.com/office/drawing/2014/main" id="{18BBE03A-16A8-92F6-BD06-635085B8A247}"/>
                      </a:ext>
                    </a:extLst>
                  </p:cNvPr>
                  <p:cNvSpPr/>
                  <p:nvPr/>
                </p:nvSpPr>
                <p:spPr>
                  <a:xfrm>
                    <a:off x="4466019" y="2220287"/>
                    <a:ext cx="1177178" cy="1224181"/>
                  </a:xfrm>
                  <a:prstGeom prst="rect">
                    <a:avLst/>
                  </a:prstGeom>
                  <a:solidFill>
                    <a:srgbClr val="FF6666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3600" dirty="0">
                        <a:solidFill>
                          <a:schemeClr val="tx1"/>
                        </a:solidFill>
                        <a:cs typeface="Cambria Math"/>
                      </a:rPr>
                      <a:t>I</a:t>
                    </a:r>
                    <a:r>
                      <a:rPr lang="en-US" sz="3600" baseline="-25000" dirty="0">
                        <a:solidFill>
                          <a:schemeClr val="tx1"/>
                        </a:solidFill>
                        <a:cs typeface="Cambria Math"/>
                      </a:rPr>
                      <a:t>H</a:t>
                    </a:r>
                  </a:p>
                </p:txBody>
              </p:sp>
            </p:grpSp>
            <p:cxnSp>
              <p:nvCxnSpPr>
                <p:cNvPr id="14" name="Straight Arrow Connector 13">
                  <a:extLst>
                    <a:ext uri="{FF2B5EF4-FFF2-40B4-BE49-F238E27FC236}">
                      <a16:creationId xmlns:a16="http://schemas.microsoft.com/office/drawing/2014/main" id="{1BDD721A-30B9-922F-E314-3BEFA08D0F15}"/>
                    </a:ext>
                  </a:extLst>
                </p:cNvPr>
                <p:cNvCxnSpPr/>
                <p:nvPr/>
              </p:nvCxnSpPr>
              <p:spPr>
                <a:xfrm flipV="1">
                  <a:off x="3740172" y="1340207"/>
                  <a:ext cx="0" cy="370390"/>
                </a:xfrm>
                <a:prstGeom prst="straightConnector1">
                  <a:avLst/>
                </a:prstGeom>
                <a:ln w="38100" cmpd="sng">
                  <a:solidFill>
                    <a:schemeClr val="tx1"/>
                  </a:solidFill>
                  <a:tailEnd type="arrow"/>
                </a:ln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Straight Arrow Connector 14">
                  <a:extLst>
                    <a:ext uri="{FF2B5EF4-FFF2-40B4-BE49-F238E27FC236}">
                      <a16:creationId xmlns:a16="http://schemas.microsoft.com/office/drawing/2014/main" id="{4613E0B0-3701-45DE-FD8D-126627F62E94}"/>
                    </a:ext>
                  </a:extLst>
                </p:cNvPr>
                <p:cNvCxnSpPr/>
                <p:nvPr/>
              </p:nvCxnSpPr>
              <p:spPr>
                <a:xfrm flipV="1">
                  <a:off x="6748224" y="1302600"/>
                  <a:ext cx="0" cy="370390"/>
                </a:xfrm>
                <a:prstGeom prst="straightConnector1">
                  <a:avLst/>
                </a:prstGeom>
                <a:ln w="38100" cmpd="sng">
                  <a:solidFill>
                    <a:schemeClr val="tx1"/>
                  </a:solidFill>
                  <a:tailEnd type="arrow"/>
                </a:ln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Straight Arrow Connector 16">
                  <a:extLst>
                    <a:ext uri="{FF2B5EF4-FFF2-40B4-BE49-F238E27FC236}">
                      <a16:creationId xmlns:a16="http://schemas.microsoft.com/office/drawing/2014/main" id="{26C30CEC-4141-4D1C-1417-64D7C9157516}"/>
                    </a:ext>
                  </a:extLst>
                </p:cNvPr>
                <p:cNvCxnSpPr/>
                <p:nvPr/>
              </p:nvCxnSpPr>
              <p:spPr>
                <a:xfrm>
                  <a:off x="3106567" y="2319491"/>
                  <a:ext cx="413400" cy="0"/>
                </a:xfrm>
                <a:prstGeom prst="straightConnector1">
                  <a:avLst/>
                </a:prstGeom>
                <a:ln w="38100" cmpd="sng">
                  <a:solidFill>
                    <a:schemeClr val="tx1"/>
                  </a:solidFill>
                  <a:tailEnd type="arrow"/>
                </a:ln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773628BB-8011-49D2-D213-BD80668296B9}"/>
                    </a:ext>
                  </a:extLst>
                </p:cNvPr>
                <p:cNvSpPr/>
                <p:nvPr/>
              </p:nvSpPr>
              <p:spPr>
                <a:xfrm>
                  <a:off x="2634893" y="1559204"/>
                  <a:ext cx="1295753" cy="91012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600" dirty="0" err="1">
                      <a:solidFill>
                        <a:schemeClr val="tx1"/>
                      </a:solidFill>
                      <a:cs typeface="Cambria Math"/>
                    </a:rPr>
                    <a:t>b</a:t>
                  </a:r>
                  <a:r>
                    <a:rPr lang="en-US" sz="2600" baseline="-25000" dirty="0" err="1">
                      <a:solidFill>
                        <a:schemeClr val="tx1"/>
                      </a:solidFill>
                      <a:cs typeface="Cambria Math"/>
                    </a:rPr>
                    <a:t>H</a:t>
                  </a:r>
                  <a:endParaRPr lang="en-US" sz="2600" baseline="-25000" dirty="0">
                    <a:solidFill>
                      <a:schemeClr val="tx1"/>
                    </a:solidFill>
                    <a:cs typeface="Cambria Math"/>
                  </a:endParaRPr>
                </a:p>
              </p:txBody>
            </p:sp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7110CF6F-4850-D8D9-0E06-8B1BFEA40FC2}"/>
                    </a:ext>
                  </a:extLst>
                </p:cNvPr>
                <p:cNvSpPr/>
                <p:nvPr/>
              </p:nvSpPr>
              <p:spPr>
                <a:xfrm>
                  <a:off x="3066134" y="1177352"/>
                  <a:ext cx="782487" cy="47635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2400" dirty="0">
                      <a:solidFill>
                        <a:schemeClr val="tx1"/>
                      </a:solidFill>
                      <a:sym typeface="Symbol" pitchFamily="2" charset="2"/>
                    </a:rPr>
                    <a:t></a:t>
                  </a:r>
                  <a:r>
                    <a:rPr lang="en-GB" sz="2400" baseline="-25000" dirty="0">
                      <a:solidFill>
                        <a:schemeClr val="tx1"/>
                      </a:solidFill>
                      <a:sym typeface="Symbol" pitchFamily="2" charset="2"/>
                    </a:rPr>
                    <a:t>H</a:t>
                  </a:r>
                  <a:endParaRPr lang="en-US" sz="2400" baseline="-25000" dirty="0">
                    <a:solidFill>
                      <a:schemeClr val="tx1"/>
                    </a:solidFill>
                    <a:cs typeface="Cambria Math"/>
                  </a:endParaRPr>
                </a:p>
              </p:txBody>
            </p:sp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CFFAD921-7378-A27A-0C46-1EB9E583C174}"/>
                    </a:ext>
                  </a:extLst>
                </p:cNvPr>
                <p:cNvSpPr/>
                <p:nvPr/>
              </p:nvSpPr>
              <p:spPr>
                <a:xfrm>
                  <a:off x="5727949" y="1008391"/>
                  <a:ext cx="1445413" cy="91012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2400" dirty="0">
                      <a:solidFill>
                        <a:schemeClr val="tx1"/>
                      </a:solidFill>
                      <a:sym typeface="Symbol" pitchFamily="2" charset="2"/>
                    </a:rPr>
                    <a:t></a:t>
                  </a:r>
                  <a:r>
                    <a:rPr lang="en-GB" sz="2400" baseline="-25000" dirty="0">
                      <a:solidFill>
                        <a:schemeClr val="tx1"/>
                      </a:solidFill>
                      <a:sym typeface="Symbol" pitchFamily="2" charset="2"/>
                    </a:rPr>
                    <a:t>H</a:t>
                  </a:r>
                  <a:endParaRPr lang="en-US" sz="2400" baseline="-25000" dirty="0">
                    <a:solidFill>
                      <a:schemeClr val="tx1"/>
                    </a:solidFill>
                    <a:cs typeface="Cambria Math"/>
                  </a:endParaRPr>
                </a:p>
              </p:txBody>
            </p:sp>
          </p:grp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66E7A6D-D56B-4764-E29C-5B305B6930E0}"/>
                  </a:ext>
                </a:extLst>
              </p:cNvPr>
              <p:cNvSpPr/>
              <p:nvPr/>
            </p:nvSpPr>
            <p:spPr>
              <a:xfrm>
                <a:off x="3765454" y="2449944"/>
                <a:ext cx="1177178" cy="1224180"/>
              </a:xfrm>
              <a:prstGeom prst="rect">
                <a:avLst/>
              </a:prstGeom>
              <a:solidFill>
                <a:srgbClr val="00E867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3600" dirty="0">
                    <a:solidFill>
                      <a:schemeClr val="tx1"/>
                    </a:solidFill>
                    <a:cs typeface="Cambria Math"/>
                  </a:rPr>
                  <a:t>S</a:t>
                </a:r>
                <a:r>
                  <a:rPr lang="en-US" sz="3600" baseline="-25000" dirty="0">
                    <a:solidFill>
                      <a:schemeClr val="tx1"/>
                    </a:solidFill>
                    <a:cs typeface="Cambria Math"/>
                  </a:rPr>
                  <a:t>H</a:t>
                </a:r>
              </a:p>
            </p:txBody>
          </p:sp>
        </p:grp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6619515E-A574-1B2B-369E-4E1DF7EE9609}"/>
                </a:ext>
              </a:extLst>
            </p:cNvPr>
            <p:cNvCxnSpPr/>
            <p:nvPr/>
          </p:nvCxnSpPr>
          <p:spPr>
            <a:xfrm>
              <a:off x="7415526" y="5501500"/>
              <a:ext cx="424010" cy="0"/>
            </a:xfrm>
            <a:prstGeom prst="straightConnector1">
              <a:avLst/>
            </a:prstGeom>
            <a:ln w="38100" cmpd="sng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Curved Connector 8">
              <a:extLst>
                <a:ext uri="{FF2B5EF4-FFF2-40B4-BE49-F238E27FC236}">
                  <a16:creationId xmlns:a16="http://schemas.microsoft.com/office/drawing/2014/main" id="{94D833CB-D56F-4944-0097-A97B70B10767}"/>
                </a:ext>
              </a:extLst>
            </p:cNvPr>
            <p:cNvCxnSpPr>
              <a:cxnSpLocks/>
              <a:stCxn id="23" idx="2"/>
            </p:cNvCxnSpPr>
            <p:nvPr/>
          </p:nvCxnSpPr>
          <p:spPr>
            <a:xfrm rot="5400000">
              <a:off x="7625425" y="4304846"/>
              <a:ext cx="698522" cy="779856"/>
            </a:xfrm>
            <a:prstGeom prst="curvedConnector3">
              <a:avLst>
                <a:gd name="adj1" fmla="val 50000"/>
              </a:avLst>
            </a:prstGeom>
            <a:ln w="38100">
              <a:solidFill>
                <a:srgbClr val="FF000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urved Connector 9">
              <a:extLst>
                <a:ext uri="{FF2B5EF4-FFF2-40B4-BE49-F238E27FC236}">
                  <a16:creationId xmlns:a16="http://schemas.microsoft.com/office/drawing/2014/main" id="{4BAEAF64-62E0-3A88-AF77-81F8B5C7CD95}"/>
                </a:ext>
              </a:extLst>
            </p:cNvPr>
            <p:cNvCxnSpPr>
              <a:cxnSpLocks/>
              <a:stCxn id="34" idx="0"/>
              <a:endCxn id="30" idx="2"/>
            </p:cNvCxnSpPr>
            <p:nvPr/>
          </p:nvCxnSpPr>
          <p:spPr>
            <a:xfrm rot="16200000" flipV="1">
              <a:off x="8218591" y="3126677"/>
              <a:ext cx="1095675" cy="2480114"/>
            </a:xfrm>
            <a:prstGeom prst="curvedConnector3">
              <a:avLst>
                <a:gd name="adj1" fmla="val 16933"/>
              </a:avLst>
            </a:prstGeom>
            <a:ln w="38100">
              <a:solidFill>
                <a:srgbClr val="FF000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itle 1">
            <a:extLst>
              <a:ext uri="{FF2B5EF4-FFF2-40B4-BE49-F238E27FC236}">
                <a16:creationId xmlns:a16="http://schemas.microsoft.com/office/drawing/2014/main" id="{DF85677A-21BA-FD88-8983-301B4B26517F}"/>
              </a:ext>
            </a:extLst>
          </p:cNvPr>
          <p:cNvSpPr txBox="1">
            <a:spLocks/>
          </p:cNvSpPr>
          <p:nvPr/>
        </p:nvSpPr>
        <p:spPr>
          <a:xfrm>
            <a:off x="1237198" y="39048"/>
            <a:ext cx="941525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000" dirty="0">
                <a:latin typeface="+mn-lt"/>
              </a:rPr>
              <a:t>Malaria models have played a critical role in public health policy for over a century.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FA59F64-6F83-F8B8-9A90-566FA4D8B536}"/>
              </a:ext>
            </a:extLst>
          </p:cNvPr>
          <p:cNvSpPr/>
          <p:nvPr/>
        </p:nvSpPr>
        <p:spPr>
          <a:xfrm>
            <a:off x="10895564" y="3537109"/>
            <a:ext cx="1001426" cy="971167"/>
          </a:xfrm>
          <a:prstGeom prst="rect">
            <a:avLst/>
          </a:prstGeom>
          <a:solidFill>
            <a:srgbClr val="FF9300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  <a:cs typeface="Cambria Math"/>
              </a:rPr>
              <a:t>I</a:t>
            </a:r>
            <a:r>
              <a:rPr lang="en-US" sz="3600" baseline="-25000" dirty="0">
                <a:solidFill>
                  <a:schemeClr val="tx1"/>
                </a:solidFill>
                <a:cs typeface="Cambria Math"/>
              </a:rPr>
              <a:t>M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5335F58-1EB2-D68B-8D3C-E5EB168F594C}"/>
              </a:ext>
            </a:extLst>
          </p:cNvPr>
          <p:cNvSpPr/>
          <p:nvPr/>
        </p:nvSpPr>
        <p:spPr>
          <a:xfrm>
            <a:off x="7578669" y="3540280"/>
            <a:ext cx="1001426" cy="971167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  <a:cs typeface="Cambria Math"/>
              </a:rPr>
              <a:t>S</a:t>
            </a:r>
            <a:r>
              <a:rPr lang="en-US" sz="3600" baseline="-25000" dirty="0">
                <a:solidFill>
                  <a:schemeClr val="tx1"/>
                </a:solidFill>
                <a:cs typeface="Cambria Math"/>
              </a:rPr>
              <a:t>M</a:t>
            </a:r>
          </a:p>
        </p:txBody>
      </p:sp>
      <p:cxnSp>
        <p:nvCxnSpPr>
          <p:cNvPr id="40" name="Curved Connector 39">
            <a:extLst>
              <a:ext uri="{FF2B5EF4-FFF2-40B4-BE49-F238E27FC236}">
                <a16:creationId xmlns:a16="http://schemas.microsoft.com/office/drawing/2014/main" id="{F50605A1-51F2-B3E1-45F3-AAE86809A78D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8884492" y="1148296"/>
            <a:ext cx="17917" cy="1647002"/>
          </a:xfrm>
          <a:prstGeom prst="curvedConnector3">
            <a:avLst>
              <a:gd name="adj1" fmla="val -3490635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87AD9DBF-901F-490A-CE21-47B8C7C58CBA}"/>
              </a:ext>
            </a:extLst>
          </p:cNvPr>
          <p:cNvCxnSpPr/>
          <p:nvPr/>
        </p:nvCxnSpPr>
        <p:spPr>
          <a:xfrm>
            <a:off x="7115121" y="4068846"/>
            <a:ext cx="351680" cy="0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8209D5D3-485B-DCCC-2602-B11DA26A6D1F}"/>
              </a:ext>
            </a:extLst>
          </p:cNvPr>
          <p:cNvSpPr/>
          <p:nvPr/>
        </p:nvSpPr>
        <p:spPr>
          <a:xfrm>
            <a:off x="6713868" y="3465695"/>
            <a:ext cx="1102298" cy="7220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600" dirty="0" err="1">
                <a:solidFill>
                  <a:schemeClr val="tx1"/>
                </a:solidFill>
                <a:cs typeface="Cambria Math"/>
              </a:rPr>
              <a:t>b</a:t>
            </a:r>
            <a:r>
              <a:rPr lang="en-US" sz="2600" baseline="-25000" dirty="0" err="1">
                <a:solidFill>
                  <a:schemeClr val="tx1"/>
                </a:solidFill>
                <a:cs typeface="Cambria Math"/>
              </a:rPr>
              <a:t>M</a:t>
            </a:r>
            <a:endParaRPr lang="en-US" sz="2600" baseline="-25000" dirty="0">
              <a:solidFill>
                <a:schemeClr val="tx1"/>
              </a:solidFill>
              <a:cs typeface="Cambria Math"/>
            </a:endParaRP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E6522EAD-8623-FC48-E42E-C93CE433A32E}"/>
              </a:ext>
            </a:extLst>
          </p:cNvPr>
          <p:cNvCxnSpPr>
            <a:cxnSpLocks/>
          </p:cNvCxnSpPr>
          <p:nvPr/>
        </p:nvCxnSpPr>
        <p:spPr>
          <a:xfrm>
            <a:off x="9716952" y="4726603"/>
            <a:ext cx="0" cy="422600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3F0C05FF-E758-3A2F-0E93-CB1D5C56ED62}"/>
              </a:ext>
            </a:extLst>
          </p:cNvPr>
          <p:cNvSpPr/>
          <p:nvPr/>
        </p:nvSpPr>
        <p:spPr>
          <a:xfrm>
            <a:off x="9387363" y="4403522"/>
            <a:ext cx="1229614" cy="7220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400" dirty="0">
                <a:solidFill>
                  <a:schemeClr val="tx1"/>
                </a:solidFill>
                <a:sym typeface="Symbol" pitchFamily="2" charset="2"/>
              </a:rPr>
              <a:t></a:t>
            </a:r>
            <a:r>
              <a:rPr lang="en-GB" sz="2400" baseline="-25000" dirty="0">
                <a:solidFill>
                  <a:schemeClr val="tx1"/>
                </a:solidFill>
                <a:sym typeface="Symbol" pitchFamily="2" charset="2"/>
              </a:rPr>
              <a:t>M</a:t>
            </a:r>
            <a:endParaRPr lang="en-US" sz="2400" baseline="-25000" dirty="0">
              <a:solidFill>
                <a:schemeClr val="tx1"/>
              </a:solidFill>
              <a:cs typeface="Cambria Math"/>
            </a:endParaRP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F50BF1A6-F2FF-6B48-557C-13700BB5314D}"/>
              </a:ext>
            </a:extLst>
          </p:cNvPr>
          <p:cNvCxnSpPr>
            <a:cxnSpLocks/>
          </p:cNvCxnSpPr>
          <p:nvPr/>
        </p:nvCxnSpPr>
        <p:spPr>
          <a:xfrm>
            <a:off x="7993236" y="4637090"/>
            <a:ext cx="0" cy="422600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C86A5348-7943-CB27-A8CC-62F30C45DDAA}"/>
              </a:ext>
            </a:extLst>
          </p:cNvPr>
          <p:cNvSpPr/>
          <p:nvPr/>
        </p:nvSpPr>
        <p:spPr>
          <a:xfrm>
            <a:off x="7663647" y="4314009"/>
            <a:ext cx="1229614" cy="7220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400" dirty="0">
                <a:solidFill>
                  <a:schemeClr val="tx1"/>
                </a:solidFill>
                <a:sym typeface="Symbol" pitchFamily="2" charset="2"/>
              </a:rPr>
              <a:t></a:t>
            </a:r>
            <a:r>
              <a:rPr lang="en-GB" sz="2400" baseline="-25000" dirty="0">
                <a:solidFill>
                  <a:schemeClr val="tx1"/>
                </a:solidFill>
                <a:sym typeface="Symbol" pitchFamily="2" charset="2"/>
              </a:rPr>
              <a:t>M</a:t>
            </a:r>
            <a:endParaRPr lang="en-US" sz="2400" baseline="-25000" dirty="0">
              <a:solidFill>
                <a:schemeClr val="tx1"/>
              </a:solidFill>
              <a:cs typeface="Cambria Math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4B92133A-84F4-8216-576B-A015AB0E33A9}"/>
              </a:ext>
            </a:extLst>
          </p:cNvPr>
          <p:cNvSpPr/>
          <p:nvPr/>
        </p:nvSpPr>
        <p:spPr>
          <a:xfrm>
            <a:off x="8408732" y="3471315"/>
            <a:ext cx="1102298" cy="7220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sz="2600" dirty="0">
                <a:solidFill>
                  <a:schemeClr val="tx1"/>
                </a:solidFill>
                <a:cs typeface="Cambria Math"/>
              </a:rPr>
              <a:t>β</a:t>
            </a:r>
            <a:r>
              <a:rPr lang="en-US" sz="2600" baseline="-25000" dirty="0">
                <a:solidFill>
                  <a:schemeClr val="tx1"/>
                </a:solidFill>
                <a:cs typeface="Cambria Math"/>
              </a:rPr>
              <a:t>M</a:t>
            </a:r>
          </a:p>
        </p:txBody>
      </p:sp>
      <p:pic>
        <p:nvPicPr>
          <p:cNvPr id="55" name="Graphic 54" descr="Woman with solid fill">
            <a:extLst>
              <a:ext uri="{FF2B5EF4-FFF2-40B4-BE49-F238E27FC236}">
                <a16:creationId xmlns:a16="http://schemas.microsoft.com/office/drawing/2014/main" id="{7587B79D-44C8-392C-2A45-72EB11C02A7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913060" y="1920908"/>
            <a:ext cx="914400" cy="914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9A5C967D-11AF-1538-D99D-A227C38CFF31}"/>
                  </a:ext>
                </a:extLst>
              </p:cNvPr>
              <p:cNvSpPr txBox="1"/>
              <p:nvPr/>
            </p:nvSpPr>
            <p:spPr>
              <a:xfrm>
                <a:off x="8646587" y="845170"/>
                <a:ext cx="539151" cy="45313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itchFamily="2" charset="2"/>
                        </a:rPr>
                        <m:t>𝜎</m:t>
                      </m:r>
                    </m:oMath>
                  </m:oMathPara>
                </a14:m>
                <a:endParaRPr lang="en-US" sz="2400" baseline="-25000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9A5C967D-11AF-1538-D99D-A227C38CFF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46587" y="845170"/>
                <a:ext cx="539151" cy="45313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289EF734-21FA-196A-1AA2-64180CC374B6}"/>
              </a:ext>
            </a:extLst>
          </p:cNvPr>
          <p:cNvSpPr/>
          <p:nvPr/>
        </p:nvSpPr>
        <p:spPr>
          <a:xfrm>
            <a:off x="9283787" y="3555969"/>
            <a:ext cx="1001426" cy="971167"/>
          </a:xfrm>
          <a:prstGeom prst="rect">
            <a:avLst/>
          </a:prstGeom>
          <a:solidFill>
            <a:srgbClr val="AC50F3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  <a:cs typeface="Cambria Math"/>
              </a:rPr>
              <a:t>E</a:t>
            </a:r>
            <a:r>
              <a:rPr lang="en-US" sz="3600" baseline="-25000" dirty="0">
                <a:solidFill>
                  <a:schemeClr val="tx1"/>
                </a:solidFill>
                <a:cs typeface="Cambria Math"/>
              </a:rPr>
              <a:t>M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6C93447-6291-B9F7-4D62-29A0ABBD5310}"/>
              </a:ext>
            </a:extLst>
          </p:cNvPr>
          <p:cNvCxnSpPr>
            <a:cxnSpLocks/>
          </p:cNvCxnSpPr>
          <p:nvPr/>
        </p:nvCxnSpPr>
        <p:spPr>
          <a:xfrm>
            <a:off x="11291975" y="4734182"/>
            <a:ext cx="0" cy="422600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31AD2978-2040-9C78-4BB9-080273D23947}"/>
              </a:ext>
            </a:extLst>
          </p:cNvPr>
          <p:cNvSpPr/>
          <p:nvPr/>
        </p:nvSpPr>
        <p:spPr>
          <a:xfrm>
            <a:off x="10962386" y="4411101"/>
            <a:ext cx="1229614" cy="7220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400" dirty="0">
                <a:solidFill>
                  <a:schemeClr val="tx1"/>
                </a:solidFill>
                <a:sym typeface="Symbol" pitchFamily="2" charset="2"/>
              </a:rPr>
              <a:t></a:t>
            </a:r>
            <a:r>
              <a:rPr lang="en-GB" sz="2400" baseline="-25000" dirty="0">
                <a:solidFill>
                  <a:schemeClr val="tx1"/>
                </a:solidFill>
                <a:sym typeface="Symbol" pitchFamily="2" charset="2"/>
              </a:rPr>
              <a:t>M</a:t>
            </a:r>
            <a:endParaRPr lang="en-US" sz="2400" baseline="-25000" dirty="0">
              <a:solidFill>
                <a:schemeClr val="tx1"/>
              </a:solidFill>
              <a:cs typeface="Cambria Math"/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4F4385F-BF28-298C-53D4-28C8E81F9DD4}"/>
              </a:ext>
            </a:extLst>
          </p:cNvPr>
          <p:cNvCxnSpPr/>
          <p:nvPr/>
        </p:nvCxnSpPr>
        <p:spPr>
          <a:xfrm>
            <a:off x="10353908" y="4124038"/>
            <a:ext cx="424010" cy="0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6020C971-0480-FD3A-4EAD-2DB001D34FC6}"/>
                  </a:ext>
                </a:extLst>
              </p:cNvPr>
              <p:cNvSpPr/>
              <p:nvPr/>
            </p:nvSpPr>
            <p:spPr>
              <a:xfrm>
                <a:off x="10136707" y="3379055"/>
                <a:ext cx="1102298" cy="72202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l-GR" sz="2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2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</m:oMath>
                  </m:oMathPara>
                </a14:m>
                <a:endParaRPr lang="en-US" sz="2600" baseline="-25000" dirty="0">
                  <a:solidFill>
                    <a:schemeClr val="tx1"/>
                  </a:solidFill>
                  <a:cs typeface="Cambria Math"/>
                </a:endParaRPr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6020C971-0480-FD3A-4EAD-2DB001D34F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36707" y="3379055"/>
                <a:ext cx="1102298" cy="72202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Graphic 1" descr="Mosquito with solid fill">
            <a:extLst>
              <a:ext uri="{FF2B5EF4-FFF2-40B4-BE49-F238E27FC236}">
                <a16:creationId xmlns:a16="http://schemas.microsoft.com/office/drawing/2014/main" id="{C86A6151-721C-BAF0-0BE9-50B9E6D0E14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006718" y="529634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99011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1D7D55-D40A-B906-0759-9A968AEE72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6433" y="1364610"/>
            <a:ext cx="6780346" cy="5493389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1911: British medical Dr. Sir Ronald Ross developed the first model of malaria while working in the Indian Medical Service.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1957: MacDonald modified this model to include the latent period of the parasite developing in the mosquito.</a:t>
            </a:r>
          </a:p>
          <a:p>
            <a:r>
              <a:rPr lang="en-US" dirty="0"/>
              <a:t>This led to a widespread WHO campaign for malaria elimination using DDT in the 1950s!</a:t>
            </a:r>
          </a:p>
          <a:p>
            <a:pPr lvl="1"/>
            <a:r>
              <a:rPr lang="en-US" sz="2200" dirty="0"/>
              <a:t>Swiss chemist Paul Müller awarded 1948 Nobel Prize in medicine and physiology for discovering DDT and its impacts on arthropods</a:t>
            </a:r>
          </a:p>
          <a:p>
            <a:pPr lvl="1"/>
            <a:r>
              <a:rPr lang="en-US" sz="2200" dirty="0"/>
              <a:t>DDT played a major role in eliminating malaria from Europe and North America</a:t>
            </a:r>
          </a:p>
          <a:p>
            <a:pPr lvl="1"/>
            <a:r>
              <a:rPr lang="en-US" sz="2200" dirty="0"/>
              <a:t>DDT bioaccumulates and is carcinogenic – led to development of an environmental backlash in the US, culminating in Rachel Carson’s 1962 book </a:t>
            </a:r>
            <a:r>
              <a:rPr lang="en-US" sz="2200" i="1" dirty="0"/>
              <a:t>Silent Spring</a:t>
            </a:r>
            <a:endParaRPr lang="en-US" sz="2200" dirty="0"/>
          </a:p>
          <a:p>
            <a:pPr lvl="1"/>
            <a:r>
              <a:rPr lang="en-US" sz="2200" dirty="0"/>
              <a:t>DDT banned globally in 2004, excepting in cases of WHO-recommended indoor residual spraying (IRS) for vector control in malaria-endemic regions</a:t>
            </a:r>
          </a:p>
          <a:p>
            <a:endParaRPr lang="en-US" sz="2400" dirty="0"/>
          </a:p>
          <a:p>
            <a:endParaRPr lang="en-US" sz="2400" dirty="0"/>
          </a:p>
          <a:p>
            <a:pPr lvl="1"/>
            <a:endParaRPr lang="en-US" sz="2200" dirty="0"/>
          </a:p>
          <a:p>
            <a:endParaRPr lang="en-US" sz="2600" dirty="0"/>
          </a:p>
          <a:p>
            <a:endParaRPr lang="en-US" dirty="0"/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DF85677A-21BA-FD88-8983-301B4B26517F}"/>
              </a:ext>
            </a:extLst>
          </p:cNvPr>
          <p:cNvSpPr txBox="1">
            <a:spLocks/>
          </p:cNvSpPr>
          <p:nvPr/>
        </p:nvSpPr>
        <p:spPr>
          <a:xfrm>
            <a:off x="1237198" y="39048"/>
            <a:ext cx="941525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000" dirty="0">
                <a:latin typeface="+mn-lt"/>
              </a:rPr>
              <a:t>Malaria models have played a critical role in public health policy for over a century.</a:t>
            </a:r>
          </a:p>
        </p:txBody>
      </p:sp>
      <p:pic>
        <p:nvPicPr>
          <p:cNvPr id="48130" name="Picture 2">
            <a:extLst>
              <a:ext uri="{FF2B5EF4-FFF2-40B4-BE49-F238E27FC236}">
                <a16:creationId xmlns:a16="http://schemas.microsoft.com/office/drawing/2014/main" id="{D6DD7138-9AAA-14C2-D93C-B48356C6B0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7682" y="1364610"/>
            <a:ext cx="4345531" cy="325914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itle 36">
            <a:extLst>
              <a:ext uri="{FF2B5EF4-FFF2-40B4-BE49-F238E27FC236}">
                <a16:creationId xmlns:a16="http://schemas.microsoft.com/office/drawing/2014/main" id="{9368D03A-C93C-6332-6D9D-77DB99B2A1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70556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1D7D55-D40A-B906-0759-9A968AEE72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6433" y="1364610"/>
            <a:ext cx="6780346" cy="5493389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1911: British medical Dr. Sir Ronald Ross developed the first model of malaria while working in the Indian Medical Service.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1957: MacDonald modified this model to include the latent period of the parasite developing in the mosquito.</a:t>
            </a:r>
          </a:p>
          <a:p>
            <a:r>
              <a:rPr lang="en-US" dirty="0"/>
              <a:t>This led to a widespread WHO campaign for malaria elimination using DDT in the 1950s!</a:t>
            </a:r>
          </a:p>
          <a:p>
            <a:pPr lvl="1"/>
            <a:r>
              <a:rPr lang="en-US" sz="2200" dirty="0"/>
              <a:t>Swiss chemist Paul Müller awarded 1948 Nobel Prize in medicine and physiology for discovering DDT and its impacts on arthropods</a:t>
            </a:r>
          </a:p>
          <a:p>
            <a:pPr lvl="1"/>
            <a:r>
              <a:rPr lang="en-US" sz="2200" dirty="0"/>
              <a:t>DDT played a major role in eliminating malaria from Europe and North America</a:t>
            </a:r>
          </a:p>
          <a:p>
            <a:pPr lvl="1"/>
            <a:r>
              <a:rPr lang="en-US" sz="2200" dirty="0"/>
              <a:t>DDT bioaccumulates and is carcinogenic – led to development of an environmental backlash in the US, culminating in Rachel Carson’s 1962 book </a:t>
            </a:r>
            <a:r>
              <a:rPr lang="en-US" sz="2200" i="1" dirty="0"/>
              <a:t>Silent Spring</a:t>
            </a:r>
            <a:endParaRPr lang="en-US" sz="2200" dirty="0"/>
          </a:p>
          <a:p>
            <a:pPr lvl="1"/>
            <a:r>
              <a:rPr lang="en-US" sz="2200" dirty="0"/>
              <a:t>DDT banned globally in 2004, excepting in cases of WHO-recommended indoor residual spraying (IRS) for vector control in malaria-endemic regions</a:t>
            </a:r>
          </a:p>
          <a:p>
            <a:endParaRPr lang="en-US" sz="2400" dirty="0"/>
          </a:p>
          <a:p>
            <a:endParaRPr lang="en-US" sz="2400" dirty="0"/>
          </a:p>
          <a:p>
            <a:pPr lvl="1"/>
            <a:endParaRPr lang="en-US" sz="2200" dirty="0"/>
          </a:p>
          <a:p>
            <a:endParaRPr lang="en-US" sz="2600" dirty="0"/>
          </a:p>
          <a:p>
            <a:endParaRPr lang="en-US" dirty="0"/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DF85677A-21BA-FD88-8983-301B4B26517F}"/>
              </a:ext>
            </a:extLst>
          </p:cNvPr>
          <p:cNvSpPr txBox="1">
            <a:spLocks/>
          </p:cNvSpPr>
          <p:nvPr/>
        </p:nvSpPr>
        <p:spPr>
          <a:xfrm>
            <a:off x="1237198" y="39048"/>
            <a:ext cx="941525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000" dirty="0">
                <a:latin typeface="+mn-lt"/>
              </a:rPr>
              <a:t>Malaria models have played a critical role in public health policy for over a century.</a:t>
            </a:r>
          </a:p>
        </p:txBody>
      </p:sp>
      <p:pic>
        <p:nvPicPr>
          <p:cNvPr id="48130" name="Picture 2">
            <a:extLst>
              <a:ext uri="{FF2B5EF4-FFF2-40B4-BE49-F238E27FC236}">
                <a16:creationId xmlns:a16="http://schemas.microsoft.com/office/drawing/2014/main" id="{D6DD7138-9AAA-14C2-D93C-B48356C6B0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7682" y="1364610"/>
            <a:ext cx="4345531" cy="325914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75FCF28B-C431-F0A3-AE42-7DD84B751C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7800" y="5285475"/>
            <a:ext cx="4204200" cy="972836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800" dirty="0">
                <a:solidFill>
                  <a:srgbClr val="000000"/>
                </a:solidFill>
                <a:latin typeface="+mn-lt"/>
              </a:rPr>
              <a:t>“</a:t>
            </a:r>
            <a:r>
              <a:rPr lang="en-US" sz="2800" b="1" dirty="0">
                <a:solidFill>
                  <a:srgbClr val="C00000"/>
                </a:solidFill>
                <a:latin typeface="+mn-lt"/>
              </a:rPr>
              <a:t>Ecology</a:t>
            </a:r>
            <a:r>
              <a:rPr lang="en-US" sz="2800" dirty="0">
                <a:solidFill>
                  <a:srgbClr val="000000"/>
                </a:solidFill>
                <a:latin typeface="+mn-lt"/>
              </a:rPr>
              <a:t> has a synonym which is </a:t>
            </a:r>
            <a:r>
              <a:rPr lang="en-US" sz="2800" b="1" dirty="0">
                <a:solidFill>
                  <a:srgbClr val="C00000"/>
                </a:solidFill>
                <a:latin typeface="+mn-lt"/>
              </a:rPr>
              <a:t>ALL</a:t>
            </a:r>
            <a:r>
              <a:rPr lang="en-US" sz="2800" dirty="0">
                <a:solidFill>
                  <a:srgbClr val="000000"/>
                </a:solidFill>
                <a:latin typeface="+mn-lt"/>
              </a:rPr>
              <a:t>.”</a:t>
            </a:r>
          </a:p>
        </p:txBody>
      </p:sp>
      <p:sp>
        <p:nvSpPr>
          <p:cNvPr id="31" name="Content Placeholder 8">
            <a:extLst>
              <a:ext uri="{FF2B5EF4-FFF2-40B4-BE49-F238E27FC236}">
                <a16:creationId xmlns:a16="http://schemas.microsoft.com/office/drawing/2014/main" id="{4C407A5F-8E54-DF3B-91D6-3A801C43050B}"/>
              </a:ext>
            </a:extLst>
          </p:cNvPr>
          <p:cNvSpPr txBox="1">
            <a:spLocks/>
          </p:cNvSpPr>
          <p:nvPr/>
        </p:nvSpPr>
        <p:spPr>
          <a:xfrm>
            <a:off x="8875595" y="5934670"/>
            <a:ext cx="3553706" cy="92333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solidFill>
                  <a:srgbClr val="000000"/>
                </a:solidFill>
              </a:rPr>
              <a:t>-John Steinbeck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i="1" dirty="0">
                <a:solidFill>
                  <a:srgbClr val="000000"/>
                </a:solidFill>
              </a:rPr>
              <a:t>The Log from the Sea of Cortez </a:t>
            </a:r>
            <a:r>
              <a:rPr lang="en-US" sz="1600" dirty="0">
                <a:solidFill>
                  <a:srgbClr val="000000"/>
                </a:solidFill>
              </a:rPr>
              <a:t>(1941)</a:t>
            </a:r>
          </a:p>
        </p:txBody>
      </p:sp>
    </p:spTree>
    <p:extLst>
      <p:ext uri="{BB962C8B-B14F-4D97-AF65-F5344CB8AC3E}">
        <p14:creationId xmlns:p14="http://schemas.microsoft.com/office/powerpoint/2010/main" val="418399597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1D7D55-D40A-B906-0759-9A968AEE72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886" y="1170940"/>
            <a:ext cx="7094729" cy="5493389"/>
          </a:xfrm>
        </p:spPr>
        <p:txBody>
          <a:bodyPr>
            <a:normAutofit/>
          </a:bodyPr>
          <a:lstStyle/>
          <a:p>
            <a:r>
              <a:rPr lang="en-US" sz="2600" dirty="0">
                <a:solidFill>
                  <a:schemeClr val="bg1">
                    <a:lumMod val="65000"/>
                  </a:schemeClr>
                </a:solidFill>
              </a:rPr>
              <a:t>1911: British medical Dr. Sir Ronald Ross developed the first model of malaria while working in the Indian Medical Service.</a:t>
            </a:r>
          </a:p>
          <a:p>
            <a:r>
              <a:rPr lang="en-US" sz="2600" dirty="0">
                <a:solidFill>
                  <a:schemeClr val="bg1">
                    <a:lumMod val="65000"/>
                  </a:schemeClr>
                </a:solidFill>
              </a:rPr>
              <a:t>1957: MacDonald modified this model to include the latent period of the parasite in the mosquito.</a:t>
            </a:r>
          </a:p>
          <a:p>
            <a:r>
              <a:rPr lang="en-US" sz="2600" dirty="0"/>
              <a:t>This led to a widespread WHO campaign for malaria elimination using DDT in the 1950s!</a:t>
            </a:r>
          </a:p>
          <a:p>
            <a:r>
              <a:rPr lang="en-US" sz="2600" dirty="0"/>
              <a:t>1991: Anderson and May extended model to show latency in the human population.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083B9CE-D719-6906-FF76-730D80420477}"/>
              </a:ext>
            </a:extLst>
          </p:cNvPr>
          <p:cNvGrpSpPr/>
          <p:nvPr/>
        </p:nvGrpSpPr>
        <p:grpSpPr>
          <a:xfrm>
            <a:off x="6750024" y="1408965"/>
            <a:ext cx="5798121" cy="2715073"/>
            <a:chOff x="5360232" y="2786427"/>
            <a:chExt cx="5798121" cy="2715073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4DC7F76C-F344-C1B8-20C4-773B87A3A1CD}"/>
                </a:ext>
              </a:extLst>
            </p:cNvPr>
            <p:cNvGrpSpPr/>
            <p:nvPr/>
          </p:nvGrpSpPr>
          <p:grpSpPr>
            <a:xfrm>
              <a:off x="5360232" y="2786427"/>
              <a:ext cx="5798121" cy="1628334"/>
              <a:chOff x="2758440" y="1686273"/>
              <a:chExt cx="6815700" cy="2052556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6614E2E9-C2BA-56E6-F221-8C4E82823AFC}"/>
                  </a:ext>
                </a:extLst>
              </p:cNvPr>
              <p:cNvGrpSpPr/>
              <p:nvPr/>
            </p:nvGrpSpPr>
            <p:grpSpPr>
              <a:xfrm>
                <a:off x="2758440" y="1686273"/>
                <a:ext cx="6815700" cy="2052556"/>
                <a:chOff x="2634893" y="1008391"/>
                <a:chExt cx="6815700" cy="2052556"/>
              </a:xfrm>
            </p:grpSpPr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B0549638-09A5-1D38-9D50-CBCE7F5E7DE5}"/>
                    </a:ext>
                  </a:extLst>
                </p:cNvPr>
                <p:cNvGrpSpPr/>
                <p:nvPr/>
              </p:nvGrpSpPr>
              <p:grpSpPr>
                <a:xfrm>
                  <a:off x="4533316" y="1399719"/>
                  <a:ext cx="4917277" cy="1661228"/>
                  <a:chOff x="3421375" y="1870529"/>
                  <a:chExt cx="4917277" cy="1661228"/>
                </a:xfrm>
              </p:grpSpPr>
              <p:grpSp>
                <p:nvGrpSpPr>
                  <p:cNvPr id="22" name="Group 21">
                    <a:extLst>
                      <a:ext uri="{FF2B5EF4-FFF2-40B4-BE49-F238E27FC236}">
                        <a16:creationId xmlns:a16="http://schemas.microsoft.com/office/drawing/2014/main" id="{AAAAC2EA-3503-C03F-0A89-29B5F5908CA3}"/>
                      </a:ext>
                    </a:extLst>
                  </p:cNvPr>
                  <p:cNvGrpSpPr/>
                  <p:nvPr/>
                </p:nvGrpSpPr>
                <p:grpSpPr>
                  <a:xfrm>
                    <a:off x="3421375" y="1870529"/>
                    <a:ext cx="4917277" cy="1573942"/>
                    <a:chOff x="3447749" y="2466136"/>
                    <a:chExt cx="3521822" cy="1045414"/>
                  </a:xfrm>
                </p:grpSpPr>
                <mc:AlternateContent xmlns:mc="http://schemas.openxmlformats.org/markup-compatibility/2006" xmlns:a14="http://schemas.microsoft.com/office/drawing/2010/main">
                  <mc:Choice Requires="a14">
                    <p:graphicFrame>
                      <p:nvGraphicFramePr>
                        <p:cNvPr id="25" name="Object 24">
                          <a:extLst>
                            <a:ext uri="{FF2B5EF4-FFF2-40B4-BE49-F238E27FC236}">
                              <a16:creationId xmlns:a16="http://schemas.microsoft.com/office/drawing/2014/main" id="{D1C99571-BD52-C178-7537-2D4D6A9C9CC8}"/>
                            </a:ext>
                          </a:extLst>
                        </p:cNvPr>
                        <p:cNvGraphicFramePr>
                          <a:graphicFrameLocks noChangeAspect="1"/>
                        </p:cNvGraphicFramePr>
                        <p:nvPr/>
                      </p:nvGraphicFramePr>
                      <p:xfrm>
                        <a:off x="4514850" y="3346450"/>
                        <a:ext cx="114300" cy="165100"/>
                      </p:xfrm>
                      <a:graphic>
                        <a:graphicData uri="http://schemas.openxmlformats.org/presentationml/2006/ole">
                          <mc:AlternateContent>
                            <mc:Choice xmlns:v="urn:schemas-microsoft-com:vml" Requires="v">
                              <p:oleObj name="Equation" r:id="rId3" imgW="114300" imgH="165100" progId="Equation.3">
                                <p:embed/>
                              </p:oleObj>
                            </mc:Choice>
                            <mc:Fallback>
                              <p:oleObj name="Equation" r:id="rId3" imgW="114300" imgH="165100" progId="Equation.3">
                                <p:embed/>
                                <p:pic>
                                  <p:nvPicPr>
                                    <p:cNvPr id="25" name="Object 24">
                                      <a:extLst>
                                        <a:ext uri="{FF2B5EF4-FFF2-40B4-BE49-F238E27FC236}">
                                          <a16:creationId xmlns:a16="http://schemas.microsoft.com/office/drawing/2014/main" id="{D1C99571-BD52-C178-7537-2D4D6A9C9CC8}"/>
                                        </a:ext>
                                      </a:extLst>
                                    </p:cNvPr>
                                    <p:cNvPicPr/>
                                    <p:nvPr/>
                                  </p:nvPicPr>
                                  <p:blipFill>
                                    <a:blip r:embed="rId4"/>
                                    <a:stretch>
                                      <a:fillRect/>
                                    </a:stretch>
                                  </p:blipFill>
                                  <p:spPr>
                                    <a:xfrm>
                                      <a:off x="4514850" y="3346450"/>
                                      <a:ext cx="114300" cy="165100"/>
                                    </a:xfrm>
                                    <a:prstGeom prst="rect">
                                      <a:avLst/>
                                    </a:prstGeom>
                                  </p:spPr>
                                </p:pic>
                              </p:oleObj>
                            </mc:Fallback>
                          </mc:AlternateContent>
                        </a:graphicData>
                      </a:graphic>
                    </p:graphicFrame>
                  </mc:Choice>
                  <mc:Fallback xmlns="">
                    <p:graphicFrame>
                      <p:nvGraphicFramePr>
                        <p:cNvPr id="25" name="Object 24">
                          <a:extLst>
                            <a:ext uri="{FF2B5EF4-FFF2-40B4-BE49-F238E27FC236}">
                              <a16:creationId xmlns:a16="http://schemas.microsoft.com/office/drawing/2014/main" id="{D1C99571-BD52-C178-7537-2D4D6A9C9CC8}"/>
                            </a:ext>
                          </a:extLst>
                        </p:cNvPr>
                        <p:cNvGraphicFramePr>
                          <a:graphicFrameLocks noChangeAspect="1"/>
                        </p:cNvGraphicFramePr>
                        <p:nvPr/>
                      </p:nvGraphicFramePr>
                      <p:xfrm>
                        <a:off x="4514850" y="3346450"/>
                        <a:ext cx="114300" cy="165100"/>
                      </p:xfrm>
                      <a:graphic>
                        <a:graphicData uri="http://schemas.openxmlformats.org/presentationml/2006/ole">
                          <mc:AlternateContent>
                            <mc:Choice xmlns:v="urn:schemas-microsoft-com:vml" Requires="v">
                              <p:oleObj name="Equation" r:id="rId5" imgW="114300" imgH="165100" progId="Equation.3">
                                <p:embed/>
                              </p:oleObj>
                            </mc:Choice>
                            <mc:Fallback>
                              <p:oleObj name="Equation" r:id="rId5" imgW="114300" imgH="165100" progId="Equation.3">
                                <p:embed/>
                                <p:pic>
                                  <p:nvPicPr>
                                    <p:cNvPr id="25" name="Object 24">
                                      <a:extLst>
                                        <a:ext uri="{FF2B5EF4-FFF2-40B4-BE49-F238E27FC236}">
                                          <a16:creationId xmlns:a16="http://schemas.microsoft.com/office/drawing/2014/main" id="{D1C99571-BD52-C178-7537-2D4D6A9C9CC8}"/>
                                        </a:ext>
                                      </a:extLst>
                                    </p:cNvPr>
                                    <p:cNvPicPr/>
                                    <p:nvPr/>
                                  </p:nvPicPr>
                                  <p:blipFill>
                                    <a:blip r:embed="rId6"/>
                                    <a:stretch>
                                      <a:fillRect/>
                                    </a:stretch>
                                  </p:blipFill>
                                  <p:spPr>
                                    <a:xfrm>
                                      <a:off x="4514850" y="3346450"/>
                                      <a:ext cx="114300" cy="165100"/>
                                    </a:xfrm>
                                    <a:prstGeom prst="rect">
                                      <a:avLst/>
                                    </a:prstGeom>
                                  </p:spPr>
                                </p:pic>
                              </p:oleObj>
                            </mc:Fallback>
                          </mc:AlternateContent>
                        </a:graphicData>
                      </a:graphic>
                    </p:graphicFrame>
                  </mc:Fallback>
                </mc:AlternateContent>
                <p:grpSp>
                  <p:nvGrpSpPr>
                    <p:cNvPr id="26" name="Group 25">
                      <a:extLst>
                        <a:ext uri="{FF2B5EF4-FFF2-40B4-BE49-F238E27FC236}">
                          <a16:creationId xmlns:a16="http://schemas.microsoft.com/office/drawing/2014/main" id="{EF767377-F054-34CE-5150-19FFB275D1F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447749" y="2466136"/>
                      <a:ext cx="3521822" cy="808437"/>
                      <a:chOff x="4023460" y="2056185"/>
                      <a:chExt cx="3521822" cy="808437"/>
                    </a:xfrm>
                  </p:grpSpPr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29" name="Rectangle 28">
                            <a:extLst>
                              <a:ext uri="{FF2B5EF4-FFF2-40B4-BE49-F238E27FC236}">
                                <a16:creationId xmlns:a16="http://schemas.microsoft.com/office/drawing/2014/main" id="{F40DDD76-C0D8-0632-BCC8-7CF8F78EF8F7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6617246" y="2260115"/>
                            <a:ext cx="928036" cy="604507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</p:spPr>
                        <p:style>
                          <a:lnRef idx="2">
                            <a:schemeClr val="dk1"/>
                          </a:lnRef>
                          <a:fillRef idx="1">
                            <a:schemeClr val="lt1"/>
                          </a:fillRef>
                          <a:effectRef idx="0">
                            <a:schemeClr val="dk1"/>
                          </a:effectRef>
                          <a:fontRef idx="minor">
                            <a:schemeClr val="dk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r>
                                    <a:rPr lang="en-US" sz="26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mbria Math"/>
                                    </a:rPr>
                                    <m:t>𝛼</m:t>
                                  </m:r>
                                </m:oMath>
                              </m:oMathPara>
                            </a14:m>
                            <a:endParaRPr lang="en-US" sz="2600" dirty="0">
                              <a:solidFill>
                                <a:schemeClr val="tx1"/>
                              </a:solidFill>
                              <a:cs typeface="Cambria Math"/>
                            </a:endParaRPr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29" name="Rectangle 28">
                            <a:extLst>
                              <a:ext uri="{FF2B5EF4-FFF2-40B4-BE49-F238E27FC236}">
                                <a16:creationId xmlns:a16="http://schemas.microsoft.com/office/drawing/2014/main" id="{F40DDD76-C0D8-0632-BCC8-7CF8F78EF8F7}"/>
                              </a:ext>
                            </a:extLst>
                          </p:cNvPr>
                          <p:cNvSpPr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6617246" y="2260115"/>
                            <a:ext cx="928036" cy="604507"/>
                          </a:xfrm>
                          <a:prstGeom prst="rect">
                            <a:avLst/>
                          </a:prstGeom>
                          <a:blipFill>
                            <a:blip r:embed="rId7"/>
                            <a:stretch>
                              <a:fillRect/>
                            </a:stretch>
                          </a:blipFill>
                          <a:ln>
                            <a:noFill/>
                          </a:ln>
                        </p:spPr>
                        <p:txBody>
                          <a:bodyPr/>
                          <a:lstStyle/>
                          <a:p>
                            <a:r>
                              <a:rPr 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p:sp>
                    <p:nvSpPr>
                      <p:cNvPr id="30" name="Rectangle 29">
                        <a:extLst>
                          <a:ext uri="{FF2B5EF4-FFF2-40B4-BE49-F238E27FC236}">
                            <a16:creationId xmlns:a16="http://schemas.microsoft.com/office/drawing/2014/main" id="{62D61111-F216-5F74-0351-92B1D00A327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23460" y="2056185"/>
                        <a:ext cx="928036" cy="60450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style>
                      <a:lnRef idx="2">
                        <a:schemeClr val="dk1"/>
                      </a:lnRef>
                      <a:fillRef idx="1">
                        <a:schemeClr val="lt1"/>
                      </a:fillRef>
                      <a:effectRef idx="0">
                        <a:schemeClr val="dk1"/>
                      </a:effectRef>
                      <a:fontRef idx="minor">
                        <a:schemeClr val="dk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l-GR" sz="2600" dirty="0">
                            <a:solidFill>
                              <a:schemeClr val="tx1"/>
                            </a:solidFill>
                            <a:cs typeface="Cambria Math"/>
                          </a:rPr>
                          <a:t>β</a:t>
                        </a:r>
                        <a:r>
                          <a:rPr lang="en-US" sz="2600" baseline="-25000" dirty="0">
                            <a:solidFill>
                              <a:schemeClr val="tx1"/>
                            </a:solidFill>
                            <a:cs typeface="Cambria Math"/>
                          </a:rPr>
                          <a:t>H</a:t>
                        </a:r>
                      </a:p>
                    </p:txBody>
                  </p:sp>
                </p:grpSp>
                <p:cxnSp>
                  <p:nvCxnSpPr>
                    <p:cNvPr id="27" name="Straight Arrow Connector 26">
                      <a:extLst>
                        <a:ext uri="{FF2B5EF4-FFF2-40B4-BE49-F238E27FC236}">
                          <a16:creationId xmlns:a16="http://schemas.microsoft.com/office/drawing/2014/main" id="{36BA6042-9138-0977-4526-70C948B90846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3741907" y="3070643"/>
                      <a:ext cx="356978" cy="0"/>
                    </a:xfrm>
                    <a:prstGeom prst="straightConnector1">
                      <a:avLst/>
                    </a:prstGeom>
                    <a:ln w="38100" cmpd="sng">
                      <a:solidFill>
                        <a:schemeClr val="tx1"/>
                      </a:solidFill>
                      <a:tailEnd type="arrow"/>
                    </a:ln>
                    <a:effectLst/>
                  </p:spPr>
                  <p:style>
                    <a:lnRef idx="2">
                      <a:schemeClr val="dk1"/>
                    </a:lnRef>
                    <a:fillRef idx="0">
                      <a:schemeClr val="dk1"/>
                    </a:fillRef>
                    <a:effectRef idx="1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8" name="Straight Arrow Connector 27">
                      <a:extLst>
                        <a:ext uri="{FF2B5EF4-FFF2-40B4-BE49-F238E27FC236}">
                          <a16:creationId xmlns:a16="http://schemas.microsoft.com/office/drawing/2014/main" id="{545FA84C-5304-3EE2-63D7-0203897E7A89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6294994" y="3220454"/>
                      <a:ext cx="356978" cy="0"/>
                    </a:xfrm>
                    <a:prstGeom prst="straightConnector1">
                      <a:avLst/>
                    </a:prstGeom>
                    <a:ln w="38100" cmpd="sng">
                      <a:solidFill>
                        <a:schemeClr val="tx1"/>
                      </a:solidFill>
                      <a:tailEnd type="arrow"/>
                    </a:ln>
                    <a:effectLst/>
                  </p:spPr>
                  <p:style>
                    <a:lnRef idx="2">
                      <a:schemeClr val="dk1"/>
                    </a:lnRef>
                    <a:fillRef idx="0">
                      <a:schemeClr val="dk1"/>
                    </a:fillRef>
                    <a:effectRef idx="1">
                      <a:schemeClr val="dk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23" name="Rectangle 22">
                    <a:extLst>
                      <a:ext uri="{FF2B5EF4-FFF2-40B4-BE49-F238E27FC236}">
                        <a16:creationId xmlns:a16="http://schemas.microsoft.com/office/drawing/2014/main" id="{18BBE03A-16A8-92F6-BD06-635085B8A247}"/>
                      </a:ext>
                    </a:extLst>
                  </p:cNvPr>
                  <p:cNvSpPr/>
                  <p:nvPr/>
                </p:nvSpPr>
                <p:spPr>
                  <a:xfrm>
                    <a:off x="6293123" y="2307574"/>
                    <a:ext cx="1177178" cy="1224183"/>
                  </a:xfrm>
                  <a:prstGeom prst="rect">
                    <a:avLst/>
                  </a:prstGeom>
                  <a:solidFill>
                    <a:srgbClr val="FF6666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3600" dirty="0">
                        <a:solidFill>
                          <a:schemeClr val="tx1"/>
                        </a:solidFill>
                        <a:cs typeface="Cambria Math"/>
                      </a:rPr>
                      <a:t>I</a:t>
                    </a:r>
                    <a:r>
                      <a:rPr lang="en-US" sz="3600" baseline="-25000" dirty="0">
                        <a:solidFill>
                          <a:schemeClr val="tx1"/>
                        </a:solidFill>
                        <a:cs typeface="Cambria Math"/>
                      </a:rPr>
                      <a:t>H</a:t>
                    </a:r>
                  </a:p>
                </p:txBody>
              </p:sp>
            </p:grpSp>
            <p:cxnSp>
              <p:nvCxnSpPr>
                <p:cNvPr id="14" name="Straight Arrow Connector 13">
                  <a:extLst>
                    <a:ext uri="{FF2B5EF4-FFF2-40B4-BE49-F238E27FC236}">
                      <a16:creationId xmlns:a16="http://schemas.microsoft.com/office/drawing/2014/main" id="{1BDD721A-30B9-922F-E314-3BEFA08D0F15}"/>
                    </a:ext>
                  </a:extLst>
                </p:cNvPr>
                <p:cNvCxnSpPr/>
                <p:nvPr/>
              </p:nvCxnSpPr>
              <p:spPr>
                <a:xfrm flipV="1">
                  <a:off x="3740172" y="1340207"/>
                  <a:ext cx="0" cy="370390"/>
                </a:xfrm>
                <a:prstGeom prst="straightConnector1">
                  <a:avLst/>
                </a:prstGeom>
                <a:ln w="38100" cmpd="sng">
                  <a:solidFill>
                    <a:schemeClr val="tx1"/>
                  </a:solidFill>
                  <a:tailEnd type="arrow"/>
                </a:ln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Straight Arrow Connector 14">
                  <a:extLst>
                    <a:ext uri="{FF2B5EF4-FFF2-40B4-BE49-F238E27FC236}">
                      <a16:creationId xmlns:a16="http://schemas.microsoft.com/office/drawing/2014/main" id="{4613E0B0-3701-45DE-FD8D-126627F62E94}"/>
                    </a:ext>
                  </a:extLst>
                </p:cNvPr>
                <p:cNvCxnSpPr/>
                <p:nvPr/>
              </p:nvCxnSpPr>
              <p:spPr>
                <a:xfrm flipV="1">
                  <a:off x="6464292" y="1302600"/>
                  <a:ext cx="0" cy="370390"/>
                </a:xfrm>
                <a:prstGeom prst="straightConnector1">
                  <a:avLst/>
                </a:prstGeom>
                <a:ln w="38100" cmpd="sng">
                  <a:solidFill>
                    <a:schemeClr val="tx1"/>
                  </a:solidFill>
                  <a:tailEnd type="arrow"/>
                </a:ln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Straight Arrow Connector 16">
                  <a:extLst>
                    <a:ext uri="{FF2B5EF4-FFF2-40B4-BE49-F238E27FC236}">
                      <a16:creationId xmlns:a16="http://schemas.microsoft.com/office/drawing/2014/main" id="{26C30CEC-4141-4D1C-1417-64D7C9157516}"/>
                    </a:ext>
                  </a:extLst>
                </p:cNvPr>
                <p:cNvCxnSpPr/>
                <p:nvPr/>
              </p:nvCxnSpPr>
              <p:spPr>
                <a:xfrm>
                  <a:off x="3106567" y="2319491"/>
                  <a:ext cx="413400" cy="0"/>
                </a:xfrm>
                <a:prstGeom prst="straightConnector1">
                  <a:avLst/>
                </a:prstGeom>
                <a:ln w="38100" cmpd="sng">
                  <a:solidFill>
                    <a:schemeClr val="tx1"/>
                  </a:solidFill>
                  <a:tailEnd type="arrow"/>
                </a:ln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773628BB-8011-49D2-D213-BD80668296B9}"/>
                    </a:ext>
                  </a:extLst>
                </p:cNvPr>
                <p:cNvSpPr/>
                <p:nvPr/>
              </p:nvSpPr>
              <p:spPr>
                <a:xfrm>
                  <a:off x="2634893" y="1559204"/>
                  <a:ext cx="1295753" cy="91012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600" dirty="0" err="1">
                      <a:solidFill>
                        <a:schemeClr val="tx1"/>
                      </a:solidFill>
                      <a:cs typeface="Cambria Math"/>
                    </a:rPr>
                    <a:t>b</a:t>
                  </a:r>
                  <a:r>
                    <a:rPr lang="en-US" sz="2600" baseline="-25000" dirty="0" err="1">
                      <a:solidFill>
                        <a:schemeClr val="tx1"/>
                      </a:solidFill>
                      <a:cs typeface="Cambria Math"/>
                    </a:rPr>
                    <a:t>H</a:t>
                  </a:r>
                  <a:endParaRPr lang="en-US" sz="2600" baseline="-25000" dirty="0">
                    <a:solidFill>
                      <a:schemeClr val="tx1"/>
                    </a:solidFill>
                    <a:cs typeface="Cambria Math"/>
                  </a:endParaRPr>
                </a:p>
              </p:txBody>
            </p:sp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7110CF6F-4850-D8D9-0E06-8B1BFEA40FC2}"/>
                    </a:ext>
                  </a:extLst>
                </p:cNvPr>
                <p:cNvSpPr/>
                <p:nvPr/>
              </p:nvSpPr>
              <p:spPr>
                <a:xfrm>
                  <a:off x="3066134" y="1177352"/>
                  <a:ext cx="782487" cy="47635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2400" dirty="0">
                      <a:solidFill>
                        <a:schemeClr val="tx1"/>
                      </a:solidFill>
                      <a:sym typeface="Symbol" pitchFamily="2" charset="2"/>
                    </a:rPr>
                    <a:t></a:t>
                  </a:r>
                  <a:r>
                    <a:rPr lang="en-GB" sz="2400" baseline="-25000" dirty="0">
                      <a:solidFill>
                        <a:schemeClr val="tx1"/>
                      </a:solidFill>
                      <a:sym typeface="Symbol" pitchFamily="2" charset="2"/>
                    </a:rPr>
                    <a:t>H</a:t>
                  </a:r>
                  <a:endParaRPr lang="en-US" sz="2400" baseline="-25000" dirty="0">
                    <a:solidFill>
                      <a:schemeClr val="tx1"/>
                    </a:solidFill>
                    <a:cs typeface="Cambria Math"/>
                  </a:endParaRPr>
                </a:p>
              </p:txBody>
            </p:sp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CFFAD921-7378-A27A-0C46-1EB9E583C174}"/>
                    </a:ext>
                  </a:extLst>
                </p:cNvPr>
                <p:cNvSpPr/>
                <p:nvPr/>
              </p:nvSpPr>
              <p:spPr>
                <a:xfrm>
                  <a:off x="5444017" y="1008391"/>
                  <a:ext cx="1445413" cy="91012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2400" dirty="0">
                      <a:solidFill>
                        <a:schemeClr val="tx1"/>
                      </a:solidFill>
                      <a:sym typeface="Symbol" pitchFamily="2" charset="2"/>
                    </a:rPr>
                    <a:t></a:t>
                  </a:r>
                  <a:r>
                    <a:rPr lang="en-GB" sz="2400" baseline="-25000" dirty="0">
                      <a:solidFill>
                        <a:schemeClr val="tx1"/>
                      </a:solidFill>
                      <a:sym typeface="Symbol" pitchFamily="2" charset="2"/>
                    </a:rPr>
                    <a:t>H</a:t>
                  </a:r>
                  <a:endParaRPr lang="en-US" sz="2400" baseline="-25000" dirty="0">
                    <a:solidFill>
                      <a:schemeClr val="tx1"/>
                    </a:solidFill>
                    <a:cs typeface="Cambria Math"/>
                  </a:endParaRPr>
                </a:p>
              </p:txBody>
            </p:sp>
          </p:grp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66E7A6D-D56B-4764-E29C-5B305B6930E0}"/>
                  </a:ext>
                </a:extLst>
              </p:cNvPr>
              <p:cNvSpPr/>
              <p:nvPr/>
            </p:nvSpPr>
            <p:spPr>
              <a:xfrm>
                <a:off x="3765454" y="2449944"/>
                <a:ext cx="1177178" cy="1224180"/>
              </a:xfrm>
              <a:prstGeom prst="rect">
                <a:avLst/>
              </a:prstGeom>
              <a:solidFill>
                <a:srgbClr val="00E867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3600" dirty="0">
                    <a:solidFill>
                      <a:schemeClr val="tx1"/>
                    </a:solidFill>
                    <a:cs typeface="Cambria Math"/>
                  </a:rPr>
                  <a:t>S</a:t>
                </a:r>
                <a:r>
                  <a:rPr lang="en-US" sz="3600" baseline="-25000" dirty="0">
                    <a:solidFill>
                      <a:schemeClr val="tx1"/>
                    </a:solidFill>
                    <a:cs typeface="Cambria Math"/>
                  </a:rPr>
                  <a:t>H</a:t>
                </a:r>
              </a:p>
            </p:txBody>
          </p:sp>
        </p:grp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6619515E-A574-1B2B-369E-4E1DF7EE9609}"/>
                </a:ext>
              </a:extLst>
            </p:cNvPr>
            <p:cNvCxnSpPr/>
            <p:nvPr/>
          </p:nvCxnSpPr>
          <p:spPr>
            <a:xfrm>
              <a:off x="7415526" y="5501500"/>
              <a:ext cx="424010" cy="0"/>
            </a:xfrm>
            <a:prstGeom prst="straightConnector1">
              <a:avLst/>
            </a:prstGeom>
            <a:ln w="38100" cmpd="sng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Curved Connector 8">
              <a:extLst>
                <a:ext uri="{FF2B5EF4-FFF2-40B4-BE49-F238E27FC236}">
                  <a16:creationId xmlns:a16="http://schemas.microsoft.com/office/drawing/2014/main" id="{94D833CB-D56F-4944-0097-A97B70B10767}"/>
                </a:ext>
              </a:extLst>
            </p:cNvPr>
            <p:cNvCxnSpPr>
              <a:cxnSpLocks/>
              <a:stCxn id="23" idx="2"/>
              <a:endCxn id="51" idx="0"/>
            </p:cNvCxnSpPr>
            <p:nvPr/>
          </p:nvCxnSpPr>
          <p:spPr>
            <a:xfrm rot="5400000">
              <a:off x="8527503" y="3457347"/>
              <a:ext cx="434016" cy="2348844"/>
            </a:xfrm>
            <a:prstGeom prst="curvedConnector3">
              <a:avLst>
                <a:gd name="adj1" fmla="val 50000"/>
              </a:avLst>
            </a:prstGeom>
            <a:ln w="38100">
              <a:solidFill>
                <a:srgbClr val="FF000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urved Connector 9">
              <a:extLst>
                <a:ext uri="{FF2B5EF4-FFF2-40B4-BE49-F238E27FC236}">
                  <a16:creationId xmlns:a16="http://schemas.microsoft.com/office/drawing/2014/main" id="{4BAEAF64-62E0-3A88-AF77-81F8B5C7CD95}"/>
                </a:ext>
              </a:extLst>
            </p:cNvPr>
            <p:cNvCxnSpPr>
              <a:cxnSpLocks/>
              <a:stCxn id="34" idx="0"/>
              <a:endCxn id="30" idx="2"/>
            </p:cNvCxnSpPr>
            <p:nvPr/>
          </p:nvCxnSpPr>
          <p:spPr>
            <a:xfrm rot="16200000" flipV="1">
              <a:off x="8218591" y="3126677"/>
              <a:ext cx="1095675" cy="2480114"/>
            </a:xfrm>
            <a:prstGeom prst="curvedConnector3">
              <a:avLst>
                <a:gd name="adj1" fmla="val 7485"/>
              </a:avLst>
            </a:prstGeom>
            <a:ln w="38100">
              <a:solidFill>
                <a:srgbClr val="FF000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itle 1">
            <a:extLst>
              <a:ext uri="{FF2B5EF4-FFF2-40B4-BE49-F238E27FC236}">
                <a16:creationId xmlns:a16="http://schemas.microsoft.com/office/drawing/2014/main" id="{DF85677A-21BA-FD88-8983-301B4B26517F}"/>
              </a:ext>
            </a:extLst>
          </p:cNvPr>
          <p:cNvSpPr txBox="1">
            <a:spLocks/>
          </p:cNvSpPr>
          <p:nvPr/>
        </p:nvSpPr>
        <p:spPr>
          <a:xfrm>
            <a:off x="1237198" y="39048"/>
            <a:ext cx="941525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000" dirty="0">
                <a:latin typeface="+mn-lt"/>
              </a:rPr>
              <a:t>Malaria models have played a critical role in public health policy for over a century.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FA59F64-6F83-F8B8-9A90-566FA4D8B536}"/>
              </a:ext>
            </a:extLst>
          </p:cNvPr>
          <p:cNvSpPr/>
          <p:nvPr/>
        </p:nvSpPr>
        <p:spPr>
          <a:xfrm>
            <a:off x="10895564" y="3537109"/>
            <a:ext cx="1001426" cy="971167"/>
          </a:xfrm>
          <a:prstGeom prst="rect">
            <a:avLst/>
          </a:prstGeom>
          <a:solidFill>
            <a:srgbClr val="FF9300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  <a:cs typeface="Cambria Math"/>
              </a:rPr>
              <a:t>I</a:t>
            </a:r>
            <a:r>
              <a:rPr lang="en-US" sz="3600" baseline="-25000" dirty="0">
                <a:solidFill>
                  <a:schemeClr val="tx1"/>
                </a:solidFill>
                <a:cs typeface="Cambria Math"/>
              </a:rPr>
              <a:t>M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5335F58-1EB2-D68B-8D3C-E5EB168F594C}"/>
              </a:ext>
            </a:extLst>
          </p:cNvPr>
          <p:cNvSpPr/>
          <p:nvPr/>
        </p:nvSpPr>
        <p:spPr>
          <a:xfrm>
            <a:off x="7578669" y="3540280"/>
            <a:ext cx="1001426" cy="971167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  <a:cs typeface="Cambria Math"/>
              </a:rPr>
              <a:t>S</a:t>
            </a:r>
            <a:r>
              <a:rPr lang="en-US" sz="3600" baseline="-25000" dirty="0">
                <a:solidFill>
                  <a:schemeClr val="tx1"/>
                </a:solidFill>
                <a:cs typeface="Cambria Math"/>
              </a:rPr>
              <a:t>M</a:t>
            </a:r>
          </a:p>
        </p:txBody>
      </p:sp>
      <p:cxnSp>
        <p:nvCxnSpPr>
          <p:cNvPr id="40" name="Curved Connector 39">
            <a:extLst>
              <a:ext uri="{FF2B5EF4-FFF2-40B4-BE49-F238E27FC236}">
                <a16:creationId xmlns:a16="http://schemas.microsoft.com/office/drawing/2014/main" id="{F50605A1-51F2-B3E1-45F3-AAE86809A78D}"/>
              </a:ext>
            </a:extLst>
          </p:cNvPr>
          <p:cNvCxnSpPr>
            <a:cxnSpLocks/>
            <a:stCxn id="23" idx="0"/>
          </p:cNvCxnSpPr>
          <p:nvPr/>
        </p:nvCxnSpPr>
        <p:spPr>
          <a:xfrm rot="16200000" flipH="1" flipV="1">
            <a:off x="9620529" y="395848"/>
            <a:ext cx="17915" cy="3358477"/>
          </a:xfrm>
          <a:prstGeom prst="curvedConnector4">
            <a:avLst>
              <a:gd name="adj1" fmla="val -4550354"/>
              <a:gd name="adj2" fmla="val 99064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87AD9DBF-901F-490A-CE21-47B8C7C58CBA}"/>
              </a:ext>
            </a:extLst>
          </p:cNvPr>
          <p:cNvCxnSpPr/>
          <p:nvPr/>
        </p:nvCxnSpPr>
        <p:spPr>
          <a:xfrm>
            <a:off x="7115121" y="4068846"/>
            <a:ext cx="351680" cy="0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8209D5D3-485B-DCCC-2602-B11DA26A6D1F}"/>
              </a:ext>
            </a:extLst>
          </p:cNvPr>
          <p:cNvSpPr/>
          <p:nvPr/>
        </p:nvSpPr>
        <p:spPr>
          <a:xfrm>
            <a:off x="6713868" y="3465695"/>
            <a:ext cx="1102298" cy="7220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600" dirty="0" err="1">
                <a:solidFill>
                  <a:schemeClr val="tx1"/>
                </a:solidFill>
                <a:cs typeface="Cambria Math"/>
              </a:rPr>
              <a:t>b</a:t>
            </a:r>
            <a:r>
              <a:rPr lang="en-US" sz="2600" baseline="-25000" dirty="0" err="1">
                <a:solidFill>
                  <a:schemeClr val="tx1"/>
                </a:solidFill>
                <a:cs typeface="Cambria Math"/>
              </a:rPr>
              <a:t>M</a:t>
            </a:r>
            <a:endParaRPr lang="en-US" sz="2600" baseline="-25000" dirty="0">
              <a:solidFill>
                <a:schemeClr val="tx1"/>
              </a:solidFill>
              <a:cs typeface="Cambria Math"/>
            </a:endParaRP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E6522EAD-8623-FC48-E42E-C93CE433A32E}"/>
              </a:ext>
            </a:extLst>
          </p:cNvPr>
          <p:cNvCxnSpPr>
            <a:cxnSpLocks/>
          </p:cNvCxnSpPr>
          <p:nvPr/>
        </p:nvCxnSpPr>
        <p:spPr>
          <a:xfrm>
            <a:off x="9716952" y="4726603"/>
            <a:ext cx="0" cy="422600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3F0C05FF-E758-3A2F-0E93-CB1D5C56ED62}"/>
              </a:ext>
            </a:extLst>
          </p:cNvPr>
          <p:cNvSpPr/>
          <p:nvPr/>
        </p:nvSpPr>
        <p:spPr>
          <a:xfrm>
            <a:off x="9387363" y="4403522"/>
            <a:ext cx="1229614" cy="7220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400" dirty="0">
                <a:solidFill>
                  <a:schemeClr val="tx1"/>
                </a:solidFill>
                <a:sym typeface="Symbol" pitchFamily="2" charset="2"/>
              </a:rPr>
              <a:t></a:t>
            </a:r>
            <a:r>
              <a:rPr lang="en-GB" sz="2400" baseline="-25000" dirty="0">
                <a:solidFill>
                  <a:schemeClr val="tx1"/>
                </a:solidFill>
                <a:sym typeface="Symbol" pitchFamily="2" charset="2"/>
              </a:rPr>
              <a:t>M</a:t>
            </a:r>
            <a:endParaRPr lang="en-US" sz="2400" baseline="-25000" dirty="0">
              <a:solidFill>
                <a:schemeClr val="tx1"/>
              </a:solidFill>
              <a:cs typeface="Cambria Math"/>
            </a:endParaRP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F50BF1A6-F2FF-6B48-557C-13700BB5314D}"/>
              </a:ext>
            </a:extLst>
          </p:cNvPr>
          <p:cNvCxnSpPr>
            <a:cxnSpLocks/>
          </p:cNvCxnSpPr>
          <p:nvPr/>
        </p:nvCxnSpPr>
        <p:spPr>
          <a:xfrm>
            <a:off x="7993236" y="4637090"/>
            <a:ext cx="0" cy="422600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C86A5348-7943-CB27-A8CC-62F30C45DDAA}"/>
              </a:ext>
            </a:extLst>
          </p:cNvPr>
          <p:cNvSpPr/>
          <p:nvPr/>
        </p:nvSpPr>
        <p:spPr>
          <a:xfrm>
            <a:off x="7663647" y="4314009"/>
            <a:ext cx="1229614" cy="7220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400" dirty="0">
                <a:solidFill>
                  <a:schemeClr val="tx1"/>
                </a:solidFill>
                <a:sym typeface="Symbol" pitchFamily="2" charset="2"/>
              </a:rPr>
              <a:t></a:t>
            </a:r>
            <a:r>
              <a:rPr lang="en-GB" sz="2400" baseline="-25000" dirty="0">
                <a:solidFill>
                  <a:schemeClr val="tx1"/>
                </a:solidFill>
                <a:sym typeface="Symbol" pitchFamily="2" charset="2"/>
              </a:rPr>
              <a:t>M</a:t>
            </a:r>
            <a:endParaRPr lang="en-US" sz="2400" baseline="-25000" dirty="0">
              <a:solidFill>
                <a:schemeClr val="tx1"/>
              </a:solidFill>
              <a:cs typeface="Cambria Math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4B92133A-84F4-8216-576B-A015AB0E33A9}"/>
              </a:ext>
            </a:extLst>
          </p:cNvPr>
          <p:cNvSpPr/>
          <p:nvPr/>
        </p:nvSpPr>
        <p:spPr>
          <a:xfrm>
            <a:off x="8408732" y="3471315"/>
            <a:ext cx="1102298" cy="7220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sz="2600" dirty="0">
                <a:solidFill>
                  <a:schemeClr val="tx1"/>
                </a:solidFill>
                <a:cs typeface="Cambria Math"/>
              </a:rPr>
              <a:t>β</a:t>
            </a:r>
            <a:r>
              <a:rPr lang="en-US" sz="2600" baseline="-25000" dirty="0">
                <a:solidFill>
                  <a:schemeClr val="tx1"/>
                </a:solidFill>
                <a:cs typeface="Cambria Math"/>
              </a:rPr>
              <a:t>M</a:t>
            </a:r>
          </a:p>
        </p:txBody>
      </p:sp>
      <p:pic>
        <p:nvPicPr>
          <p:cNvPr id="53" name="Graphic 52" descr="Mosquito with solid fill">
            <a:extLst>
              <a:ext uri="{FF2B5EF4-FFF2-40B4-BE49-F238E27FC236}">
                <a16:creationId xmlns:a16="http://schemas.microsoft.com/office/drawing/2014/main" id="{3408D4DE-D34A-9FB6-C937-E658524CB33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006718" y="5296341"/>
            <a:ext cx="914400" cy="914400"/>
          </a:xfrm>
          <a:prstGeom prst="rect">
            <a:avLst/>
          </a:prstGeom>
        </p:spPr>
      </p:pic>
      <p:pic>
        <p:nvPicPr>
          <p:cNvPr id="55" name="Graphic 54" descr="Woman with solid fill">
            <a:extLst>
              <a:ext uri="{FF2B5EF4-FFF2-40B4-BE49-F238E27FC236}">
                <a16:creationId xmlns:a16="http://schemas.microsoft.com/office/drawing/2014/main" id="{7587B79D-44C8-392C-2A45-72EB11C02A7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119993" y="555108"/>
            <a:ext cx="914400" cy="914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9A5C967D-11AF-1538-D99D-A227C38CFF31}"/>
                  </a:ext>
                </a:extLst>
              </p:cNvPr>
              <p:cNvSpPr txBox="1"/>
              <p:nvPr/>
            </p:nvSpPr>
            <p:spPr>
              <a:xfrm>
                <a:off x="9359910" y="1170940"/>
                <a:ext cx="539151" cy="45313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itchFamily="2" charset="2"/>
                        </a:rPr>
                        <m:t>𝜎</m:t>
                      </m:r>
                    </m:oMath>
                  </m:oMathPara>
                </a14:m>
                <a:endParaRPr lang="en-US" sz="2400" baseline="-25000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9A5C967D-11AF-1538-D99D-A227C38CFF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9910" y="1170940"/>
                <a:ext cx="539151" cy="45313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289EF734-21FA-196A-1AA2-64180CC374B6}"/>
              </a:ext>
            </a:extLst>
          </p:cNvPr>
          <p:cNvSpPr/>
          <p:nvPr/>
        </p:nvSpPr>
        <p:spPr>
          <a:xfrm>
            <a:off x="9283787" y="3555969"/>
            <a:ext cx="1001426" cy="971167"/>
          </a:xfrm>
          <a:prstGeom prst="rect">
            <a:avLst/>
          </a:prstGeom>
          <a:solidFill>
            <a:srgbClr val="AC50F3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  <a:cs typeface="Cambria Math"/>
              </a:rPr>
              <a:t>E</a:t>
            </a:r>
            <a:r>
              <a:rPr lang="en-US" sz="3600" baseline="-25000" dirty="0">
                <a:solidFill>
                  <a:schemeClr val="tx1"/>
                </a:solidFill>
                <a:cs typeface="Cambria Math"/>
              </a:rPr>
              <a:t>M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6C93447-6291-B9F7-4D62-29A0ABBD5310}"/>
              </a:ext>
            </a:extLst>
          </p:cNvPr>
          <p:cNvCxnSpPr>
            <a:cxnSpLocks/>
          </p:cNvCxnSpPr>
          <p:nvPr/>
        </p:nvCxnSpPr>
        <p:spPr>
          <a:xfrm>
            <a:off x="11291975" y="4734182"/>
            <a:ext cx="0" cy="422600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31AD2978-2040-9C78-4BB9-080273D23947}"/>
              </a:ext>
            </a:extLst>
          </p:cNvPr>
          <p:cNvSpPr/>
          <p:nvPr/>
        </p:nvSpPr>
        <p:spPr>
          <a:xfrm>
            <a:off x="10962386" y="4411101"/>
            <a:ext cx="1229614" cy="7220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400" dirty="0">
                <a:solidFill>
                  <a:schemeClr val="tx1"/>
                </a:solidFill>
                <a:sym typeface="Symbol" pitchFamily="2" charset="2"/>
              </a:rPr>
              <a:t></a:t>
            </a:r>
            <a:r>
              <a:rPr lang="en-GB" sz="2400" baseline="-25000" dirty="0">
                <a:solidFill>
                  <a:schemeClr val="tx1"/>
                </a:solidFill>
                <a:sym typeface="Symbol" pitchFamily="2" charset="2"/>
              </a:rPr>
              <a:t>M</a:t>
            </a:r>
            <a:endParaRPr lang="en-US" sz="2400" baseline="-25000" dirty="0">
              <a:solidFill>
                <a:schemeClr val="tx1"/>
              </a:solidFill>
              <a:cs typeface="Cambria Math"/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4F4385F-BF28-298C-53D4-28C8E81F9DD4}"/>
              </a:ext>
            </a:extLst>
          </p:cNvPr>
          <p:cNvCxnSpPr/>
          <p:nvPr/>
        </p:nvCxnSpPr>
        <p:spPr>
          <a:xfrm>
            <a:off x="10353908" y="4124038"/>
            <a:ext cx="424010" cy="0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6020C971-0480-FD3A-4EAD-2DB001D34FC6}"/>
                  </a:ext>
                </a:extLst>
              </p:cNvPr>
              <p:cNvSpPr/>
              <p:nvPr/>
            </p:nvSpPr>
            <p:spPr>
              <a:xfrm>
                <a:off x="10136707" y="3482318"/>
                <a:ext cx="1102298" cy="567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l-GR" sz="2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2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</m:oMath>
                  </m:oMathPara>
                </a14:m>
                <a:endParaRPr lang="en-US" sz="2600" baseline="-25000" dirty="0">
                  <a:solidFill>
                    <a:schemeClr val="tx1"/>
                  </a:solidFill>
                  <a:cs typeface="Cambria Math"/>
                </a:endParaRPr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6020C971-0480-FD3A-4EAD-2DB001D34F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36707" y="3482318"/>
                <a:ext cx="1102298" cy="567000"/>
              </a:xfrm>
              <a:prstGeom prst="rect">
                <a:avLst/>
              </a:prstGeom>
              <a:blipFill>
                <a:blip r:embed="rId13"/>
                <a:stretch>
                  <a:fillRect b="-444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Rectangle 35">
            <a:extLst>
              <a:ext uri="{FF2B5EF4-FFF2-40B4-BE49-F238E27FC236}">
                <a16:creationId xmlns:a16="http://schemas.microsoft.com/office/drawing/2014/main" id="{30ECD185-163E-A573-4E6A-49F648A8B814}"/>
              </a:ext>
            </a:extLst>
          </p:cNvPr>
          <p:cNvSpPr/>
          <p:nvPr/>
        </p:nvSpPr>
        <p:spPr>
          <a:xfrm>
            <a:off x="9228366" y="2033401"/>
            <a:ext cx="1001426" cy="971167"/>
          </a:xfrm>
          <a:prstGeom prst="rect">
            <a:avLst/>
          </a:prstGeom>
          <a:solidFill>
            <a:srgbClr val="FF40FF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  <a:cs typeface="Cambria Math"/>
              </a:rPr>
              <a:t>E</a:t>
            </a:r>
            <a:r>
              <a:rPr lang="en-US" sz="3600" baseline="-25000" dirty="0">
                <a:solidFill>
                  <a:schemeClr val="tx1"/>
                </a:solidFill>
                <a:cs typeface="Cambria Math"/>
              </a:rPr>
              <a:t>H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29F229FE-9B75-9935-5627-0D89C3D16AC3}"/>
              </a:ext>
            </a:extLst>
          </p:cNvPr>
          <p:cNvCxnSpPr/>
          <p:nvPr/>
        </p:nvCxnSpPr>
        <p:spPr>
          <a:xfrm flipV="1">
            <a:off x="11487469" y="1640664"/>
            <a:ext cx="0" cy="293838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00DBADCB-2962-981E-2009-01DABD6CD762}"/>
              </a:ext>
            </a:extLst>
          </p:cNvPr>
          <p:cNvSpPr/>
          <p:nvPr/>
        </p:nvSpPr>
        <p:spPr>
          <a:xfrm>
            <a:off x="11163701" y="1406614"/>
            <a:ext cx="1229614" cy="7220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400" dirty="0">
                <a:solidFill>
                  <a:schemeClr val="tx1"/>
                </a:solidFill>
                <a:sym typeface="Symbol" pitchFamily="2" charset="2"/>
              </a:rPr>
              <a:t></a:t>
            </a:r>
            <a:r>
              <a:rPr lang="en-GB" sz="2400" baseline="-25000" dirty="0">
                <a:solidFill>
                  <a:schemeClr val="tx1"/>
                </a:solidFill>
                <a:sym typeface="Symbol" pitchFamily="2" charset="2"/>
              </a:rPr>
              <a:t>H</a:t>
            </a:r>
            <a:endParaRPr lang="en-US" sz="2400" baseline="-25000" dirty="0">
              <a:solidFill>
                <a:schemeClr val="tx1"/>
              </a:solidFill>
              <a:cs typeface="Cambria Math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5961F175-3351-8257-720B-F95B783652E1}"/>
                  </a:ext>
                </a:extLst>
              </p:cNvPr>
              <p:cNvSpPr/>
              <p:nvPr/>
            </p:nvSpPr>
            <p:spPr>
              <a:xfrm>
                <a:off x="10027982" y="1946522"/>
                <a:ext cx="1102298" cy="55313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l-GR" sz="2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2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</m:oMath>
                  </m:oMathPara>
                </a14:m>
                <a:endParaRPr lang="en-US" sz="2600" baseline="-25000" dirty="0">
                  <a:solidFill>
                    <a:schemeClr val="tx1"/>
                  </a:solidFill>
                  <a:cs typeface="Cambria Math"/>
                </a:endParaRPr>
              </a:p>
            </p:txBody>
          </p:sp>
        </mc:Choice>
        <mc:Fallback xmlns="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5961F175-3351-8257-720B-F95B783652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27982" y="1946522"/>
                <a:ext cx="1102298" cy="553133"/>
              </a:xfrm>
              <a:prstGeom prst="rect">
                <a:avLst/>
              </a:prstGeom>
              <a:blipFill>
                <a:blip r:embed="rId14"/>
                <a:stretch>
                  <a:fillRect b="-454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6DB8EB36-1BCA-1FDE-9419-85B6103759F1}"/>
              </a:ext>
            </a:extLst>
          </p:cNvPr>
          <p:cNvCxnSpPr/>
          <p:nvPr/>
        </p:nvCxnSpPr>
        <p:spPr>
          <a:xfrm>
            <a:off x="10284844" y="2516198"/>
            <a:ext cx="424010" cy="0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8D73800F-E0B7-FC42-5908-03021CBBF804}"/>
                  </a:ext>
                </a:extLst>
              </p:cNvPr>
              <p:cNvSpPr/>
              <p:nvPr/>
            </p:nvSpPr>
            <p:spPr>
              <a:xfrm>
                <a:off x="-139954" y="4752968"/>
                <a:ext cx="7606754" cy="82272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5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</m:ctrlPr>
                        </m:fPr>
                        <m:num>
                          <m:r>
                            <a:rPr lang="en-US" sz="25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5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Symbol" pitchFamily="2" charset="2"/>
                                </a:rPr>
                              </m:ctrlPr>
                            </m:sSubPr>
                            <m:e>
                              <m:r>
                                <a:rPr lang="en-US" sz="2500" b="1" i="1" dirty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Symbol" pitchFamily="2" charset="2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en-US" sz="2500" b="1" i="1" dirty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Symbol" pitchFamily="2" charset="2"/>
                                </a:rPr>
                                <m:t>𝑯</m:t>
                              </m:r>
                            </m:sub>
                          </m:sSub>
                        </m:num>
                        <m:den>
                          <m:r>
                            <a:rPr lang="en-US" sz="25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  <m:t>𝑑𝑡</m:t>
                          </m:r>
                        </m:den>
                      </m:f>
                      <m:r>
                        <a:rPr lang="en-US" sz="25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itchFamily="2" charset="2"/>
                        </a:rPr>
                        <m:t>=</m:t>
                      </m:r>
                      <m:sSub>
                        <m:sSubPr>
                          <m:ctrlPr>
                            <a:rPr lang="en-US" sz="25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</m:ctrlPr>
                        </m:sSubPr>
                        <m:e>
                          <m:r>
                            <a:rPr lang="en-US" sz="25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  <m:t>𝑏</m:t>
                          </m:r>
                        </m:e>
                        <m:sub>
                          <m:r>
                            <a:rPr lang="en-US" sz="25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  <m:t>𝐻</m:t>
                          </m:r>
                        </m:sub>
                      </m:sSub>
                      <m:d>
                        <m:dPr>
                          <m:ctrlPr>
                            <a:rPr lang="en-US" sz="25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5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Symbol" pitchFamily="2" charset="2"/>
                                </a:rPr>
                              </m:ctrlPr>
                            </m:sSubPr>
                            <m:e>
                              <m:r>
                                <a:rPr lang="en-US" sz="2500" b="1" i="1" dirty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Symbol" pitchFamily="2" charset="2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en-US" sz="2500" b="1" i="1" dirty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Symbol" pitchFamily="2" charset="2"/>
                                </a:rPr>
                                <m:t>𝑯</m:t>
                              </m:r>
                            </m:sub>
                          </m:sSub>
                          <m:r>
                            <a:rPr lang="en-US" sz="25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500" i="1" dirty="0" smtClean="0">
                                  <a:solidFill>
                                    <a:srgbClr val="FF4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Symbol" pitchFamily="2" charset="2"/>
                                </a:rPr>
                              </m:ctrlPr>
                            </m:sSubPr>
                            <m:e>
                              <m:r>
                                <a:rPr lang="en-US" sz="2500" b="1" i="1" dirty="0">
                                  <a:solidFill>
                                    <a:srgbClr val="FF4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Symbol" pitchFamily="2" charset="2"/>
                                </a:rPr>
                                <m:t>𝑬</m:t>
                              </m:r>
                            </m:e>
                            <m:sub>
                              <m:r>
                                <a:rPr lang="en-US" sz="2500" b="1" i="1" dirty="0">
                                  <a:solidFill>
                                    <a:srgbClr val="FF4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Symbol" pitchFamily="2" charset="2"/>
                                </a:rPr>
                                <m:t>𝑯</m:t>
                              </m:r>
                            </m:sub>
                          </m:sSub>
                          <m:r>
                            <a:rPr lang="en-US" sz="25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50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Symbol" pitchFamily="2" charset="2"/>
                                </a:rPr>
                              </m:ctrlPr>
                            </m:sSubPr>
                            <m:e>
                              <m:r>
                                <a:rPr lang="en-US" sz="2500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Symbol" pitchFamily="2" charset="2"/>
                                </a:rPr>
                                <m:t>𝑰</m:t>
                              </m:r>
                            </m:e>
                            <m:sub>
                              <m:r>
                                <a:rPr lang="en-US" sz="2500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Symbol" pitchFamily="2" charset="2"/>
                                </a:rPr>
                                <m:t>𝑯</m:t>
                              </m:r>
                            </m:sub>
                          </m:sSub>
                        </m:e>
                      </m:d>
                      <m:r>
                        <a:rPr lang="en-US" sz="25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itchFamily="2" charset="2"/>
                        </a:rPr>
                        <m:t>+ </m:t>
                      </m:r>
                      <m:r>
                        <a:rPr lang="en-US" sz="25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itchFamily="2" charset="2"/>
                        </a:rPr>
                        <m:t>𝜎</m:t>
                      </m:r>
                      <m:sSub>
                        <m:sSubPr>
                          <m:ctrlPr>
                            <a:rPr lang="en-US" sz="25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</m:ctrlPr>
                        </m:sSubPr>
                        <m:e>
                          <m:r>
                            <a:rPr lang="en-US" sz="2500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  <m:t>𝑰</m:t>
                          </m:r>
                        </m:e>
                        <m:sub>
                          <m:r>
                            <a:rPr lang="en-US" sz="2500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  <m:t>𝑯</m:t>
                          </m:r>
                        </m:sub>
                      </m:sSub>
                      <m:r>
                        <a:rPr lang="en-US" sz="25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itchFamily="2" charset="2"/>
                        </a:rPr>
                        <m:t>−</m:t>
                      </m:r>
                      <m:sSub>
                        <m:sSubPr>
                          <m:ctrlPr>
                            <a:rPr lang="en-US" sz="25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</m:ctrlPr>
                        </m:sSubPr>
                        <m:e>
                          <m:r>
                            <a:rPr lang="en-US" sz="25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  <m:t>𝛽</m:t>
                          </m:r>
                        </m:e>
                        <m:sub>
                          <m:r>
                            <a:rPr lang="en-US" sz="25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  <m:t>𝐻</m:t>
                          </m:r>
                        </m:sub>
                      </m:sSub>
                      <m:sSub>
                        <m:sSubPr>
                          <m:ctrlPr>
                            <a:rPr lang="en-US" sz="25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</m:ctrlPr>
                        </m:sSubPr>
                        <m:e>
                          <m:r>
                            <a:rPr lang="en-US" sz="2500" b="1" i="1" dirty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  <m:t>𝑺</m:t>
                          </m:r>
                        </m:e>
                        <m:sub>
                          <m:r>
                            <a:rPr lang="en-US" sz="2500" b="1" i="1" dirty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  <m:t>𝑯</m:t>
                          </m:r>
                        </m:sub>
                      </m:sSub>
                      <m:sSub>
                        <m:sSubPr>
                          <m:ctrlPr>
                            <a:rPr lang="en-US" sz="2500" i="1" dirty="0" smtClean="0">
                              <a:solidFill>
                                <a:srgbClr val="FF93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</m:ctrlPr>
                        </m:sSubPr>
                        <m:e>
                          <m:r>
                            <a:rPr lang="en-US" sz="2500" b="1" i="1" dirty="0">
                              <a:solidFill>
                                <a:srgbClr val="FF93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  <m:t>𝑰</m:t>
                          </m:r>
                        </m:e>
                        <m:sub>
                          <m:r>
                            <a:rPr lang="en-US" sz="2500" b="1" i="1" dirty="0" smtClean="0">
                              <a:solidFill>
                                <a:srgbClr val="FF93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  <m:t>𝑴</m:t>
                          </m:r>
                        </m:sub>
                      </m:sSub>
                      <m:r>
                        <a:rPr lang="en-US" sz="25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itchFamily="2" charset="2"/>
                        </a:rPr>
                        <m:t>−</m:t>
                      </m:r>
                      <m:sSub>
                        <m:sSubPr>
                          <m:ctrlPr>
                            <a:rPr lang="en-US" sz="25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</m:ctrlPr>
                        </m:sSubPr>
                        <m:e>
                          <m:r>
                            <a:rPr lang="en-US" sz="25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  <m:t>𝜇</m:t>
                          </m:r>
                        </m:e>
                        <m:sub>
                          <m:r>
                            <a:rPr lang="en-US" sz="25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  <m:t>𝐻</m:t>
                          </m:r>
                        </m:sub>
                      </m:sSub>
                      <m:sSub>
                        <m:sSubPr>
                          <m:ctrlPr>
                            <a:rPr lang="en-US" sz="25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</m:ctrlPr>
                        </m:sSubPr>
                        <m:e>
                          <m:r>
                            <a:rPr lang="en-US" sz="2500" b="1" i="1" dirty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  <m:t>𝑺</m:t>
                          </m:r>
                        </m:e>
                        <m:sub>
                          <m:r>
                            <a:rPr lang="en-US" sz="2500" b="1" i="1" dirty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  <m:t>𝑯</m:t>
                          </m:r>
                        </m:sub>
                      </m:sSub>
                    </m:oMath>
                  </m:oMathPara>
                </a14:m>
                <a:endParaRPr lang="en-US" sz="2500" b="1" i="1" dirty="0">
                  <a:ea typeface="Lucida Grande"/>
                  <a:cs typeface="Times New Roman"/>
                </a:endParaRPr>
              </a:p>
            </p:txBody>
          </p:sp>
        </mc:Choice>
        <mc:Fallback xmlns="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8D73800F-E0B7-FC42-5908-03021CBBF8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39954" y="4752968"/>
                <a:ext cx="7606754" cy="822726"/>
              </a:xfrm>
              <a:prstGeom prst="rect">
                <a:avLst/>
              </a:prstGeom>
              <a:blipFill>
                <a:blip r:embed="rId15"/>
                <a:stretch>
                  <a:fillRect b="-60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092CA5E8-2D9B-F2A4-6361-70F82D527B89}"/>
                  </a:ext>
                </a:extLst>
              </p:cNvPr>
              <p:cNvSpPr/>
              <p:nvPr/>
            </p:nvSpPr>
            <p:spPr>
              <a:xfrm>
                <a:off x="338819" y="6070587"/>
                <a:ext cx="6486862" cy="82272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5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</m:ctrlPr>
                        </m:fPr>
                        <m:num>
                          <m:r>
                            <a:rPr lang="en-US" sz="25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5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Symbol" pitchFamily="2" charset="2"/>
                                </a:rPr>
                              </m:ctrlPr>
                            </m:sSubPr>
                            <m:e>
                              <m:r>
                                <a:rPr lang="en-US" sz="2500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Symbol" pitchFamily="2" charset="2"/>
                                </a:rPr>
                                <m:t>𝑰</m:t>
                              </m:r>
                            </m:e>
                            <m:sub>
                              <m:r>
                                <a:rPr lang="en-US" sz="2500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Symbol" pitchFamily="2" charset="2"/>
                                </a:rPr>
                                <m:t>𝑯</m:t>
                              </m:r>
                            </m:sub>
                          </m:sSub>
                        </m:num>
                        <m:den>
                          <m:r>
                            <a:rPr lang="en-US" sz="25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  <m:t>𝑑𝑡</m:t>
                          </m:r>
                        </m:den>
                      </m:f>
                      <m:r>
                        <a:rPr lang="en-US" sz="25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itchFamily="2" charset="2"/>
                        </a:rPr>
                        <m:t>=</m:t>
                      </m:r>
                      <m:sSub>
                        <m:sSubPr>
                          <m:ctrlPr>
                            <a:rPr lang="en-US" sz="25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</m:ctrlPr>
                        </m:sSubPr>
                        <m:e>
                          <m:r>
                            <a:rPr lang="en-US" sz="25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  <m:t>𝛾</m:t>
                          </m:r>
                        </m:e>
                        <m:sub>
                          <m:r>
                            <a:rPr lang="en-US" sz="25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  <m:t>𝐻</m:t>
                          </m:r>
                        </m:sub>
                      </m:sSub>
                      <m:sSub>
                        <m:sSubPr>
                          <m:ctrlPr>
                            <a:rPr lang="en-US" sz="2500" i="1" dirty="0">
                              <a:solidFill>
                                <a:srgbClr val="FF4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</m:ctrlPr>
                        </m:sSubPr>
                        <m:e>
                          <m:r>
                            <a:rPr lang="en-US" sz="2500" b="1" i="1" dirty="0">
                              <a:solidFill>
                                <a:srgbClr val="FF4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  <m:t>𝑬</m:t>
                          </m:r>
                        </m:e>
                        <m:sub>
                          <m:r>
                            <a:rPr lang="en-US" sz="2500" b="1" i="1" dirty="0">
                              <a:solidFill>
                                <a:srgbClr val="FF4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  <m:t>𝑯</m:t>
                          </m:r>
                        </m:sub>
                      </m:sSub>
                      <m:r>
                        <a:rPr lang="en-US" sz="25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itchFamily="2" charset="2"/>
                        </a:rPr>
                        <m:t>−</m:t>
                      </m:r>
                      <m:r>
                        <a:rPr lang="en-US" sz="25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itchFamily="2" charset="2"/>
                        </a:rPr>
                        <m:t>𝜎</m:t>
                      </m:r>
                      <m:sSub>
                        <m:sSubPr>
                          <m:ctrlPr>
                            <a:rPr lang="en-US" sz="25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</m:ctrlPr>
                        </m:sSubPr>
                        <m:e>
                          <m:r>
                            <a:rPr lang="en-US" sz="2500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  <m:t>𝑰</m:t>
                          </m:r>
                        </m:e>
                        <m:sub>
                          <m:r>
                            <a:rPr lang="en-US" sz="2500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  <m:t>𝑯</m:t>
                          </m:r>
                        </m:sub>
                      </m:sSub>
                      <m:r>
                        <a:rPr lang="en-US" sz="2500" dirty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itchFamily="2" charset="2"/>
                        </a:rPr>
                        <m:t>−</m:t>
                      </m:r>
                      <m:sSub>
                        <m:sSubPr>
                          <m:ctrlPr>
                            <a:rPr lang="en-US" sz="25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</m:ctrlPr>
                        </m:sSubPr>
                        <m:e>
                          <m:r>
                            <a:rPr lang="en-US" sz="25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  <m:t>𝜇</m:t>
                          </m:r>
                        </m:e>
                        <m:sub>
                          <m:r>
                            <a:rPr lang="en-US" sz="25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  <m:t>𝐻</m:t>
                          </m:r>
                        </m:sub>
                      </m:sSub>
                      <m:sSub>
                        <m:sSubPr>
                          <m:ctrlPr>
                            <a:rPr lang="en-US" sz="25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</m:ctrlPr>
                        </m:sSubPr>
                        <m:e>
                          <m:r>
                            <a:rPr lang="en-US" sz="2500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  <m:t>𝑰</m:t>
                          </m:r>
                        </m:e>
                        <m:sub>
                          <m:r>
                            <a:rPr lang="en-US" sz="2500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  <m:t>𝑯</m:t>
                          </m:r>
                        </m:sub>
                      </m:sSub>
                      <m:r>
                        <a:rPr lang="en-US" sz="2500" dirty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itchFamily="2" charset="2"/>
                        </a:rPr>
                        <m:t>−</m:t>
                      </m:r>
                      <m:r>
                        <a:rPr lang="el-GR" sz="25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itchFamily="2" charset="2"/>
                        </a:rPr>
                        <m:t>𝛼</m:t>
                      </m:r>
                      <m:sSub>
                        <m:sSubPr>
                          <m:ctrlPr>
                            <a:rPr lang="en-US" sz="25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</m:ctrlPr>
                        </m:sSubPr>
                        <m:e>
                          <m:r>
                            <a:rPr lang="en-US" sz="2500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  <m:t>𝑰</m:t>
                          </m:r>
                        </m:e>
                        <m:sub>
                          <m:r>
                            <a:rPr lang="en-US" sz="2500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  <m:t>𝑯</m:t>
                          </m:r>
                        </m:sub>
                      </m:sSub>
                    </m:oMath>
                  </m:oMathPara>
                </a14:m>
                <a:endParaRPr lang="en-US" sz="2500" b="1" dirty="0">
                  <a:ea typeface="Lucida Grande"/>
                  <a:cs typeface="Times New Roman"/>
                </a:endParaRPr>
              </a:p>
            </p:txBody>
          </p:sp>
        </mc:Choice>
        <mc:Fallback xmlns="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092CA5E8-2D9B-F2A4-6361-70F82D527B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819" y="6070587"/>
                <a:ext cx="6486862" cy="822726"/>
              </a:xfrm>
              <a:prstGeom prst="rect">
                <a:avLst/>
              </a:prstGeom>
              <a:blipFill>
                <a:blip r:embed="rId16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D58833B4-A33E-9FE5-67CB-9B621635FA9C}"/>
                  </a:ext>
                </a:extLst>
              </p:cNvPr>
              <p:cNvSpPr/>
              <p:nvPr/>
            </p:nvSpPr>
            <p:spPr>
              <a:xfrm>
                <a:off x="-618042" y="5439557"/>
                <a:ext cx="6903577" cy="82272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5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</m:ctrlPr>
                        </m:fPr>
                        <m:num>
                          <m:r>
                            <a:rPr lang="en-US" sz="25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500" b="0" i="1" dirty="0" smtClean="0">
                                  <a:solidFill>
                                    <a:srgbClr val="FF4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Symbol" pitchFamily="2" charset="2"/>
                                </a:rPr>
                              </m:ctrlPr>
                            </m:sSubPr>
                            <m:e>
                              <m:r>
                                <a:rPr lang="en-US" sz="2500" b="1" i="1" dirty="0" smtClean="0">
                                  <a:solidFill>
                                    <a:srgbClr val="FF4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Symbol" pitchFamily="2" charset="2"/>
                                </a:rPr>
                                <m:t>𝑬</m:t>
                              </m:r>
                            </m:e>
                            <m:sub>
                              <m:r>
                                <a:rPr lang="en-US" sz="2500" b="1" i="1" dirty="0" smtClean="0">
                                  <a:solidFill>
                                    <a:srgbClr val="FF4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Symbol" pitchFamily="2" charset="2"/>
                                </a:rPr>
                                <m:t>𝑯</m:t>
                              </m:r>
                            </m:sub>
                          </m:sSub>
                        </m:num>
                        <m:den>
                          <m:r>
                            <a:rPr lang="en-US" sz="25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  <m:t>𝑑𝑡</m:t>
                          </m:r>
                        </m:den>
                      </m:f>
                      <m:r>
                        <a:rPr lang="en-US" sz="25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itchFamily="2" charset="2"/>
                        </a:rPr>
                        <m:t>=</m:t>
                      </m:r>
                      <m:sSub>
                        <m:sSubPr>
                          <m:ctrlPr>
                            <a:rPr lang="en-US" sz="25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</m:ctrlPr>
                        </m:sSubPr>
                        <m:e>
                          <m:r>
                            <a:rPr lang="en-US" sz="25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  <m:t>𝛽</m:t>
                          </m:r>
                        </m:e>
                        <m:sub>
                          <m:r>
                            <a:rPr lang="en-US" sz="25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  <m:t>𝐻</m:t>
                          </m:r>
                        </m:sub>
                      </m:sSub>
                      <m:sSub>
                        <m:sSubPr>
                          <m:ctrlPr>
                            <a:rPr lang="en-US" sz="25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</m:ctrlPr>
                        </m:sSubPr>
                        <m:e>
                          <m:r>
                            <a:rPr lang="en-US" sz="2500" b="1" i="1" dirty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  <m:t>𝑺</m:t>
                          </m:r>
                        </m:e>
                        <m:sub>
                          <m:r>
                            <a:rPr lang="en-US" sz="2500" b="1" i="1" dirty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  <m:t>𝑯</m:t>
                          </m:r>
                        </m:sub>
                      </m:sSub>
                      <m:sSub>
                        <m:sSubPr>
                          <m:ctrlPr>
                            <a:rPr lang="en-US" sz="2500" i="1" dirty="0" smtClean="0">
                              <a:solidFill>
                                <a:srgbClr val="FF93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</m:ctrlPr>
                        </m:sSubPr>
                        <m:e>
                          <m:r>
                            <a:rPr lang="en-US" sz="2500" b="1" i="1" dirty="0">
                              <a:solidFill>
                                <a:srgbClr val="FF93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  <m:t>𝑰</m:t>
                          </m:r>
                        </m:e>
                        <m:sub>
                          <m:r>
                            <a:rPr lang="en-US" sz="2500" b="1" i="1" dirty="0" smtClean="0">
                              <a:solidFill>
                                <a:srgbClr val="FF93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  <m:t>𝑴</m:t>
                          </m:r>
                        </m:sub>
                      </m:sSub>
                      <m:r>
                        <a:rPr lang="en-US" sz="25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itchFamily="2" charset="2"/>
                        </a:rPr>
                        <m:t>−</m:t>
                      </m:r>
                      <m:sSub>
                        <m:sSubPr>
                          <m:ctrlPr>
                            <a:rPr lang="en-US" sz="25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</m:ctrlPr>
                        </m:sSubPr>
                        <m:e>
                          <m:r>
                            <a:rPr lang="en-US" sz="25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  <m:t>𝛾</m:t>
                          </m:r>
                        </m:e>
                        <m:sub>
                          <m:r>
                            <a:rPr lang="en-US" sz="25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  <m:t>𝐻</m:t>
                          </m:r>
                        </m:sub>
                      </m:sSub>
                      <m:sSub>
                        <m:sSubPr>
                          <m:ctrlPr>
                            <a:rPr lang="en-US" sz="2500" i="1" dirty="0">
                              <a:solidFill>
                                <a:srgbClr val="FF4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</m:ctrlPr>
                        </m:sSubPr>
                        <m:e>
                          <m:r>
                            <a:rPr lang="en-US" sz="2500" b="1" i="1" dirty="0">
                              <a:solidFill>
                                <a:srgbClr val="FF4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  <m:t>𝑬</m:t>
                          </m:r>
                        </m:e>
                        <m:sub>
                          <m:r>
                            <a:rPr lang="en-US" sz="2500" b="1" i="1" dirty="0">
                              <a:solidFill>
                                <a:srgbClr val="FF4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  <m:t>𝑯</m:t>
                          </m:r>
                        </m:sub>
                      </m:sSub>
                      <m:r>
                        <a:rPr lang="en-US" sz="25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itchFamily="2" charset="2"/>
                        </a:rPr>
                        <m:t>−</m:t>
                      </m:r>
                      <m:sSub>
                        <m:sSubPr>
                          <m:ctrlPr>
                            <a:rPr lang="en-US" sz="25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</m:ctrlPr>
                        </m:sSubPr>
                        <m:e>
                          <m:r>
                            <a:rPr lang="en-US" sz="25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  <m:t>𝜇</m:t>
                          </m:r>
                        </m:e>
                        <m:sub>
                          <m:r>
                            <a:rPr lang="en-US" sz="25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  <m:t>𝐻</m:t>
                          </m:r>
                        </m:sub>
                      </m:sSub>
                      <m:sSub>
                        <m:sSubPr>
                          <m:ctrlPr>
                            <a:rPr lang="en-US" sz="2500" i="1" dirty="0">
                              <a:solidFill>
                                <a:srgbClr val="FF4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</m:ctrlPr>
                        </m:sSubPr>
                        <m:e>
                          <m:r>
                            <a:rPr lang="en-US" sz="2500" b="1" i="1" dirty="0">
                              <a:solidFill>
                                <a:srgbClr val="FF4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  <m:t>𝑬</m:t>
                          </m:r>
                        </m:e>
                        <m:sub>
                          <m:r>
                            <a:rPr lang="en-US" sz="2500" b="1" i="1" dirty="0">
                              <a:solidFill>
                                <a:srgbClr val="FF4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  <m:t>𝑯</m:t>
                          </m:r>
                        </m:sub>
                      </m:sSub>
                    </m:oMath>
                  </m:oMathPara>
                </a14:m>
                <a:endParaRPr lang="en-US" sz="2500" b="1" i="1" dirty="0">
                  <a:ea typeface="Lucida Grande"/>
                  <a:cs typeface="Times New Roman"/>
                </a:endParaRPr>
              </a:p>
            </p:txBody>
          </p:sp>
        </mc:Choice>
        <mc:Fallback xmlns=""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D58833B4-A33E-9FE5-67CB-9B621635FA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618042" y="5439557"/>
                <a:ext cx="6903577" cy="822726"/>
              </a:xfrm>
              <a:prstGeom prst="rect">
                <a:avLst/>
              </a:prstGeom>
              <a:blipFill>
                <a:blip r:embed="rId17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009022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DA717C-5091-AEB7-1C93-1CAD78F0A6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977293"/>
          </a:xfrm>
        </p:spPr>
        <p:txBody>
          <a:bodyPr/>
          <a:lstStyle/>
          <a:p>
            <a:r>
              <a:rPr lang="en-US" dirty="0"/>
              <a:t>Let’s recap a bit!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8591AE0-A594-17A7-7540-15270B78AA1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22115" y="733471"/>
                <a:ext cx="11747770" cy="5690680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b="1" i="1" u="sng" dirty="0"/>
                  <a:t>Disease Ecology</a:t>
                </a:r>
              </a:p>
              <a:p>
                <a:r>
                  <a:rPr lang="en-US" dirty="0"/>
                  <a:t>Parasitism is a species interaction in which a parasite or pathogen lives in or on a host and benefits at the expense of the hosts.</a:t>
                </a:r>
              </a:p>
              <a:p>
                <a:r>
                  <a:rPr lang="en-US" dirty="0"/>
                  <a:t>Pathogens play a key role in regulating population cycles in wildlife (e.g. </a:t>
                </a:r>
                <a:r>
                  <a:rPr lang="en-US" dirty="0" err="1"/>
                  <a:t>Soay</a:t>
                </a:r>
                <a:r>
                  <a:rPr lang="en-US" dirty="0"/>
                  <a:t> sheep, red grouse) and also impact human demography (e.g. Plague of Justinian, Black Death, Cocoliztli, HIV, COVID) </a:t>
                </a:r>
              </a:p>
              <a:p>
                <a:r>
                  <a:rPr lang="en-US" dirty="0"/>
                  <a:t>The recognition that microorganisms (bacteria, viruses, protozoa) cause disease dates back to the origins of the microscope (van Leuwenhoek) and was later formalized in Koch’s postulates in the late 1800s</a:t>
                </a:r>
              </a:p>
              <a:p>
                <a:r>
                  <a:rPr lang="en-US" dirty="0"/>
                  <a:t>In addition to demography, pathogens have also shaped human evolution (malaria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sickle cell anemia, Duffy negative antigen)</a:t>
                </a:r>
              </a:p>
              <a:p>
                <a:r>
                  <a:rPr lang="en-US" dirty="0"/>
                  <a:t>Epidemiology is focused on understanding the risk factors associated with disease, while disease ecology is focused on understanding their transmission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8591AE0-A594-17A7-7540-15270B78AA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2115" y="733471"/>
                <a:ext cx="11747770" cy="5690680"/>
              </a:xfrm>
              <a:blipFill>
                <a:blip r:embed="rId2"/>
                <a:stretch>
                  <a:fillRect l="-1080" t="-1782" b="-3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D2517E16-0919-8BEB-60A5-F0EBA194F15E}"/>
              </a:ext>
            </a:extLst>
          </p:cNvPr>
          <p:cNvSpPr/>
          <p:nvPr/>
        </p:nvSpPr>
        <p:spPr>
          <a:xfrm>
            <a:off x="12359640" y="2837234"/>
            <a:ext cx="11582400" cy="3962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8276AC1-820F-04BE-0ABA-2C27AD4ED9FA}"/>
              </a:ext>
            </a:extLst>
          </p:cNvPr>
          <p:cNvSpPr/>
          <p:nvPr/>
        </p:nvSpPr>
        <p:spPr>
          <a:xfrm>
            <a:off x="222115" y="4617720"/>
            <a:ext cx="11582400" cy="19811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91449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1">
            <a:extLst>
              <a:ext uri="{FF2B5EF4-FFF2-40B4-BE49-F238E27FC236}">
                <a16:creationId xmlns:a16="http://schemas.microsoft.com/office/drawing/2014/main" id="{DF85677A-21BA-FD88-8983-301B4B26517F}"/>
              </a:ext>
            </a:extLst>
          </p:cNvPr>
          <p:cNvSpPr txBox="1">
            <a:spLocks/>
          </p:cNvSpPr>
          <p:nvPr/>
        </p:nvSpPr>
        <p:spPr>
          <a:xfrm>
            <a:off x="1237198" y="39048"/>
            <a:ext cx="941525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000" dirty="0">
                <a:latin typeface="+mn-lt"/>
              </a:rPr>
              <a:t>Malaria models have played a critical role in public health policy for over a century.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36983AB-A2F5-D387-848D-5B226B57B77B}"/>
              </a:ext>
            </a:extLst>
          </p:cNvPr>
          <p:cNvSpPr txBox="1"/>
          <p:nvPr/>
        </p:nvSpPr>
        <p:spPr>
          <a:xfrm>
            <a:off x="8574658" y="6453294"/>
            <a:ext cx="355856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</a:rPr>
              <a:t>Mandal et al. 2011</a:t>
            </a:r>
            <a:r>
              <a:rPr lang="en-US" dirty="0">
                <a:cs typeface="Franklin Gothic Medium"/>
              </a:rPr>
              <a:t>. </a:t>
            </a:r>
            <a:r>
              <a:rPr lang="en-US" i="1" dirty="0">
                <a:cs typeface="Franklin Gothic Medium"/>
              </a:rPr>
              <a:t>Malaria Journal.</a:t>
            </a:r>
          </a:p>
        </p:txBody>
      </p:sp>
      <p:pic>
        <p:nvPicPr>
          <p:cNvPr id="37" name="Picture 2" descr="figure 2">
            <a:extLst>
              <a:ext uri="{FF2B5EF4-FFF2-40B4-BE49-F238E27FC236}">
                <a16:creationId xmlns:a16="http://schemas.microsoft.com/office/drawing/2014/main" id="{BFD658FE-AA95-31C5-82CC-806DEE031F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4770" y="1274034"/>
            <a:ext cx="6200105" cy="5231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424255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A2C2A4-92DF-B018-3B2B-EA053F0A49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Challenges to malaria elimination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331954-EA90-5EC5-367C-607B0F7C7C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3939" y="1627620"/>
            <a:ext cx="8353213" cy="4865255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0147822-ED3D-382E-DF7F-B50CE8E1CAD0}"/>
              </a:ext>
            </a:extLst>
          </p:cNvPr>
          <p:cNvSpPr txBox="1">
            <a:spLocks/>
          </p:cNvSpPr>
          <p:nvPr/>
        </p:nvSpPr>
        <p:spPr>
          <a:xfrm rot="16200000">
            <a:off x="684414" y="3694692"/>
            <a:ext cx="4589998" cy="455854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Herd immunity threshold (HIT)</a:t>
            </a:r>
          </a:p>
        </p:txBody>
      </p:sp>
    </p:spTree>
    <p:extLst>
      <p:ext uri="{BB962C8B-B14F-4D97-AF65-F5344CB8AC3E}">
        <p14:creationId xmlns:p14="http://schemas.microsoft.com/office/powerpoint/2010/main" val="422189087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8" name="Picture 2">
            <a:extLst>
              <a:ext uri="{FF2B5EF4-FFF2-40B4-BE49-F238E27FC236}">
                <a16:creationId xmlns:a16="http://schemas.microsoft.com/office/drawing/2014/main" id="{EEE189EC-74B3-F584-3F25-36805A8872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8992" y="690113"/>
            <a:ext cx="6045755" cy="6045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4405256A-48D0-EAB0-4E13-97B44B153066}"/>
              </a:ext>
            </a:extLst>
          </p:cNvPr>
          <p:cNvSpPr txBox="1">
            <a:spLocks/>
          </p:cNvSpPr>
          <p:nvPr/>
        </p:nvSpPr>
        <p:spPr>
          <a:xfrm>
            <a:off x="337868" y="270235"/>
            <a:ext cx="10515600" cy="8253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Challenges to malaria elimination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E6F4E6F1-7DCC-D60C-52BD-6DB1CCD41700}"/>
              </a:ext>
            </a:extLst>
          </p:cNvPr>
          <p:cNvSpPr txBox="1">
            <a:spLocks/>
          </p:cNvSpPr>
          <p:nvPr/>
        </p:nvSpPr>
        <p:spPr>
          <a:xfrm>
            <a:off x="337868" y="1497821"/>
            <a:ext cx="6684034" cy="547822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High parasite diversity: sexual reproduction in 4+ </a:t>
            </a:r>
            <a:r>
              <a:rPr lang="en-US" i="1"/>
              <a:t>Plasmodium </a:t>
            </a:r>
            <a:r>
              <a:rPr lang="en-US"/>
              <a:t>species</a:t>
            </a:r>
          </a:p>
          <a:p>
            <a:pPr lvl="1"/>
            <a:r>
              <a:rPr lang="en-US"/>
              <a:t>Fast evolution of resistance </a:t>
            </a:r>
            <a:r>
              <a:rPr lang="en-US" i="1"/>
              <a:t>(e.g. to drugs)</a:t>
            </a:r>
          </a:p>
          <a:p>
            <a:r>
              <a:rPr lang="en-US"/>
              <a:t>Many possible vectors! Potentially additional possible reservoirs!</a:t>
            </a:r>
          </a:p>
          <a:p>
            <a:r>
              <a:rPr lang="en-US"/>
              <a:t>Latent cases as burden is reduced</a:t>
            </a:r>
          </a:p>
          <a:p>
            <a:r>
              <a:rPr lang="en-US"/>
              <a:t>Vaccine candidates: what life stage to target?</a:t>
            </a:r>
          </a:p>
          <a:p>
            <a:pPr lvl="1"/>
            <a:r>
              <a:rPr lang="en-US" i="1">
                <a:solidFill>
                  <a:srgbClr val="2021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Mosquirix</a:t>
            </a:r>
            <a:r>
              <a:rPr lang="en-US">
                <a:solidFill>
                  <a:srgbClr val="2021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pre-erythrocytic vaccine licensed in 2022</a:t>
            </a:r>
          </a:p>
          <a:p>
            <a:pPr lvl="1"/>
            <a:r>
              <a:rPr lang="en-US">
                <a:solidFill>
                  <a:srgbClr val="2021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Requires at least 3 doses in children &lt;2</a:t>
            </a:r>
          </a:p>
          <a:p>
            <a:pPr lvl="1"/>
            <a:r>
              <a:rPr lang="en-US">
                <a:solidFill>
                  <a:srgbClr val="2021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Does not eliminate pathogen but reduces severe malaria burden and burden of hospitalization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085533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BFB29C8-C34E-72EE-23A6-B34048AAF2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666" y="1259455"/>
            <a:ext cx="11611155" cy="6262777"/>
          </a:xfrm>
        </p:spPr>
        <p:txBody>
          <a:bodyPr>
            <a:normAutofit/>
          </a:bodyPr>
          <a:lstStyle/>
          <a:p>
            <a:r>
              <a:rPr lang="en-US" b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Vector-borne </a:t>
            </a:r>
            <a:r>
              <a:rPr lang="en-US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diseases (a type of indirect transmission) are transmitted via blood-feeding arthropod (mosquitoes, ticks, fleas)</a:t>
            </a:r>
          </a:p>
          <a:p>
            <a:pPr lvl="1"/>
            <a:r>
              <a:rPr lang="en-US" sz="2600" dirty="0">
                <a:effectLst/>
                <a:cs typeface="Calibri" panose="020F0502020204030204" pitchFamily="34" charset="0"/>
              </a:rPr>
              <a:t>Malaria: Mosquito-borne protozoan </a:t>
            </a:r>
            <a:r>
              <a:rPr lang="en-US" sz="2600" i="1" dirty="0">
                <a:effectLst/>
                <a:cs typeface="Calibri" panose="020F0502020204030204" pitchFamily="34" charset="0"/>
              </a:rPr>
              <a:t>Plasmodium spp.</a:t>
            </a:r>
          </a:p>
          <a:p>
            <a:pPr lvl="1"/>
            <a:endParaRPr lang="en-US" sz="2600" dirty="0">
              <a:effectLst/>
              <a:cs typeface="Calibri" panose="020F0502020204030204" pitchFamily="34" charset="0"/>
            </a:endParaRPr>
          </a:p>
          <a:p>
            <a:pPr lvl="1"/>
            <a:r>
              <a:rPr lang="en-US" sz="2600" dirty="0">
                <a:effectLst/>
                <a:cs typeface="Calibri" panose="020F0502020204030204" pitchFamily="34" charset="0"/>
              </a:rPr>
              <a:t>“Arboviruses”:  Mosquito-borne viruses, including Dengue, Zika, Yellow fever virus, West Nile virus, Chikungunya virus </a:t>
            </a:r>
          </a:p>
          <a:p>
            <a:pPr lvl="1"/>
            <a:endParaRPr lang="en-US" sz="2600" dirty="0">
              <a:effectLst/>
              <a:cs typeface="Calibri" panose="020F0502020204030204" pitchFamily="34" charset="0"/>
            </a:endParaRPr>
          </a:p>
          <a:p>
            <a:pPr lvl="1"/>
            <a:r>
              <a:rPr lang="en-US" sz="2600" dirty="0">
                <a:cs typeface="Calibri" panose="020F0502020204030204" pitchFamily="34" charset="0"/>
              </a:rPr>
              <a:t>Sleeping sickness, also known as </a:t>
            </a:r>
            <a:r>
              <a:rPr lang="en-US" sz="2600" b="0" i="0" dirty="0">
                <a:solidFill>
                  <a:srgbClr val="222222"/>
                </a:solidFill>
                <a:effectLst/>
              </a:rPr>
              <a:t>African trypanosomiasis: tsetse fly vector and protozoan pathogen (trypanosome)</a:t>
            </a:r>
          </a:p>
          <a:p>
            <a:pPr lvl="1"/>
            <a:endParaRPr lang="en-US" sz="2600" b="0" i="0" dirty="0">
              <a:solidFill>
                <a:srgbClr val="222222"/>
              </a:solidFill>
              <a:effectLst/>
            </a:endParaRPr>
          </a:p>
          <a:p>
            <a:pPr lvl="1"/>
            <a:r>
              <a:rPr lang="en-US" sz="2600" dirty="0">
                <a:solidFill>
                  <a:srgbClr val="222222"/>
                </a:solidFill>
                <a:cs typeface="Calibri" panose="020F0502020204030204" pitchFamily="34" charset="0"/>
              </a:rPr>
              <a:t>Chagas disease: kissing bug vector and trypanosome pathogen</a:t>
            </a:r>
          </a:p>
          <a:p>
            <a:pPr lvl="1"/>
            <a:endParaRPr lang="en-US" sz="2600" dirty="0">
              <a:solidFill>
                <a:srgbClr val="222222"/>
              </a:solidFill>
              <a:cs typeface="Calibri" panose="020F0502020204030204" pitchFamily="34" charset="0"/>
            </a:endParaRPr>
          </a:p>
          <a:p>
            <a:pPr lvl="1"/>
            <a:r>
              <a:rPr lang="en-US" sz="2600" dirty="0">
                <a:effectLst/>
                <a:highlight>
                  <a:srgbClr val="FFFF00"/>
                </a:highlight>
                <a:cs typeface="Calibri" panose="020F0502020204030204" pitchFamily="34" charset="0"/>
              </a:rPr>
              <a:t>Plague</a:t>
            </a:r>
            <a:r>
              <a:rPr lang="en-US" sz="2600" dirty="0">
                <a:effectLst/>
                <a:cs typeface="Calibri" panose="020F0502020204030204" pitchFamily="34" charset="0"/>
              </a:rPr>
              <a:t>: flea </a:t>
            </a:r>
            <a:r>
              <a:rPr lang="en-US" sz="2600" dirty="0">
                <a:cs typeface="Calibri" panose="020F0502020204030204" pitchFamily="34" charset="0"/>
              </a:rPr>
              <a:t>vector and </a:t>
            </a:r>
            <a:r>
              <a:rPr lang="en-US" sz="2600" dirty="0">
                <a:effectLst/>
                <a:cs typeface="Calibri" panose="020F0502020204030204" pitchFamily="34" charset="0"/>
              </a:rPr>
              <a:t>bacterial pathogen (</a:t>
            </a:r>
            <a:r>
              <a:rPr lang="en-US" sz="2600" i="1" dirty="0">
                <a:effectLst/>
                <a:cs typeface="Calibri" panose="020F0502020204030204" pitchFamily="34" charset="0"/>
              </a:rPr>
              <a:t>Yersinia pestis)</a:t>
            </a:r>
            <a:endParaRPr lang="en-US" sz="2600" dirty="0">
              <a:effectLst/>
              <a:cs typeface="Calibri" panose="020F050202020403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A7C901-AA88-81E8-29E7-2D499E835BC7}"/>
              </a:ext>
            </a:extLst>
          </p:cNvPr>
          <p:cNvSpPr txBox="1">
            <a:spLocks/>
          </p:cNvSpPr>
          <p:nvPr/>
        </p:nvSpPr>
        <p:spPr>
          <a:xfrm>
            <a:off x="1420224" y="66434"/>
            <a:ext cx="931103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300" dirty="0">
                <a:latin typeface="+mn-lt"/>
              </a:rPr>
              <a:t>Pathogens exhibit </a:t>
            </a:r>
            <a:r>
              <a:rPr lang="en-US" sz="3300" b="1" dirty="0">
                <a:solidFill>
                  <a:srgbClr val="C00000"/>
                </a:solidFill>
                <a:latin typeface="+mn-lt"/>
              </a:rPr>
              <a:t>diverse transmission mechanisms </a:t>
            </a:r>
            <a:r>
              <a:rPr lang="en-US" sz="3300" dirty="0">
                <a:latin typeface="+mn-lt"/>
              </a:rPr>
              <a:t>that require tailored modeling structures</a:t>
            </a:r>
          </a:p>
        </p:txBody>
      </p:sp>
    </p:spTree>
    <p:extLst>
      <p:ext uri="{BB962C8B-B14F-4D97-AF65-F5344CB8AC3E}">
        <p14:creationId xmlns:p14="http://schemas.microsoft.com/office/powerpoint/2010/main" val="275662164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BFB29C8-C34E-72EE-23A6-B34048AAF2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666" y="1259455"/>
            <a:ext cx="11611155" cy="6262777"/>
          </a:xfrm>
        </p:spPr>
        <p:txBody>
          <a:bodyPr>
            <a:normAutofit/>
          </a:bodyPr>
          <a:lstStyle/>
          <a:p>
            <a:r>
              <a:rPr lang="en-US" b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Vector-borne </a:t>
            </a:r>
            <a:r>
              <a:rPr lang="en-US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diseases (a type of indirect transmission) are transmitted via blood-feeding arthropod (mosquitoes, ticks, fleas)</a:t>
            </a:r>
          </a:p>
          <a:p>
            <a:pPr lvl="1"/>
            <a:r>
              <a:rPr lang="en-US" sz="2600" dirty="0">
                <a:effectLst/>
                <a:cs typeface="Calibri" panose="020F0502020204030204" pitchFamily="34" charset="0"/>
              </a:rPr>
              <a:t>Malaria: Mosquito-borne protozoan </a:t>
            </a:r>
            <a:r>
              <a:rPr lang="en-US" sz="2600" i="1" dirty="0">
                <a:effectLst/>
                <a:cs typeface="Calibri" panose="020F0502020204030204" pitchFamily="34" charset="0"/>
              </a:rPr>
              <a:t>Plasmodium spp.</a:t>
            </a:r>
          </a:p>
          <a:p>
            <a:pPr lvl="1"/>
            <a:endParaRPr lang="en-US" sz="2600" dirty="0">
              <a:effectLst/>
              <a:cs typeface="Calibri" panose="020F0502020204030204" pitchFamily="34" charset="0"/>
            </a:endParaRPr>
          </a:p>
          <a:p>
            <a:pPr lvl="1"/>
            <a:r>
              <a:rPr lang="en-US" sz="2600" dirty="0">
                <a:effectLst/>
                <a:cs typeface="Calibri" panose="020F0502020204030204" pitchFamily="34" charset="0"/>
              </a:rPr>
              <a:t>“Arboviruses”:  Mosquito-borne viruses, including Dengue, Zika, Yellow fever virus, West Nile virus, Chikungunya virus </a:t>
            </a:r>
          </a:p>
          <a:p>
            <a:pPr lvl="1"/>
            <a:endParaRPr lang="en-US" sz="2600" dirty="0">
              <a:effectLst/>
              <a:cs typeface="Calibri" panose="020F0502020204030204" pitchFamily="34" charset="0"/>
            </a:endParaRPr>
          </a:p>
          <a:p>
            <a:pPr lvl="1"/>
            <a:r>
              <a:rPr lang="en-US" sz="2600" dirty="0">
                <a:cs typeface="Calibri" panose="020F0502020204030204" pitchFamily="34" charset="0"/>
              </a:rPr>
              <a:t>Sleeping sickness, also known as </a:t>
            </a:r>
            <a:r>
              <a:rPr lang="en-US" sz="2600" b="0" i="0" dirty="0">
                <a:solidFill>
                  <a:srgbClr val="222222"/>
                </a:solidFill>
                <a:effectLst/>
              </a:rPr>
              <a:t>African trypanosomiasis: tsetse fly vector and protozoan pathogen (trypanosome)</a:t>
            </a:r>
          </a:p>
          <a:p>
            <a:pPr lvl="1"/>
            <a:endParaRPr lang="en-US" sz="2600" b="0" i="0" dirty="0">
              <a:solidFill>
                <a:srgbClr val="222222"/>
              </a:solidFill>
              <a:effectLst/>
            </a:endParaRPr>
          </a:p>
          <a:p>
            <a:pPr lvl="1"/>
            <a:r>
              <a:rPr lang="en-US" sz="2600" dirty="0">
                <a:solidFill>
                  <a:srgbClr val="222222"/>
                </a:solidFill>
                <a:cs typeface="Calibri" panose="020F0502020204030204" pitchFamily="34" charset="0"/>
              </a:rPr>
              <a:t>Chagas disease: kissing bug vector and trypanosome pathogen</a:t>
            </a:r>
          </a:p>
          <a:p>
            <a:pPr lvl="1"/>
            <a:endParaRPr lang="en-US" sz="2600" dirty="0">
              <a:solidFill>
                <a:srgbClr val="222222"/>
              </a:solidFill>
              <a:cs typeface="Calibri" panose="020F0502020204030204" pitchFamily="34" charset="0"/>
            </a:endParaRPr>
          </a:p>
          <a:p>
            <a:pPr lvl="1"/>
            <a:r>
              <a:rPr lang="en-US" sz="2600" dirty="0">
                <a:effectLst/>
                <a:highlight>
                  <a:srgbClr val="FFFF00"/>
                </a:highlight>
                <a:cs typeface="Calibri" panose="020F0502020204030204" pitchFamily="34" charset="0"/>
              </a:rPr>
              <a:t>Plague</a:t>
            </a:r>
            <a:r>
              <a:rPr lang="en-US" sz="2600" dirty="0">
                <a:effectLst/>
                <a:cs typeface="Calibri" panose="020F0502020204030204" pitchFamily="34" charset="0"/>
              </a:rPr>
              <a:t>: flea </a:t>
            </a:r>
            <a:r>
              <a:rPr lang="en-US" sz="2600" dirty="0">
                <a:cs typeface="Calibri" panose="020F0502020204030204" pitchFamily="34" charset="0"/>
              </a:rPr>
              <a:t>vector and </a:t>
            </a:r>
            <a:r>
              <a:rPr lang="en-US" sz="2600" dirty="0">
                <a:effectLst/>
                <a:cs typeface="Calibri" panose="020F0502020204030204" pitchFamily="34" charset="0"/>
              </a:rPr>
              <a:t>bacterial pathogen (</a:t>
            </a:r>
            <a:r>
              <a:rPr lang="en-US" sz="2600" i="1" dirty="0">
                <a:effectLst/>
                <a:cs typeface="Calibri" panose="020F0502020204030204" pitchFamily="34" charset="0"/>
              </a:rPr>
              <a:t>Yersinia pestis)</a:t>
            </a:r>
            <a:endParaRPr lang="en-US" sz="2600" dirty="0">
              <a:effectLst/>
              <a:cs typeface="Calibri" panose="020F050202020403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A7C901-AA88-81E8-29E7-2D499E835BC7}"/>
              </a:ext>
            </a:extLst>
          </p:cNvPr>
          <p:cNvSpPr txBox="1">
            <a:spLocks/>
          </p:cNvSpPr>
          <p:nvPr/>
        </p:nvSpPr>
        <p:spPr>
          <a:xfrm>
            <a:off x="1420224" y="66434"/>
            <a:ext cx="931103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300" dirty="0">
                <a:latin typeface="+mn-lt"/>
              </a:rPr>
              <a:t>Pathogens exhibit </a:t>
            </a:r>
            <a:r>
              <a:rPr lang="en-US" sz="3300" b="1" dirty="0">
                <a:solidFill>
                  <a:srgbClr val="C00000"/>
                </a:solidFill>
                <a:latin typeface="+mn-lt"/>
              </a:rPr>
              <a:t>diverse transmission mechanisms </a:t>
            </a:r>
            <a:r>
              <a:rPr lang="en-US" sz="3300" dirty="0">
                <a:latin typeface="+mn-lt"/>
              </a:rPr>
              <a:t>that require tailored modeling structures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09F98A9-B4B0-E6BE-76E2-BAF2001AAF29}"/>
              </a:ext>
            </a:extLst>
          </p:cNvPr>
          <p:cNvSpPr txBox="1">
            <a:spLocks/>
          </p:cNvSpPr>
          <p:nvPr/>
        </p:nvSpPr>
        <p:spPr>
          <a:xfrm>
            <a:off x="8626415" y="6084441"/>
            <a:ext cx="3582838" cy="730428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latin typeface="+mn-lt"/>
              </a:rPr>
              <a:t>Plague is BOTH </a:t>
            </a:r>
            <a:r>
              <a:rPr lang="en-US" b="1" dirty="0">
                <a:solidFill>
                  <a:srgbClr val="C00000"/>
                </a:solidFill>
                <a:latin typeface="+mn-lt"/>
              </a:rPr>
              <a:t>vector-borne</a:t>
            </a:r>
            <a:r>
              <a:rPr lang="en-US" b="1" dirty="0">
                <a:latin typeface="+mn-lt"/>
              </a:rPr>
              <a:t> and </a:t>
            </a:r>
            <a:r>
              <a:rPr lang="en-US" b="1" dirty="0">
                <a:solidFill>
                  <a:srgbClr val="C00000"/>
                </a:solidFill>
                <a:latin typeface="+mn-lt"/>
              </a:rPr>
              <a:t>zoonotic</a:t>
            </a:r>
            <a:r>
              <a:rPr lang="en-US" b="1" dirty="0">
                <a:latin typeface="+mn-lt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51050713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3568" y="2328354"/>
            <a:ext cx="1986493" cy="1606629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2129349" y="1619569"/>
            <a:ext cx="2857343" cy="83142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50" dirty="0">
                <a:latin typeface="+mn-lt"/>
              </a:rPr>
              <a:t>reservoir host</a:t>
            </a: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7776500" y="1543527"/>
            <a:ext cx="2609930" cy="955356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50" dirty="0">
                <a:latin typeface="+mn-lt"/>
              </a:rPr>
              <a:t>spillover host</a:t>
            </a:r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5872062" y="2885575"/>
            <a:ext cx="907092" cy="0"/>
          </a:xfrm>
          <a:prstGeom prst="straightConnector1">
            <a:avLst/>
          </a:prstGeom>
          <a:ln w="76200" cmpd="sng">
            <a:solidFill>
              <a:srgbClr val="FFFFFF"/>
            </a:solidFill>
            <a:prstDash val="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7195F11D-CAD6-F445-B8CE-28E9DE6ECF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1070" y="4570987"/>
            <a:ext cx="8382833" cy="173832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/>
              <a:t>Spillover occurs when a pathogen transmits from one species host to another</a:t>
            </a:r>
          </a:p>
          <a:p>
            <a:pPr marL="0" indent="0" algn="ctr">
              <a:buNone/>
            </a:pP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0BFF4DA-D649-E386-F23D-5CA5A2EC7A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9201" y="723232"/>
            <a:ext cx="6172200" cy="799160"/>
          </a:xfrm>
        </p:spPr>
        <p:txBody>
          <a:bodyPr/>
          <a:lstStyle/>
          <a:p>
            <a:pPr algn="ctr"/>
            <a:r>
              <a:rPr lang="en-US" b="1" dirty="0">
                <a:latin typeface="+mn-lt"/>
              </a:rPr>
              <a:t>spillover</a:t>
            </a:r>
          </a:p>
        </p:txBody>
      </p:sp>
      <p:pic>
        <p:nvPicPr>
          <p:cNvPr id="6" name="Graphic 5" descr="Rat with solid fill">
            <a:extLst>
              <a:ext uri="{FF2B5EF4-FFF2-40B4-BE49-F238E27FC236}">
                <a16:creationId xmlns:a16="http://schemas.microsoft.com/office/drawing/2014/main" id="{5A874DF3-69B3-670E-F98C-DC9846F35E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95597" y="3086998"/>
            <a:ext cx="914400" cy="914400"/>
          </a:xfrm>
          <a:prstGeom prst="rect">
            <a:avLst/>
          </a:prstGeom>
        </p:spPr>
      </p:pic>
      <p:pic>
        <p:nvPicPr>
          <p:cNvPr id="8" name="Graphic 7" descr="Rat with solid fill">
            <a:extLst>
              <a:ext uri="{FF2B5EF4-FFF2-40B4-BE49-F238E27FC236}">
                <a16:creationId xmlns:a16="http://schemas.microsoft.com/office/drawing/2014/main" id="{985B2E98-B113-B7C5-9D56-BBED268620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99929" y="2328354"/>
            <a:ext cx="914400" cy="914400"/>
          </a:xfrm>
          <a:prstGeom prst="rect">
            <a:avLst/>
          </a:prstGeom>
        </p:spPr>
      </p:pic>
      <p:pic>
        <p:nvPicPr>
          <p:cNvPr id="18" name="Graphic 17" descr="Rat with solid fill">
            <a:extLst>
              <a:ext uri="{FF2B5EF4-FFF2-40B4-BE49-F238E27FC236}">
                <a16:creationId xmlns:a16="http://schemas.microsoft.com/office/drawing/2014/main" id="{3C7DD77B-7FBA-5FF8-4E98-09848A752B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31761" y="3145828"/>
            <a:ext cx="914400" cy="914400"/>
          </a:xfrm>
          <a:prstGeom prst="rect">
            <a:avLst/>
          </a:prstGeom>
        </p:spPr>
      </p:pic>
      <p:pic>
        <p:nvPicPr>
          <p:cNvPr id="19" name="Graphic 18" descr="Rat with solid fill">
            <a:extLst>
              <a:ext uri="{FF2B5EF4-FFF2-40B4-BE49-F238E27FC236}">
                <a16:creationId xmlns:a16="http://schemas.microsoft.com/office/drawing/2014/main" id="{910EBAEB-E34E-204C-4AA4-71D60905C2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1413746">
            <a:off x="3660181" y="2430930"/>
            <a:ext cx="914400" cy="914400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D1A51F3-4C65-C612-A36E-708DB3267246}"/>
              </a:ext>
            </a:extLst>
          </p:cNvPr>
          <p:cNvCxnSpPr>
            <a:cxnSpLocks/>
          </p:cNvCxnSpPr>
          <p:nvPr/>
        </p:nvCxnSpPr>
        <p:spPr>
          <a:xfrm>
            <a:off x="5449018" y="3145828"/>
            <a:ext cx="148662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itle 1">
            <a:extLst>
              <a:ext uri="{FF2B5EF4-FFF2-40B4-BE49-F238E27FC236}">
                <a16:creationId xmlns:a16="http://schemas.microsoft.com/office/drawing/2014/main" id="{6723AEA7-A13A-F9C6-8118-FABB31805283}"/>
              </a:ext>
            </a:extLst>
          </p:cNvPr>
          <p:cNvSpPr txBox="1">
            <a:spLocks/>
          </p:cNvSpPr>
          <p:nvPr/>
        </p:nvSpPr>
        <p:spPr>
          <a:xfrm>
            <a:off x="4740437" y="2384233"/>
            <a:ext cx="2857343" cy="83142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50" dirty="0">
                <a:latin typeface="+mn-lt"/>
              </a:rPr>
              <a:t>transmission</a:t>
            </a: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7FC8A335-3DE6-CCA2-F1E1-75D53975254D}"/>
              </a:ext>
            </a:extLst>
          </p:cNvPr>
          <p:cNvSpPr txBox="1">
            <a:spLocks/>
          </p:cNvSpPr>
          <p:nvPr/>
        </p:nvSpPr>
        <p:spPr>
          <a:xfrm>
            <a:off x="5051959" y="3215658"/>
            <a:ext cx="2426684" cy="83142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50" dirty="0">
                <a:latin typeface="+mn-lt"/>
              </a:rPr>
              <a:t>(can occur directly or via vector)</a:t>
            </a:r>
          </a:p>
        </p:txBody>
      </p:sp>
    </p:spTree>
    <p:extLst>
      <p:ext uri="{BB962C8B-B14F-4D97-AF65-F5344CB8AC3E}">
        <p14:creationId xmlns:p14="http://schemas.microsoft.com/office/powerpoint/2010/main" val="161708135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3568" y="2328354"/>
            <a:ext cx="1986493" cy="1606629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2129349" y="1619569"/>
            <a:ext cx="2857343" cy="83142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50" dirty="0">
                <a:latin typeface="+mn-lt"/>
              </a:rPr>
              <a:t>reservoir host</a:t>
            </a: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7776500" y="1543527"/>
            <a:ext cx="2609930" cy="955356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50" dirty="0">
                <a:latin typeface="+mn-lt"/>
              </a:rPr>
              <a:t>spillover host</a:t>
            </a:r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5872062" y="2885575"/>
            <a:ext cx="907092" cy="0"/>
          </a:xfrm>
          <a:prstGeom prst="straightConnector1">
            <a:avLst/>
          </a:prstGeom>
          <a:ln w="76200" cmpd="sng">
            <a:solidFill>
              <a:srgbClr val="FFFFFF"/>
            </a:solidFill>
            <a:prstDash val="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7195F11D-CAD6-F445-B8CE-28E9DE6ECF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09238" y="4283935"/>
            <a:ext cx="9573524" cy="173832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/>
              <a:t>Over 60% of all ‘emerging’ infectious diseases are </a:t>
            </a:r>
            <a:r>
              <a:rPr lang="en-US" b="1" dirty="0">
                <a:solidFill>
                  <a:srgbClr val="C00000"/>
                </a:solidFill>
              </a:rPr>
              <a:t>zoonotic</a:t>
            </a:r>
            <a:r>
              <a:rPr lang="en-US" dirty="0"/>
              <a:t>,</a:t>
            </a:r>
          </a:p>
          <a:p>
            <a:pPr marL="0" indent="0" algn="ctr">
              <a:buNone/>
            </a:pPr>
            <a:r>
              <a:rPr lang="en-US" dirty="0"/>
              <a:t> meaning transmitted from an animal reservoir to a human host.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0BFF4DA-D649-E386-F23D-5CA5A2EC7A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9201" y="723232"/>
            <a:ext cx="6172200" cy="799160"/>
          </a:xfrm>
        </p:spPr>
        <p:txBody>
          <a:bodyPr/>
          <a:lstStyle/>
          <a:p>
            <a:pPr algn="ctr"/>
            <a:r>
              <a:rPr lang="en-US" b="1" dirty="0">
                <a:latin typeface="+mn-lt"/>
              </a:rPr>
              <a:t>zoonosis</a:t>
            </a:r>
          </a:p>
        </p:txBody>
      </p:sp>
      <p:pic>
        <p:nvPicPr>
          <p:cNvPr id="6" name="Graphic 5" descr="Rat with solid fill">
            <a:extLst>
              <a:ext uri="{FF2B5EF4-FFF2-40B4-BE49-F238E27FC236}">
                <a16:creationId xmlns:a16="http://schemas.microsoft.com/office/drawing/2014/main" id="{5A874DF3-69B3-670E-F98C-DC9846F35E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95597" y="3086998"/>
            <a:ext cx="914400" cy="914400"/>
          </a:xfrm>
          <a:prstGeom prst="rect">
            <a:avLst/>
          </a:prstGeom>
        </p:spPr>
      </p:pic>
      <p:pic>
        <p:nvPicPr>
          <p:cNvPr id="8" name="Graphic 7" descr="Rat with solid fill">
            <a:extLst>
              <a:ext uri="{FF2B5EF4-FFF2-40B4-BE49-F238E27FC236}">
                <a16:creationId xmlns:a16="http://schemas.microsoft.com/office/drawing/2014/main" id="{985B2E98-B113-B7C5-9D56-BBED268620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99929" y="2328354"/>
            <a:ext cx="914400" cy="914400"/>
          </a:xfrm>
          <a:prstGeom prst="rect">
            <a:avLst/>
          </a:prstGeom>
        </p:spPr>
      </p:pic>
      <p:pic>
        <p:nvPicPr>
          <p:cNvPr id="18" name="Graphic 17" descr="Rat with solid fill">
            <a:extLst>
              <a:ext uri="{FF2B5EF4-FFF2-40B4-BE49-F238E27FC236}">
                <a16:creationId xmlns:a16="http://schemas.microsoft.com/office/drawing/2014/main" id="{3C7DD77B-7FBA-5FF8-4E98-09848A752B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31761" y="3145828"/>
            <a:ext cx="914400" cy="914400"/>
          </a:xfrm>
          <a:prstGeom prst="rect">
            <a:avLst/>
          </a:prstGeom>
        </p:spPr>
      </p:pic>
      <p:pic>
        <p:nvPicPr>
          <p:cNvPr id="19" name="Graphic 18" descr="Rat with solid fill">
            <a:extLst>
              <a:ext uri="{FF2B5EF4-FFF2-40B4-BE49-F238E27FC236}">
                <a16:creationId xmlns:a16="http://schemas.microsoft.com/office/drawing/2014/main" id="{910EBAEB-E34E-204C-4AA4-71D60905C2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1413746">
            <a:off x="3660181" y="2430930"/>
            <a:ext cx="914400" cy="914400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D1A51F3-4C65-C612-A36E-708DB3267246}"/>
              </a:ext>
            </a:extLst>
          </p:cNvPr>
          <p:cNvCxnSpPr>
            <a:cxnSpLocks/>
          </p:cNvCxnSpPr>
          <p:nvPr/>
        </p:nvCxnSpPr>
        <p:spPr>
          <a:xfrm>
            <a:off x="5449018" y="3145828"/>
            <a:ext cx="148662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itle 1">
            <a:extLst>
              <a:ext uri="{FF2B5EF4-FFF2-40B4-BE49-F238E27FC236}">
                <a16:creationId xmlns:a16="http://schemas.microsoft.com/office/drawing/2014/main" id="{6723AEA7-A13A-F9C6-8118-FABB31805283}"/>
              </a:ext>
            </a:extLst>
          </p:cNvPr>
          <p:cNvSpPr txBox="1">
            <a:spLocks/>
          </p:cNvSpPr>
          <p:nvPr/>
        </p:nvSpPr>
        <p:spPr>
          <a:xfrm>
            <a:off x="4740437" y="2384233"/>
            <a:ext cx="2857343" cy="83142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50" dirty="0">
                <a:latin typeface="+mn-lt"/>
              </a:rPr>
              <a:t>transmission</a:t>
            </a: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7FC8A335-3DE6-CCA2-F1E1-75D53975254D}"/>
              </a:ext>
            </a:extLst>
          </p:cNvPr>
          <p:cNvSpPr txBox="1">
            <a:spLocks/>
          </p:cNvSpPr>
          <p:nvPr/>
        </p:nvSpPr>
        <p:spPr>
          <a:xfrm>
            <a:off x="5051959" y="3215658"/>
            <a:ext cx="2426684" cy="83142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50" dirty="0">
                <a:latin typeface="+mn-lt"/>
              </a:rPr>
              <a:t>(can occur directly or via vector)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A7A36407-4B06-4492-B027-F715C3805613}"/>
              </a:ext>
            </a:extLst>
          </p:cNvPr>
          <p:cNvSpPr txBox="1">
            <a:spLocks/>
          </p:cNvSpPr>
          <p:nvPr/>
        </p:nvSpPr>
        <p:spPr>
          <a:xfrm>
            <a:off x="1478539" y="5684742"/>
            <a:ext cx="9573524" cy="86019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i="1" dirty="0"/>
              <a:t>(Emerging infectious have newly appeared or are increasing in incidence or geographic range, or caused by NIAID priority pathogens)</a:t>
            </a:r>
          </a:p>
        </p:txBody>
      </p:sp>
    </p:spTree>
    <p:extLst>
      <p:ext uri="{BB962C8B-B14F-4D97-AF65-F5344CB8AC3E}">
        <p14:creationId xmlns:p14="http://schemas.microsoft.com/office/powerpoint/2010/main" val="105733239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3568" y="2328354"/>
            <a:ext cx="1986493" cy="1606629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2129349" y="1619569"/>
            <a:ext cx="2857343" cy="83142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50" dirty="0">
                <a:latin typeface="+mn-lt"/>
              </a:rPr>
              <a:t>reservoir host</a:t>
            </a: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7776500" y="1543527"/>
            <a:ext cx="2609930" cy="955356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50" dirty="0">
                <a:latin typeface="+mn-lt"/>
              </a:rPr>
              <a:t>spillover host</a:t>
            </a:r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5872062" y="2885575"/>
            <a:ext cx="907092" cy="0"/>
          </a:xfrm>
          <a:prstGeom prst="straightConnector1">
            <a:avLst/>
          </a:prstGeom>
          <a:ln w="76200" cmpd="sng">
            <a:solidFill>
              <a:srgbClr val="FFFFFF"/>
            </a:solidFill>
            <a:prstDash val="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7195F11D-CAD6-F445-B8CE-28E9DE6ECF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09238" y="4283935"/>
            <a:ext cx="9573524" cy="173832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/>
              <a:t>Over 60% of all ‘emerging’ infectious diseases are </a:t>
            </a:r>
            <a:r>
              <a:rPr lang="en-US" b="1" dirty="0">
                <a:solidFill>
                  <a:srgbClr val="C00000"/>
                </a:solidFill>
              </a:rPr>
              <a:t>zoonotic</a:t>
            </a:r>
            <a:r>
              <a:rPr lang="en-US" dirty="0"/>
              <a:t>,</a:t>
            </a:r>
          </a:p>
          <a:p>
            <a:pPr marL="0" indent="0" algn="ctr">
              <a:buNone/>
            </a:pPr>
            <a:r>
              <a:rPr lang="en-US" dirty="0"/>
              <a:t> meaning transmitted from an animal reservoir to a human host.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0BFF4DA-D649-E386-F23D-5CA5A2EC7A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9201" y="723232"/>
            <a:ext cx="6172200" cy="799160"/>
          </a:xfrm>
        </p:spPr>
        <p:txBody>
          <a:bodyPr/>
          <a:lstStyle/>
          <a:p>
            <a:pPr algn="ctr"/>
            <a:r>
              <a:rPr lang="en-US" b="1" dirty="0">
                <a:latin typeface="+mn-lt"/>
              </a:rPr>
              <a:t>zoonosis</a:t>
            </a:r>
          </a:p>
        </p:txBody>
      </p:sp>
      <p:pic>
        <p:nvPicPr>
          <p:cNvPr id="6" name="Graphic 5" descr="Rat with solid fill">
            <a:extLst>
              <a:ext uri="{FF2B5EF4-FFF2-40B4-BE49-F238E27FC236}">
                <a16:creationId xmlns:a16="http://schemas.microsoft.com/office/drawing/2014/main" id="{5A874DF3-69B3-670E-F98C-DC9846F35E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95597" y="3086998"/>
            <a:ext cx="914400" cy="914400"/>
          </a:xfrm>
          <a:prstGeom prst="rect">
            <a:avLst/>
          </a:prstGeom>
        </p:spPr>
      </p:pic>
      <p:pic>
        <p:nvPicPr>
          <p:cNvPr id="8" name="Graphic 7" descr="Rat with solid fill">
            <a:extLst>
              <a:ext uri="{FF2B5EF4-FFF2-40B4-BE49-F238E27FC236}">
                <a16:creationId xmlns:a16="http://schemas.microsoft.com/office/drawing/2014/main" id="{985B2E98-B113-B7C5-9D56-BBED268620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99929" y="2328354"/>
            <a:ext cx="914400" cy="914400"/>
          </a:xfrm>
          <a:prstGeom prst="rect">
            <a:avLst/>
          </a:prstGeom>
        </p:spPr>
      </p:pic>
      <p:pic>
        <p:nvPicPr>
          <p:cNvPr id="18" name="Graphic 17" descr="Rat with solid fill">
            <a:extLst>
              <a:ext uri="{FF2B5EF4-FFF2-40B4-BE49-F238E27FC236}">
                <a16:creationId xmlns:a16="http://schemas.microsoft.com/office/drawing/2014/main" id="{3C7DD77B-7FBA-5FF8-4E98-09848A752B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31761" y="3145828"/>
            <a:ext cx="914400" cy="914400"/>
          </a:xfrm>
          <a:prstGeom prst="rect">
            <a:avLst/>
          </a:prstGeom>
        </p:spPr>
      </p:pic>
      <p:pic>
        <p:nvPicPr>
          <p:cNvPr id="19" name="Graphic 18" descr="Rat with solid fill">
            <a:extLst>
              <a:ext uri="{FF2B5EF4-FFF2-40B4-BE49-F238E27FC236}">
                <a16:creationId xmlns:a16="http://schemas.microsoft.com/office/drawing/2014/main" id="{910EBAEB-E34E-204C-4AA4-71D60905C2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1413746">
            <a:off x="3660181" y="2430930"/>
            <a:ext cx="914400" cy="914400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D1A51F3-4C65-C612-A36E-708DB3267246}"/>
              </a:ext>
            </a:extLst>
          </p:cNvPr>
          <p:cNvCxnSpPr>
            <a:cxnSpLocks/>
          </p:cNvCxnSpPr>
          <p:nvPr/>
        </p:nvCxnSpPr>
        <p:spPr>
          <a:xfrm>
            <a:off x="5449018" y="3145828"/>
            <a:ext cx="148662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itle 1">
            <a:extLst>
              <a:ext uri="{FF2B5EF4-FFF2-40B4-BE49-F238E27FC236}">
                <a16:creationId xmlns:a16="http://schemas.microsoft.com/office/drawing/2014/main" id="{6723AEA7-A13A-F9C6-8118-FABB31805283}"/>
              </a:ext>
            </a:extLst>
          </p:cNvPr>
          <p:cNvSpPr txBox="1">
            <a:spLocks/>
          </p:cNvSpPr>
          <p:nvPr/>
        </p:nvSpPr>
        <p:spPr>
          <a:xfrm>
            <a:off x="4740437" y="2384233"/>
            <a:ext cx="2857343" cy="83142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50" dirty="0">
                <a:latin typeface="+mn-lt"/>
              </a:rPr>
              <a:t>transmission</a:t>
            </a: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7FC8A335-3DE6-CCA2-F1E1-75D53975254D}"/>
              </a:ext>
            </a:extLst>
          </p:cNvPr>
          <p:cNvSpPr txBox="1">
            <a:spLocks/>
          </p:cNvSpPr>
          <p:nvPr/>
        </p:nvSpPr>
        <p:spPr>
          <a:xfrm>
            <a:off x="4986692" y="1387764"/>
            <a:ext cx="2426684" cy="83142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50" dirty="0">
                <a:latin typeface="+mn-lt"/>
              </a:rPr>
              <a:t>vector</a:t>
            </a: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429CCD66-5794-E659-D405-E70A1F5A0DBE}"/>
              </a:ext>
            </a:extLst>
          </p:cNvPr>
          <p:cNvSpPr txBox="1">
            <a:spLocks/>
          </p:cNvSpPr>
          <p:nvPr/>
        </p:nvSpPr>
        <p:spPr>
          <a:xfrm>
            <a:off x="1478539" y="5647119"/>
            <a:ext cx="9573524" cy="17383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 dirty="0"/>
              <a:t>Animal hosts are not vectors!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/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/>
          </a:p>
        </p:txBody>
      </p:sp>
      <p:pic>
        <p:nvPicPr>
          <p:cNvPr id="59394" name="Picture 2">
            <a:extLst>
              <a:ext uri="{FF2B5EF4-FFF2-40B4-BE49-F238E27FC236}">
                <a16:creationId xmlns:a16="http://schemas.microsoft.com/office/drawing/2014/main" id="{B379610B-EB33-4B7C-2518-2A4C708DFB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0422" y="1980325"/>
            <a:ext cx="1086314" cy="610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396" name="Picture 4" descr="Yersinia Pestis | CDC">
            <a:extLst>
              <a:ext uri="{FF2B5EF4-FFF2-40B4-BE49-F238E27FC236}">
                <a16:creationId xmlns:a16="http://schemas.microsoft.com/office/drawing/2014/main" id="{61430DAB-A868-DC26-C133-57B5D8C6B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9678" y="2920751"/>
            <a:ext cx="508912" cy="286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 descr="Yersinia Pestis | CDC">
            <a:extLst>
              <a:ext uri="{FF2B5EF4-FFF2-40B4-BE49-F238E27FC236}">
                <a16:creationId xmlns:a16="http://schemas.microsoft.com/office/drawing/2014/main" id="{7041E59C-32EE-392F-3E8E-C9F7F1B733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5665" y="3508611"/>
            <a:ext cx="508912" cy="286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Yersinia Pestis | CDC">
            <a:extLst>
              <a:ext uri="{FF2B5EF4-FFF2-40B4-BE49-F238E27FC236}">
                <a16:creationId xmlns:a16="http://schemas.microsoft.com/office/drawing/2014/main" id="{F54FBE55-310B-6485-A55B-027098B434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3910" y="3591706"/>
            <a:ext cx="508912" cy="286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Yersinia Pestis | CDC">
            <a:extLst>
              <a:ext uri="{FF2B5EF4-FFF2-40B4-BE49-F238E27FC236}">
                <a16:creationId xmlns:a16="http://schemas.microsoft.com/office/drawing/2014/main" id="{2247161C-B5E4-3CAE-FE07-DA964260E5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4127" y="2733531"/>
            <a:ext cx="508912" cy="286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Yersinia Pestis | CDC">
            <a:extLst>
              <a:ext uri="{FF2B5EF4-FFF2-40B4-BE49-F238E27FC236}">
                <a16:creationId xmlns:a16="http://schemas.microsoft.com/office/drawing/2014/main" id="{AFAA2098-21AC-5170-6ED7-2F2B2335CC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6677" y="2086014"/>
            <a:ext cx="508912" cy="286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Yersinia Pestis | CDC">
            <a:extLst>
              <a:ext uri="{FF2B5EF4-FFF2-40B4-BE49-F238E27FC236}">
                <a16:creationId xmlns:a16="http://schemas.microsoft.com/office/drawing/2014/main" id="{845D853A-633E-8389-E0D7-83ABC42044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0556" y="2844981"/>
            <a:ext cx="508912" cy="286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Yersinia Pestis | CDC">
            <a:extLst>
              <a:ext uri="{FF2B5EF4-FFF2-40B4-BE49-F238E27FC236}">
                <a16:creationId xmlns:a16="http://schemas.microsoft.com/office/drawing/2014/main" id="{2A3E3916-90F1-BED7-5DF8-7615BD5A85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3888" y="3172313"/>
            <a:ext cx="508912" cy="286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 descr="Yersinia Pestis | CDC">
            <a:extLst>
              <a:ext uri="{FF2B5EF4-FFF2-40B4-BE49-F238E27FC236}">
                <a16:creationId xmlns:a16="http://schemas.microsoft.com/office/drawing/2014/main" id="{BF043776-243D-625B-5A33-6021BA461F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4878" y="2844980"/>
            <a:ext cx="508912" cy="286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648960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 txBox="1">
            <a:spLocks/>
          </p:cNvSpPr>
          <p:nvPr/>
        </p:nvSpPr>
        <p:spPr>
          <a:xfrm>
            <a:off x="2129349" y="1619569"/>
            <a:ext cx="2857343" cy="83142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50" dirty="0">
                <a:latin typeface="+mn-lt"/>
              </a:rPr>
              <a:t>reservoir host</a:t>
            </a: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7956255" y="1582960"/>
            <a:ext cx="2609930" cy="955356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50" dirty="0">
                <a:latin typeface="+mn-lt"/>
              </a:rPr>
              <a:t>spillover hosts</a:t>
            </a:r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5872062" y="2885575"/>
            <a:ext cx="907092" cy="0"/>
          </a:xfrm>
          <a:prstGeom prst="straightConnector1">
            <a:avLst/>
          </a:prstGeom>
          <a:ln w="76200" cmpd="sng">
            <a:solidFill>
              <a:srgbClr val="FFFFFF"/>
            </a:solidFill>
            <a:prstDash val="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7195F11D-CAD6-F445-B8CE-28E9DE6ECF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48625" y="5432089"/>
            <a:ext cx="9391650" cy="783832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dirty="0"/>
              <a:t>These pathogens </a:t>
            </a:r>
            <a:r>
              <a:rPr lang="en-US" b="1" dirty="0">
                <a:solidFill>
                  <a:srgbClr val="C00000"/>
                </a:solidFill>
              </a:rPr>
              <a:t>are not considered zoonoses </a:t>
            </a:r>
            <a:r>
              <a:rPr lang="en-US" dirty="0"/>
              <a:t>unless they spillover to humans!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0BFF4DA-D649-E386-F23D-5CA5A2EC7A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23232"/>
            <a:ext cx="12192000" cy="79916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latin typeface="+mn-lt"/>
              </a:rPr>
              <a:t>Pathogens can also spillover to alternative wildlife hosts.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D1A51F3-4C65-C612-A36E-708DB3267246}"/>
              </a:ext>
            </a:extLst>
          </p:cNvPr>
          <p:cNvCxnSpPr>
            <a:cxnSpLocks/>
          </p:cNvCxnSpPr>
          <p:nvPr/>
        </p:nvCxnSpPr>
        <p:spPr>
          <a:xfrm>
            <a:off x="5449018" y="3145828"/>
            <a:ext cx="148662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itle 1">
            <a:extLst>
              <a:ext uri="{FF2B5EF4-FFF2-40B4-BE49-F238E27FC236}">
                <a16:creationId xmlns:a16="http://schemas.microsoft.com/office/drawing/2014/main" id="{6723AEA7-A13A-F9C6-8118-FABB31805283}"/>
              </a:ext>
            </a:extLst>
          </p:cNvPr>
          <p:cNvSpPr txBox="1">
            <a:spLocks/>
          </p:cNvSpPr>
          <p:nvPr/>
        </p:nvSpPr>
        <p:spPr>
          <a:xfrm>
            <a:off x="4740437" y="2384233"/>
            <a:ext cx="2857343" cy="83142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50" dirty="0">
                <a:latin typeface="+mn-lt"/>
              </a:rPr>
              <a:t>transmission</a:t>
            </a:r>
          </a:p>
        </p:txBody>
      </p:sp>
      <p:pic>
        <p:nvPicPr>
          <p:cNvPr id="3" name="Graphic 2" descr="Dog with solid fill">
            <a:extLst>
              <a:ext uri="{FF2B5EF4-FFF2-40B4-BE49-F238E27FC236}">
                <a16:creationId xmlns:a16="http://schemas.microsoft.com/office/drawing/2014/main" id="{2FCB3C36-5195-32E5-1456-90C83112FB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86012" y="2961921"/>
            <a:ext cx="914400" cy="914400"/>
          </a:xfrm>
          <a:prstGeom prst="rect">
            <a:avLst/>
          </a:prstGeom>
        </p:spPr>
      </p:pic>
      <p:pic>
        <p:nvPicPr>
          <p:cNvPr id="5" name="Graphic 4" descr="Dog with solid fill">
            <a:extLst>
              <a:ext uri="{FF2B5EF4-FFF2-40B4-BE49-F238E27FC236}">
                <a16:creationId xmlns:a16="http://schemas.microsoft.com/office/drawing/2014/main" id="{40BB7E00-988B-2653-8641-3708885B4A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66357" y="3549079"/>
            <a:ext cx="914400" cy="914400"/>
          </a:xfrm>
          <a:prstGeom prst="rect">
            <a:avLst/>
          </a:prstGeom>
        </p:spPr>
      </p:pic>
      <p:pic>
        <p:nvPicPr>
          <p:cNvPr id="9" name="Graphic 8" descr="Dog with solid fill">
            <a:extLst>
              <a:ext uri="{FF2B5EF4-FFF2-40B4-BE49-F238E27FC236}">
                <a16:creationId xmlns:a16="http://schemas.microsoft.com/office/drawing/2014/main" id="{4FA7FB42-2BCC-DBEB-5BFC-F6C4B359F8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86580" y="3477783"/>
            <a:ext cx="914400" cy="914400"/>
          </a:xfrm>
          <a:prstGeom prst="rect">
            <a:avLst/>
          </a:prstGeom>
        </p:spPr>
      </p:pic>
      <p:pic>
        <p:nvPicPr>
          <p:cNvPr id="12" name="Graphic 11" descr="Dog with solid fill">
            <a:extLst>
              <a:ext uri="{FF2B5EF4-FFF2-40B4-BE49-F238E27FC236}">
                <a16:creationId xmlns:a16="http://schemas.microsoft.com/office/drawing/2014/main" id="{0B5D8FAC-FA8B-0516-0D08-95E58F07D1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60387" y="2364234"/>
            <a:ext cx="914400" cy="914400"/>
          </a:xfrm>
          <a:prstGeom prst="rect">
            <a:avLst/>
          </a:prstGeom>
        </p:spPr>
      </p:pic>
      <p:pic>
        <p:nvPicPr>
          <p:cNvPr id="13" name="Graphic 12" descr="Dog with solid fill">
            <a:extLst>
              <a:ext uri="{FF2B5EF4-FFF2-40B4-BE49-F238E27FC236}">
                <a16:creationId xmlns:a16="http://schemas.microsoft.com/office/drawing/2014/main" id="{0D6C6BDB-33E8-8614-B825-8219F7B967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89668" y="2482574"/>
            <a:ext cx="914400" cy="914400"/>
          </a:xfrm>
          <a:prstGeom prst="rect">
            <a:avLst/>
          </a:prstGeom>
        </p:spPr>
      </p:pic>
      <p:pic>
        <p:nvPicPr>
          <p:cNvPr id="15" name="Graphic 14" descr="Lion with solid fill">
            <a:extLst>
              <a:ext uri="{FF2B5EF4-FFF2-40B4-BE49-F238E27FC236}">
                <a16:creationId xmlns:a16="http://schemas.microsoft.com/office/drawing/2014/main" id="{46B6ECDC-4090-CC75-20A9-10D34BDF3D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72205" y="2634679"/>
            <a:ext cx="914400" cy="914400"/>
          </a:xfrm>
          <a:prstGeom prst="rect">
            <a:avLst/>
          </a:prstGeom>
        </p:spPr>
      </p:pic>
      <p:pic>
        <p:nvPicPr>
          <p:cNvPr id="20" name="Graphic 19" descr="Cat with solid fill">
            <a:extLst>
              <a:ext uri="{FF2B5EF4-FFF2-40B4-BE49-F238E27FC236}">
                <a16:creationId xmlns:a16="http://schemas.microsoft.com/office/drawing/2014/main" id="{2248C18C-0BEE-CFAE-AA62-81505C0FD6E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46820" y="3448595"/>
            <a:ext cx="914400" cy="914400"/>
          </a:xfrm>
          <a:prstGeom prst="rect">
            <a:avLst/>
          </a:prstGeom>
        </p:spPr>
      </p:pic>
      <p:pic>
        <p:nvPicPr>
          <p:cNvPr id="24" name="Graphic 23" descr="Fox with solid fill">
            <a:extLst>
              <a:ext uri="{FF2B5EF4-FFF2-40B4-BE49-F238E27FC236}">
                <a16:creationId xmlns:a16="http://schemas.microsoft.com/office/drawing/2014/main" id="{74ED0601-5529-1333-6DEB-E828E4D695B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335835" y="2912085"/>
            <a:ext cx="914400" cy="914400"/>
          </a:xfrm>
          <a:prstGeom prst="rect">
            <a:avLst/>
          </a:prstGeom>
        </p:spPr>
      </p:pic>
      <p:pic>
        <p:nvPicPr>
          <p:cNvPr id="28" name="Graphic 27" descr="Lion with solid fill">
            <a:extLst>
              <a:ext uri="{FF2B5EF4-FFF2-40B4-BE49-F238E27FC236}">
                <a16:creationId xmlns:a16="http://schemas.microsoft.com/office/drawing/2014/main" id="{099F68D0-0CBF-92BE-DDAA-DDA94FA517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410450" y="2248284"/>
            <a:ext cx="914400" cy="914400"/>
          </a:xfrm>
          <a:prstGeom prst="rect">
            <a:avLst/>
          </a:prstGeom>
        </p:spPr>
      </p:pic>
      <p:pic>
        <p:nvPicPr>
          <p:cNvPr id="29" name="Graphic 28" descr="Cat with solid fill">
            <a:extLst>
              <a:ext uri="{FF2B5EF4-FFF2-40B4-BE49-F238E27FC236}">
                <a16:creationId xmlns:a16="http://schemas.microsoft.com/office/drawing/2014/main" id="{D8EDE6C8-0F64-55F9-B092-6AFF5B30608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953250" y="3726001"/>
            <a:ext cx="914400" cy="914400"/>
          </a:xfrm>
          <a:prstGeom prst="rect">
            <a:avLst/>
          </a:prstGeom>
        </p:spPr>
      </p:pic>
      <p:pic>
        <p:nvPicPr>
          <p:cNvPr id="30" name="Graphic 29" descr="Fox with solid fill">
            <a:extLst>
              <a:ext uri="{FF2B5EF4-FFF2-40B4-BE49-F238E27FC236}">
                <a16:creationId xmlns:a16="http://schemas.microsoft.com/office/drawing/2014/main" id="{667E29AF-01DF-463B-4917-D1DD41BE064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784973" y="3330004"/>
            <a:ext cx="914400" cy="914400"/>
          </a:xfrm>
          <a:prstGeom prst="rect">
            <a:avLst/>
          </a:prstGeom>
        </p:spPr>
      </p:pic>
      <p:pic>
        <p:nvPicPr>
          <p:cNvPr id="60420" name="Picture 4" descr="Rabies: Vaccines, Symptoms, and More">
            <a:extLst>
              <a:ext uri="{FF2B5EF4-FFF2-40B4-BE49-F238E27FC236}">
                <a16:creationId xmlns:a16="http://schemas.microsoft.com/office/drawing/2014/main" id="{5AEE1726-0CF9-E84B-D0DA-9711A74447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47" t="61890" r="36206" b="11559"/>
          <a:stretch/>
        </p:blipFill>
        <p:spPr bwMode="auto">
          <a:xfrm rot="20088394" flipV="1">
            <a:off x="3670809" y="3831986"/>
            <a:ext cx="560585" cy="323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4" descr="Rabies: Vaccines, Symptoms, and More">
            <a:extLst>
              <a:ext uri="{FF2B5EF4-FFF2-40B4-BE49-F238E27FC236}">
                <a16:creationId xmlns:a16="http://schemas.microsoft.com/office/drawing/2014/main" id="{C64A9A7A-D89C-75B6-49E4-11B8E946D4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47" t="61890" r="36206" b="11559"/>
          <a:stretch/>
        </p:blipFill>
        <p:spPr bwMode="auto">
          <a:xfrm rot="20088394" flipV="1">
            <a:off x="2753647" y="2631381"/>
            <a:ext cx="560585" cy="323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4" descr="Rabies: Vaccines, Symptoms, and More">
            <a:extLst>
              <a:ext uri="{FF2B5EF4-FFF2-40B4-BE49-F238E27FC236}">
                <a16:creationId xmlns:a16="http://schemas.microsoft.com/office/drawing/2014/main" id="{A4A3C706-3172-D641-6AEA-8760B248AA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47" t="61890" r="36206" b="11559"/>
          <a:stretch/>
        </p:blipFill>
        <p:spPr bwMode="auto">
          <a:xfrm rot="20088394" flipV="1">
            <a:off x="3744578" y="2838148"/>
            <a:ext cx="560585" cy="323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4" descr="Rabies: Vaccines, Symptoms, and More">
            <a:extLst>
              <a:ext uri="{FF2B5EF4-FFF2-40B4-BE49-F238E27FC236}">
                <a16:creationId xmlns:a16="http://schemas.microsoft.com/office/drawing/2014/main" id="{ED0C0390-426B-4A12-B6EE-32C3613104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47" t="61890" r="36206" b="11559"/>
          <a:stretch/>
        </p:blipFill>
        <p:spPr bwMode="auto">
          <a:xfrm rot="20088394" flipV="1">
            <a:off x="9553955" y="2572345"/>
            <a:ext cx="560585" cy="323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4" descr="Rabies: Vaccines, Symptoms, and More">
            <a:extLst>
              <a:ext uri="{FF2B5EF4-FFF2-40B4-BE49-F238E27FC236}">
                <a16:creationId xmlns:a16="http://schemas.microsoft.com/office/drawing/2014/main" id="{E638F6A3-AA27-AA80-AEC4-22A380F721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47" t="61890" r="36206" b="11559"/>
          <a:stretch/>
        </p:blipFill>
        <p:spPr bwMode="auto">
          <a:xfrm rot="20088394" flipV="1">
            <a:off x="9956578" y="3754042"/>
            <a:ext cx="560585" cy="323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4" descr="Rabies: Vaccines, Symptoms, and More">
            <a:extLst>
              <a:ext uri="{FF2B5EF4-FFF2-40B4-BE49-F238E27FC236}">
                <a16:creationId xmlns:a16="http://schemas.microsoft.com/office/drawing/2014/main" id="{311B0D51-0278-2667-1BAE-7A963FBA01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47" t="61890" r="36206" b="11559"/>
          <a:stretch/>
        </p:blipFill>
        <p:spPr bwMode="auto">
          <a:xfrm rot="20088394" flipV="1">
            <a:off x="8445621" y="3844390"/>
            <a:ext cx="560585" cy="323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830561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7560" y="2109794"/>
            <a:ext cx="1986493" cy="1606629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1820521" y="1402458"/>
            <a:ext cx="2857343" cy="83142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50" dirty="0">
                <a:latin typeface="+mn-lt"/>
              </a:rPr>
              <a:t>reservoir host</a:t>
            </a: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7538996" y="1315663"/>
            <a:ext cx="2609930" cy="955356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50" dirty="0">
                <a:latin typeface="+mn-lt"/>
              </a:rPr>
              <a:t>spillover host</a:t>
            </a:r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5872062" y="2885575"/>
            <a:ext cx="907092" cy="0"/>
          </a:xfrm>
          <a:prstGeom prst="straightConnector1">
            <a:avLst/>
          </a:prstGeom>
          <a:ln w="76200" cmpd="sng">
            <a:solidFill>
              <a:srgbClr val="FFFFFF"/>
            </a:solidFill>
            <a:prstDash val="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7195F11D-CAD6-F445-B8CE-28E9DE6ECF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28900" y="4283935"/>
            <a:ext cx="6972300" cy="1738328"/>
          </a:xfrm>
        </p:spPr>
        <p:txBody>
          <a:bodyPr>
            <a:normAutofit fontScale="85000" lnSpcReduction="20000"/>
          </a:bodyPr>
          <a:lstStyle/>
          <a:p>
            <a:pPr marL="0" indent="0" algn="ctr">
              <a:buNone/>
            </a:pPr>
            <a:r>
              <a:rPr lang="en-US" dirty="0"/>
              <a:t>when pathogens transmit from a spillover host back to the original reservoir host</a:t>
            </a:r>
          </a:p>
          <a:p>
            <a:pPr marL="0" indent="0" algn="ctr">
              <a:buNone/>
            </a:pPr>
            <a:endParaRPr lang="en-US" sz="600" dirty="0"/>
          </a:p>
          <a:p>
            <a:pPr marL="0" indent="0" algn="ctr">
              <a:buNone/>
            </a:pPr>
            <a:r>
              <a:rPr lang="en-US" dirty="0"/>
              <a:t>(example: transmission of SARS-CoV-2 from mink back to humans… interesting case because neither humans nor mink are actually the original reservoir host)</a:t>
            </a:r>
          </a:p>
          <a:p>
            <a:pPr marL="0" indent="0" algn="ctr">
              <a:buNone/>
            </a:pP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0BFF4DA-D649-E386-F23D-5CA5A2EC7A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9201" y="723232"/>
            <a:ext cx="6172200" cy="799160"/>
          </a:xfrm>
        </p:spPr>
        <p:txBody>
          <a:bodyPr/>
          <a:lstStyle/>
          <a:p>
            <a:pPr algn="ctr"/>
            <a:r>
              <a:rPr lang="en-US" b="1" dirty="0">
                <a:latin typeface="+mn-lt"/>
              </a:rPr>
              <a:t>spillback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D1A51F3-4C65-C612-A36E-708DB3267246}"/>
              </a:ext>
            </a:extLst>
          </p:cNvPr>
          <p:cNvCxnSpPr>
            <a:cxnSpLocks/>
          </p:cNvCxnSpPr>
          <p:nvPr/>
        </p:nvCxnSpPr>
        <p:spPr>
          <a:xfrm flipH="1">
            <a:off x="5498799" y="3237671"/>
            <a:ext cx="1227930" cy="1415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itle 1">
            <a:extLst>
              <a:ext uri="{FF2B5EF4-FFF2-40B4-BE49-F238E27FC236}">
                <a16:creationId xmlns:a16="http://schemas.microsoft.com/office/drawing/2014/main" id="{6723AEA7-A13A-F9C6-8118-FABB31805283}"/>
              </a:ext>
            </a:extLst>
          </p:cNvPr>
          <p:cNvSpPr txBox="1">
            <a:spLocks/>
          </p:cNvSpPr>
          <p:nvPr/>
        </p:nvSpPr>
        <p:spPr>
          <a:xfrm>
            <a:off x="4734797" y="2497395"/>
            <a:ext cx="2857343" cy="83142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50" dirty="0">
                <a:latin typeface="+mn-lt"/>
              </a:rPr>
              <a:t>transmission</a:t>
            </a:r>
          </a:p>
        </p:txBody>
      </p:sp>
      <p:pic>
        <p:nvPicPr>
          <p:cNvPr id="12" name="Picture 2" descr="387 Mink Illustrations &amp; Clip Art - iStock | Mink farm, Mink coat, Mink  animal">
            <a:extLst>
              <a:ext uri="{FF2B5EF4-FFF2-40B4-BE49-F238E27FC236}">
                <a16:creationId xmlns:a16="http://schemas.microsoft.com/office/drawing/2014/main" id="{B73F2D3C-9B79-7BAA-1D07-4EFF90C93D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2140" y="2795411"/>
            <a:ext cx="1079164" cy="1066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387 Mink Illustrations &amp; Clip Art - iStock | Mink farm, Mink coat, Mink  animal">
            <a:extLst>
              <a:ext uri="{FF2B5EF4-FFF2-40B4-BE49-F238E27FC236}">
                <a16:creationId xmlns:a16="http://schemas.microsoft.com/office/drawing/2014/main" id="{69566B9E-9803-1A71-013F-9DD6DD8AA3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054"/>
          <a:stretch/>
        </p:blipFill>
        <p:spPr bwMode="auto">
          <a:xfrm>
            <a:off x="7524254" y="2221822"/>
            <a:ext cx="1079164" cy="564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387 Mink Illustrations &amp; Clip Art - iStock | Mink farm, Mink coat, Mink  animal">
            <a:extLst>
              <a:ext uri="{FF2B5EF4-FFF2-40B4-BE49-F238E27FC236}">
                <a16:creationId xmlns:a16="http://schemas.microsoft.com/office/drawing/2014/main" id="{5E2AACCA-AB69-D298-3F60-30D28DBF1D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9190" y="2337304"/>
            <a:ext cx="1079164" cy="1066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4996" name="Picture 4" descr="Research tool for SARS-CoV-2 under development in the Virology and  Molecular Immunology Unit | Université Paris-Saclay">
            <a:extLst>
              <a:ext uri="{FF2B5EF4-FFF2-40B4-BE49-F238E27FC236}">
                <a16:creationId xmlns:a16="http://schemas.microsoft.com/office/drawing/2014/main" id="{BE72C5EE-6B87-D5D9-ECDF-ED51139548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6168" y="1690417"/>
            <a:ext cx="1060561" cy="1009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04352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DA717C-5091-AEB7-1C93-1CAD78F0A6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977293"/>
          </a:xfrm>
        </p:spPr>
        <p:txBody>
          <a:bodyPr/>
          <a:lstStyle/>
          <a:p>
            <a:r>
              <a:rPr lang="en-US" dirty="0"/>
              <a:t>Let’s recap a bit!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8591AE0-A594-17A7-7540-15270B78AA1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22115" y="733471"/>
                <a:ext cx="11747770" cy="5690680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b="1" i="1" u="sng" dirty="0"/>
                  <a:t>Disease Ecology</a:t>
                </a:r>
              </a:p>
              <a:p>
                <a:r>
                  <a:rPr lang="en-US" dirty="0"/>
                  <a:t>Parasitism is a species interaction in which a parasite or pathogen lives in or on a host and benefits at the expense of the hosts.</a:t>
                </a:r>
              </a:p>
              <a:p>
                <a:r>
                  <a:rPr lang="en-US" dirty="0"/>
                  <a:t>Pathogens play a key role in regulating population cycles in wildlife (e.g. </a:t>
                </a:r>
                <a:r>
                  <a:rPr lang="en-US" dirty="0" err="1"/>
                  <a:t>Soay</a:t>
                </a:r>
                <a:r>
                  <a:rPr lang="en-US" dirty="0"/>
                  <a:t> sheep, red grouse) and also impact human demography (e.g. Plague of Justinian, Black Death, Cocoliztli, HIV, COVID) </a:t>
                </a:r>
              </a:p>
              <a:p>
                <a:r>
                  <a:rPr lang="en-US" dirty="0"/>
                  <a:t>The recognition that microorganisms (bacteria, viruses, protozoa) cause disease dates back to the origins of the microscope (van Leuwenhoek) and was later formalized in Koch’s postulates in the late 1800s</a:t>
                </a:r>
              </a:p>
              <a:p>
                <a:r>
                  <a:rPr lang="en-US" dirty="0"/>
                  <a:t>In addition to demography, pathogens have also shaped human evolution (malaria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sickle cell anemia, Duffy negative antigen)</a:t>
                </a:r>
              </a:p>
              <a:p>
                <a:r>
                  <a:rPr lang="en-US" dirty="0"/>
                  <a:t>Epidemiology is focused on understanding the risk factors associated with disease, while disease ecology is focused on understanding their transmission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8591AE0-A594-17A7-7540-15270B78AA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2115" y="733471"/>
                <a:ext cx="11747770" cy="5690680"/>
              </a:xfrm>
              <a:blipFill>
                <a:blip r:embed="rId2"/>
                <a:stretch>
                  <a:fillRect l="-1080" t="-1782" b="-3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D2517E16-0919-8BEB-60A5-F0EBA194F15E}"/>
              </a:ext>
            </a:extLst>
          </p:cNvPr>
          <p:cNvSpPr/>
          <p:nvPr/>
        </p:nvSpPr>
        <p:spPr>
          <a:xfrm>
            <a:off x="12359640" y="2837234"/>
            <a:ext cx="11582400" cy="3962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8276AC1-820F-04BE-0ABA-2C27AD4ED9FA}"/>
              </a:ext>
            </a:extLst>
          </p:cNvPr>
          <p:cNvSpPr/>
          <p:nvPr/>
        </p:nvSpPr>
        <p:spPr>
          <a:xfrm>
            <a:off x="222115" y="5621626"/>
            <a:ext cx="11582400" cy="9772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84349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 txBox="1">
            <a:spLocks/>
          </p:cNvSpPr>
          <p:nvPr/>
        </p:nvSpPr>
        <p:spPr>
          <a:xfrm>
            <a:off x="2129349" y="1619569"/>
            <a:ext cx="2857343" cy="83142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50" dirty="0">
                <a:latin typeface="+mn-lt"/>
              </a:rPr>
              <a:t>reservoir host</a:t>
            </a: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8030345" y="1584897"/>
            <a:ext cx="2609930" cy="955356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50" dirty="0">
                <a:latin typeface="+mn-lt"/>
              </a:rPr>
              <a:t>spillover hosts</a:t>
            </a:r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5872062" y="2885575"/>
            <a:ext cx="907092" cy="0"/>
          </a:xfrm>
          <a:prstGeom prst="straightConnector1">
            <a:avLst/>
          </a:prstGeom>
          <a:ln w="76200" cmpd="sng">
            <a:solidFill>
              <a:srgbClr val="FFFFFF"/>
            </a:solidFill>
            <a:prstDash val="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7195F11D-CAD6-F445-B8CE-28E9DE6ECF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48625" y="5432089"/>
            <a:ext cx="9391650" cy="783832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dirty="0"/>
              <a:t>Cattle sourced </a:t>
            </a:r>
            <a:r>
              <a:rPr lang="en-US" i="1" dirty="0"/>
              <a:t>Brucella </a:t>
            </a:r>
            <a:r>
              <a:rPr lang="en-US" dirty="0"/>
              <a:t>to wild ungulates in Yellowstone National Park, which now serve as a source for reinfection to cattle.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0BFF4DA-D649-E386-F23D-5CA5A2EC7A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23232"/>
            <a:ext cx="12192000" cy="799160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latin typeface="+mn-lt"/>
              </a:rPr>
              <a:t>Spillback occurs among wildlife as well</a:t>
            </a:r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8DE1BC81-1791-B21E-4FBB-BA130754B021}"/>
              </a:ext>
            </a:extLst>
          </p:cNvPr>
          <p:cNvCxnSpPr>
            <a:cxnSpLocks/>
          </p:cNvCxnSpPr>
          <p:nvPr/>
        </p:nvCxnSpPr>
        <p:spPr>
          <a:xfrm flipH="1">
            <a:off x="5498799" y="3237671"/>
            <a:ext cx="1227930" cy="1415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>
            <a:extLst>
              <a:ext uri="{FF2B5EF4-FFF2-40B4-BE49-F238E27FC236}">
                <a16:creationId xmlns:a16="http://schemas.microsoft.com/office/drawing/2014/main" id="{59885C94-0609-7798-0AD7-118404A9A6BC}"/>
              </a:ext>
            </a:extLst>
          </p:cNvPr>
          <p:cNvSpPr txBox="1">
            <a:spLocks/>
          </p:cNvSpPr>
          <p:nvPr/>
        </p:nvSpPr>
        <p:spPr>
          <a:xfrm>
            <a:off x="4734797" y="2497395"/>
            <a:ext cx="2857343" cy="83142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50" dirty="0">
                <a:latin typeface="+mn-lt"/>
              </a:rPr>
              <a:t>transmission</a:t>
            </a:r>
          </a:p>
        </p:txBody>
      </p:sp>
      <p:pic>
        <p:nvPicPr>
          <p:cNvPr id="8" name="Graphic 7" descr="Cow with solid fill">
            <a:extLst>
              <a:ext uri="{FF2B5EF4-FFF2-40B4-BE49-F238E27FC236}">
                <a16:creationId xmlns:a16="http://schemas.microsoft.com/office/drawing/2014/main" id="{F10E98F7-3A9B-BA0F-13B6-712A9C5987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96024" y="2596708"/>
            <a:ext cx="914400" cy="914400"/>
          </a:xfrm>
          <a:prstGeom prst="rect">
            <a:avLst/>
          </a:prstGeom>
        </p:spPr>
      </p:pic>
      <p:pic>
        <p:nvPicPr>
          <p:cNvPr id="14" name="Graphic 13" descr="Cow with solid fill">
            <a:extLst>
              <a:ext uri="{FF2B5EF4-FFF2-40B4-BE49-F238E27FC236}">
                <a16:creationId xmlns:a16="http://schemas.microsoft.com/office/drawing/2014/main" id="{7F91D1B6-84DD-BD63-0AE8-49CB582487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39316" y="2523296"/>
            <a:ext cx="914400" cy="914400"/>
          </a:xfrm>
          <a:prstGeom prst="rect">
            <a:avLst/>
          </a:prstGeom>
        </p:spPr>
      </p:pic>
      <p:pic>
        <p:nvPicPr>
          <p:cNvPr id="16" name="Graphic 15" descr="Cow with solid fill">
            <a:extLst>
              <a:ext uri="{FF2B5EF4-FFF2-40B4-BE49-F238E27FC236}">
                <a16:creationId xmlns:a16="http://schemas.microsoft.com/office/drawing/2014/main" id="{0D0C731B-067F-3758-D43C-CD2A9802BF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86003" y="3268801"/>
            <a:ext cx="914400" cy="914400"/>
          </a:xfrm>
          <a:prstGeom prst="rect">
            <a:avLst/>
          </a:prstGeom>
        </p:spPr>
      </p:pic>
      <p:pic>
        <p:nvPicPr>
          <p:cNvPr id="18" name="Graphic 17" descr="Cow with solid fill">
            <a:extLst>
              <a:ext uri="{FF2B5EF4-FFF2-40B4-BE49-F238E27FC236}">
                <a16:creationId xmlns:a16="http://schemas.microsoft.com/office/drawing/2014/main" id="{E5B69907-F8E3-45F5-0F38-4D5EEE8B7E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69352" y="3251830"/>
            <a:ext cx="914400" cy="914400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00F50339-4E37-7E87-58AD-6356339B488F}"/>
              </a:ext>
            </a:extLst>
          </p:cNvPr>
          <p:cNvSpPr txBox="1">
            <a:spLocks/>
          </p:cNvSpPr>
          <p:nvPr/>
        </p:nvSpPr>
        <p:spPr>
          <a:xfrm>
            <a:off x="1743060" y="4019180"/>
            <a:ext cx="2857343" cy="83142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50" dirty="0">
                <a:latin typeface="+mn-lt"/>
              </a:rPr>
              <a:t>cattle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7308D375-7BF5-3FC1-2FC5-9A73ED67D645}"/>
              </a:ext>
            </a:extLst>
          </p:cNvPr>
          <p:cNvSpPr txBox="1">
            <a:spLocks/>
          </p:cNvSpPr>
          <p:nvPr/>
        </p:nvSpPr>
        <p:spPr>
          <a:xfrm>
            <a:off x="7522495" y="4399078"/>
            <a:ext cx="2857343" cy="83142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50" dirty="0">
                <a:latin typeface="+mn-lt"/>
              </a:rPr>
              <a:t>wild ungulate</a:t>
            </a:r>
          </a:p>
        </p:txBody>
      </p:sp>
      <p:pic>
        <p:nvPicPr>
          <p:cNvPr id="39" name="Graphic 38" descr="Deer with solid fill">
            <a:extLst>
              <a:ext uri="{FF2B5EF4-FFF2-40B4-BE49-F238E27FC236}">
                <a16:creationId xmlns:a16="http://schemas.microsoft.com/office/drawing/2014/main" id="{0B7ED10F-71C0-F839-191B-BF2B73241A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62338" y="2937383"/>
            <a:ext cx="1000625" cy="1000625"/>
          </a:xfrm>
          <a:prstGeom prst="rect">
            <a:avLst/>
          </a:prstGeom>
        </p:spPr>
      </p:pic>
      <p:grpSp>
        <p:nvGrpSpPr>
          <p:cNvPr id="41" name="Group 40">
            <a:extLst>
              <a:ext uri="{FF2B5EF4-FFF2-40B4-BE49-F238E27FC236}">
                <a16:creationId xmlns:a16="http://schemas.microsoft.com/office/drawing/2014/main" id="{58124384-E911-38A7-D6C2-A130FAF6C381}"/>
              </a:ext>
            </a:extLst>
          </p:cNvPr>
          <p:cNvGrpSpPr/>
          <p:nvPr/>
        </p:nvGrpSpPr>
        <p:grpSpPr>
          <a:xfrm>
            <a:off x="8230838" y="2277943"/>
            <a:ext cx="947128" cy="966101"/>
            <a:chOff x="9282823" y="2553600"/>
            <a:chExt cx="947128" cy="966101"/>
          </a:xfrm>
        </p:grpSpPr>
        <p:pic>
          <p:nvPicPr>
            <p:cNvPr id="37" name="Picture 4" descr="North American animals silhouette set 2 Vector silhouettes of North American animals, many can be found in Alaska and Canada. moose stock illustrations">
              <a:extLst>
                <a:ext uri="{FF2B5EF4-FFF2-40B4-BE49-F238E27FC236}">
                  <a16:creationId xmlns:a16="http://schemas.microsoft.com/office/drawing/2014/main" id="{60B6F307-CA9F-7778-A801-5A2F33066DD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789" r="25259" b="71686"/>
            <a:stretch/>
          </p:blipFill>
          <p:spPr bwMode="auto">
            <a:xfrm>
              <a:off x="9282823" y="2553600"/>
              <a:ext cx="925525" cy="9661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F59BDAD3-BE3F-5AAF-CA59-DC8597867BAE}"/>
                </a:ext>
              </a:extLst>
            </p:cNvPr>
            <p:cNvSpPr/>
            <p:nvPr/>
          </p:nvSpPr>
          <p:spPr>
            <a:xfrm>
              <a:off x="10130123" y="2990664"/>
              <a:ext cx="99828" cy="5086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5ED1C9A8-A73B-CFEE-0398-509D43C62F7C}"/>
              </a:ext>
            </a:extLst>
          </p:cNvPr>
          <p:cNvGrpSpPr/>
          <p:nvPr/>
        </p:nvGrpSpPr>
        <p:grpSpPr>
          <a:xfrm>
            <a:off x="9132780" y="2397200"/>
            <a:ext cx="1013679" cy="978007"/>
            <a:chOff x="10038840" y="2450993"/>
            <a:chExt cx="1013679" cy="978007"/>
          </a:xfrm>
        </p:grpSpPr>
        <p:pic>
          <p:nvPicPr>
            <p:cNvPr id="86020" name="Picture 4" descr="North American animals silhouette set 2 Vector silhouettes of North American animals, many can be found in Alaska and Canada. moose stock illustrations">
              <a:extLst>
                <a:ext uri="{FF2B5EF4-FFF2-40B4-BE49-F238E27FC236}">
                  <a16:creationId xmlns:a16="http://schemas.microsoft.com/office/drawing/2014/main" id="{D65B58D6-56C4-938A-F3DF-90E0F07F7DA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046" r="50002" b="71686"/>
            <a:stretch/>
          </p:blipFill>
          <p:spPr bwMode="auto">
            <a:xfrm>
              <a:off x="10187275" y="2450993"/>
              <a:ext cx="865244" cy="9031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28E12B84-C294-F1D2-A81E-97CC575DDE13}"/>
                </a:ext>
              </a:extLst>
            </p:cNvPr>
            <p:cNvSpPr/>
            <p:nvPr/>
          </p:nvSpPr>
          <p:spPr>
            <a:xfrm>
              <a:off x="10038840" y="2920392"/>
              <a:ext cx="269524" cy="5086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A7689B0F-8EDF-5D89-271D-17EAB029EE4A}"/>
              </a:ext>
            </a:extLst>
          </p:cNvPr>
          <p:cNvGrpSpPr/>
          <p:nvPr/>
        </p:nvGrpSpPr>
        <p:grpSpPr>
          <a:xfrm>
            <a:off x="7723998" y="3388978"/>
            <a:ext cx="1013679" cy="978007"/>
            <a:chOff x="10038840" y="2450993"/>
            <a:chExt cx="1013679" cy="978007"/>
          </a:xfrm>
        </p:grpSpPr>
        <p:pic>
          <p:nvPicPr>
            <p:cNvPr id="46" name="Picture 4" descr="North American animals silhouette set 2 Vector silhouettes of North American animals, many can be found in Alaska and Canada. moose stock illustrations">
              <a:extLst>
                <a:ext uri="{FF2B5EF4-FFF2-40B4-BE49-F238E27FC236}">
                  <a16:creationId xmlns:a16="http://schemas.microsoft.com/office/drawing/2014/main" id="{60E78A65-8911-699A-3B2F-CBE8ECEA146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046" r="50002" b="71686"/>
            <a:stretch/>
          </p:blipFill>
          <p:spPr bwMode="auto">
            <a:xfrm>
              <a:off x="10187275" y="2450993"/>
              <a:ext cx="865244" cy="9031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2E304AAC-77AC-5BA2-F13A-82BC073F2EF1}"/>
                </a:ext>
              </a:extLst>
            </p:cNvPr>
            <p:cNvSpPr/>
            <p:nvPr/>
          </p:nvSpPr>
          <p:spPr>
            <a:xfrm>
              <a:off x="10038840" y="2920392"/>
              <a:ext cx="269524" cy="5086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8" name="Graphic 47" descr="Deer with solid fill">
            <a:extLst>
              <a:ext uri="{FF2B5EF4-FFF2-40B4-BE49-F238E27FC236}">
                <a16:creationId xmlns:a16="http://schemas.microsoft.com/office/drawing/2014/main" id="{D9977280-2CA9-3616-ED80-EFC1EEB4B6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34753" y="2760993"/>
            <a:ext cx="1000625" cy="1000625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4E98C200-C201-2319-4982-1A2BFA61FDFE}"/>
              </a:ext>
            </a:extLst>
          </p:cNvPr>
          <p:cNvSpPr txBox="1"/>
          <p:nvPr/>
        </p:nvSpPr>
        <p:spPr>
          <a:xfrm>
            <a:off x="8434754" y="6453294"/>
            <a:ext cx="369847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</a:rPr>
              <a:t>Dobson and Meagher. 1996. </a:t>
            </a:r>
            <a:r>
              <a:rPr lang="en-US" b="0" i="1" dirty="0">
                <a:solidFill>
                  <a:srgbClr val="000000"/>
                </a:solidFill>
                <a:effectLst/>
              </a:rPr>
              <a:t>Ecology.</a:t>
            </a:r>
            <a:endParaRPr lang="en-US" i="1" dirty="0">
              <a:cs typeface="Franklin Gothic Medium"/>
            </a:endParaRPr>
          </a:p>
        </p:txBody>
      </p:sp>
      <p:pic>
        <p:nvPicPr>
          <p:cNvPr id="86022" name="Picture 6" descr="Brucellosis">
            <a:extLst>
              <a:ext uri="{FF2B5EF4-FFF2-40B4-BE49-F238E27FC236}">
                <a16:creationId xmlns:a16="http://schemas.microsoft.com/office/drawing/2014/main" id="{43458862-CD10-7560-96D5-CD93C07A0E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6329" y="3343817"/>
            <a:ext cx="2121604" cy="128470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648478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7F7CE8-8F6F-739A-3BFB-FDFA44ADFC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F908D-F418-F48A-F2A3-22911D66A6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highlight>
                  <a:srgbClr val="FFFF00"/>
                </a:highlight>
              </a:rPr>
              <a:t>For next year, I would introduce these term slides before the spillover slides</a:t>
            </a:r>
          </a:p>
        </p:txBody>
      </p:sp>
    </p:spTree>
    <p:extLst>
      <p:ext uri="{BB962C8B-B14F-4D97-AF65-F5344CB8AC3E}">
        <p14:creationId xmlns:p14="http://schemas.microsoft.com/office/powerpoint/2010/main" val="53952279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, letter&#10;&#10;Description automatically generated">
            <a:extLst>
              <a:ext uri="{FF2B5EF4-FFF2-40B4-BE49-F238E27FC236}">
                <a16:creationId xmlns:a16="http://schemas.microsoft.com/office/drawing/2014/main" id="{3095E3D0-7B9F-61D8-98C6-CC1199895E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2350" y="1522392"/>
            <a:ext cx="7607300" cy="12827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E4D846B-CB3E-8AEE-7E74-BE117550DD81}"/>
              </a:ext>
            </a:extLst>
          </p:cNvPr>
          <p:cNvSpPr txBox="1"/>
          <p:nvPr/>
        </p:nvSpPr>
        <p:spPr>
          <a:xfrm>
            <a:off x="8324850" y="6453294"/>
            <a:ext cx="380837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0" i="0" dirty="0" err="1">
                <a:solidFill>
                  <a:srgbClr val="000000"/>
                </a:solidFill>
                <a:effectLst/>
              </a:rPr>
              <a:t>Lembo</a:t>
            </a:r>
            <a:r>
              <a:rPr lang="en-US" b="0" i="0" dirty="0">
                <a:solidFill>
                  <a:srgbClr val="000000"/>
                </a:solidFill>
                <a:effectLst/>
              </a:rPr>
              <a:t> et al. 2008</a:t>
            </a:r>
            <a:r>
              <a:rPr lang="en-US" dirty="0">
                <a:cs typeface="Franklin Gothic Medium"/>
              </a:rPr>
              <a:t>. </a:t>
            </a:r>
            <a:r>
              <a:rPr lang="en-US" i="1" dirty="0">
                <a:cs typeface="Franklin Gothic Medium"/>
              </a:rPr>
              <a:t>J of Animal Ecology.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0E36654E-8045-F5C1-A5FA-06A3C1CBE2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343" y="525578"/>
            <a:ext cx="11239500" cy="799160"/>
          </a:xfrm>
        </p:spPr>
        <p:txBody>
          <a:bodyPr>
            <a:normAutofit/>
          </a:bodyPr>
          <a:lstStyle/>
          <a:p>
            <a:r>
              <a:rPr lang="en-US" dirty="0">
                <a:latin typeface="+mn-lt"/>
              </a:rPr>
              <a:t>Defining terms in multi-species infections…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2D46FD2-38EE-D4EA-D9A5-2DB5E4DD1B11}"/>
              </a:ext>
            </a:extLst>
          </p:cNvPr>
          <p:cNvSpPr txBox="1"/>
          <p:nvPr/>
        </p:nvSpPr>
        <p:spPr>
          <a:xfrm>
            <a:off x="8324850" y="6147756"/>
            <a:ext cx="380837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</a:rPr>
              <a:t>Haydon et al. 2002</a:t>
            </a:r>
            <a:r>
              <a:rPr lang="en-US" dirty="0">
                <a:cs typeface="Franklin Gothic Medium"/>
              </a:rPr>
              <a:t>. </a:t>
            </a:r>
            <a:r>
              <a:rPr lang="en-US" i="1" dirty="0">
                <a:cs typeface="Franklin Gothic Medium"/>
              </a:rPr>
              <a:t>EID.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48E57C0-4EA3-34C1-6E25-B3C24350AF01}"/>
              </a:ext>
            </a:extLst>
          </p:cNvPr>
          <p:cNvSpPr/>
          <p:nvPr/>
        </p:nvSpPr>
        <p:spPr>
          <a:xfrm>
            <a:off x="7543800" y="3886200"/>
            <a:ext cx="952500" cy="1066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FAA7531-C9CB-0EF5-8A7A-E5A0B5402201}"/>
              </a:ext>
            </a:extLst>
          </p:cNvPr>
          <p:cNvSpPr/>
          <p:nvPr/>
        </p:nvSpPr>
        <p:spPr>
          <a:xfrm>
            <a:off x="3864693" y="2667000"/>
            <a:ext cx="952500" cy="1066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53943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, letter&#10;&#10;Description automatically generated">
            <a:extLst>
              <a:ext uri="{FF2B5EF4-FFF2-40B4-BE49-F238E27FC236}">
                <a16:creationId xmlns:a16="http://schemas.microsoft.com/office/drawing/2014/main" id="{3095E3D0-7B9F-61D8-98C6-CC1199895E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2350" y="1522392"/>
            <a:ext cx="7607300" cy="12827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E4D846B-CB3E-8AEE-7E74-BE117550DD81}"/>
              </a:ext>
            </a:extLst>
          </p:cNvPr>
          <p:cNvSpPr txBox="1"/>
          <p:nvPr/>
        </p:nvSpPr>
        <p:spPr>
          <a:xfrm>
            <a:off x="8324850" y="6453294"/>
            <a:ext cx="380837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0" i="0" dirty="0" err="1">
                <a:solidFill>
                  <a:srgbClr val="000000"/>
                </a:solidFill>
                <a:effectLst/>
              </a:rPr>
              <a:t>Lembo</a:t>
            </a:r>
            <a:r>
              <a:rPr lang="en-US" b="0" i="0" dirty="0">
                <a:solidFill>
                  <a:srgbClr val="000000"/>
                </a:solidFill>
                <a:effectLst/>
              </a:rPr>
              <a:t> et al. 2008</a:t>
            </a:r>
            <a:r>
              <a:rPr lang="en-US" dirty="0">
                <a:cs typeface="Franklin Gothic Medium"/>
              </a:rPr>
              <a:t>. </a:t>
            </a:r>
            <a:r>
              <a:rPr lang="en-US" i="1" dirty="0">
                <a:cs typeface="Franklin Gothic Medium"/>
              </a:rPr>
              <a:t>J of Animal Ecology.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0E36654E-8045-F5C1-A5FA-06A3C1CBE2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343" y="525578"/>
            <a:ext cx="11239500" cy="799160"/>
          </a:xfrm>
        </p:spPr>
        <p:txBody>
          <a:bodyPr>
            <a:normAutofit/>
          </a:bodyPr>
          <a:lstStyle/>
          <a:p>
            <a:r>
              <a:rPr lang="en-US" dirty="0">
                <a:latin typeface="+mn-lt"/>
              </a:rPr>
              <a:t>Defining terms in multi-species infections…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2D46FD2-38EE-D4EA-D9A5-2DB5E4DD1B11}"/>
              </a:ext>
            </a:extLst>
          </p:cNvPr>
          <p:cNvSpPr txBox="1"/>
          <p:nvPr/>
        </p:nvSpPr>
        <p:spPr>
          <a:xfrm>
            <a:off x="8324850" y="6147756"/>
            <a:ext cx="380837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</a:rPr>
              <a:t>Haydon et al. 2002</a:t>
            </a:r>
            <a:r>
              <a:rPr lang="en-US" dirty="0">
                <a:cs typeface="Franklin Gothic Medium"/>
              </a:rPr>
              <a:t>. </a:t>
            </a:r>
            <a:r>
              <a:rPr lang="en-US" i="1" dirty="0">
                <a:cs typeface="Franklin Gothic Medium"/>
              </a:rPr>
              <a:t>EID.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48E57C0-4EA3-34C1-6E25-B3C24350AF01}"/>
              </a:ext>
            </a:extLst>
          </p:cNvPr>
          <p:cNvSpPr/>
          <p:nvPr/>
        </p:nvSpPr>
        <p:spPr>
          <a:xfrm>
            <a:off x="7543800" y="3886200"/>
            <a:ext cx="952500" cy="1066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FAA7531-C9CB-0EF5-8A7A-E5A0B5402201}"/>
              </a:ext>
            </a:extLst>
          </p:cNvPr>
          <p:cNvSpPr/>
          <p:nvPr/>
        </p:nvSpPr>
        <p:spPr>
          <a:xfrm>
            <a:off x="3864693" y="2667000"/>
            <a:ext cx="952500" cy="1066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02F4DF1-3604-649C-CB2D-CA5EA8EBEEFC}"/>
              </a:ext>
            </a:extLst>
          </p:cNvPr>
          <p:cNvCxnSpPr>
            <a:cxnSpLocks/>
          </p:cNvCxnSpPr>
          <p:nvPr/>
        </p:nvCxnSpPr>
        <p:spPr>
          <a:xfrm flipV="1">
            <a:off x="7160343" y="2637387"/>
            <a:ext cx="0" cy="44905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itle 1">
            <a:extLst>
              <a:ext uri="{FF2B5EF4-FFF2-40B4-BE49-F238E27FC236}">
                <a16:creationId xmlns:a16="http://schemas.microsoft.com/office/drawing/2014/main" id="{A63C08F0-0E22-CC51-5384-FC4C044C38DD}"/>
              </a:ext>
            </a:extLst>
          </p:cNvPr>
          <p:cNvSpPr txBox="1">
            <a:spLocks/>
          </p:cNvSpPr>
          <p:nvPr/>
        </p:nvSpPr>
        <p:spPr>
          <a:xfrm>
            <a:off x="6057978" y="3128351"/>
            <a:ext cx="2247822" cy="831425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850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50" dirty="0">
                <a:latin typeface="+mn-lt"/>
              </a:rPr>
              <a:t>population of interest to the study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B54747E7-30BA-D3D4-ED40-FD470BDA4267}"/>
              </a:ext>
            </a:extLst>
          </p:cNvPr>
          <p:cNvCxnSpPr>
            <a:cxnSpLocks/>
          </p:cNvCxnSpPr>
          <p:nvPr/>
        </p:nvCxnSpPr>
        <p:spPr>
          <a:xfrm flipH="1" flipV="1">
            <a:off x="9376984" y="2580565"/>
            <a:ext cx="182808" cy="42218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itle 1">
            <a:extLst>
              <a:ext uri="{FF2B5EF4-FFF2-40B4-BE49-F238E27FC236}">
                <a16:creationId xmlns:a16="http://schemas.microsoft.com/office/drawing/2014/main" id="{29FAB005-0134-7030-CF5B-F8176C7CFFF3}"/>
              </a:ext>
            </a:extLst>
          </p:cNvPr>
          <p:cNvSpPr txBox="1">
            <a:spLocks/>
          </p:cNvSpPr>
          <p:nvPr/>
        </p:nvSpPr>
        <p:spPr>
          <a:xfrm>
            <a:off x="8750988" y="3060829"/>
            <a:ext cx="2247821" cy="966468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900" dirty="0">
                <a:latin typeface="+mn-lt"/>
              </a:rPr>
              <a:t>population[s] sourcing pathogen to target population</a:t>
            </a:r>
          </a:p>
        </p:txBody>
      </p:sp>
    </p:spTree>
    <p:extLst>
      <p:ext uri="{BB962C8B-B14F-4D97-AF65-F5344CB8AC3E}">
        <p14:creationId xmlns:p14="http://schemas.microsoft.com/office/powerpoint/2010/main" val="56196641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, letter&#10;&#10;Description automatically generated">
            <a:extLst>
              <a:ext uri="{FF2B5EF4-FFF2-40B4-BE49-F238E27FC236}">
                <a16:creationId xmlns:a16="http://schemas.microsoft.com/office/drawing/2014/main" id="{3095E3D0-7B9F-61D8-98C6-CC1199895E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2350" y="1522392"/>
            <a:ext cx="7607300" cy="12827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E4D846B-CB3E-8AEE-7E74-BE117550DD81}"/>
              </a:ext>
            </a:extLst>
          </p:cNvPr>
          <p:cNvSpPr txBox="1"/>
          <p:nvPr/>
        </p:nvSpPr>
        <p:spPr>
          <a:xfrm>
            <a:off x="8324850" y="6453294"/>
            <a:ext cx="380837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0" i="0" dirty="0" err="1">
                <a:solidFill>
                  <a:srgbClr val="000000"/>
                </a:solidFill>
                <a:effectLst/>
              </a:rPr>
              <a:t>Lembo</a:t>
            </a:r>
            <a:r>
              <a:rPr lang="en-US" b="0" i="0" dirty="0">
                <a:solidFill>
                  <a:srgbClr val="000000"/>
                </a:solidFill>
                <a:effectLst/>
              </a:rPr>
              <a:t> et al. 2008</a:t>
            </a:r>
            <a:r>
              <a:rPr lang="en-US" dirty="0">
                <a:cs typeface="Franklin Gothic Medium"/>
              </a:rPr>
              <a:t>. </a:t>
            </a:r>
            <a:r>
              <a:rPr lang="en-US" i="1" dirty="0">
                <a:cs typeface="Franklin Gothic Medium"/>
              </a:rPr>
              <a:t>J of Animal Ecology.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0E36654E-8045-F5C1-A5FA-06A3C1CBE2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343" y="525578"/>
            <a:ext cx="11239500" cy="799160"/>
          </a:xfrm>
        </p:spPr>
        <p:txBody>
          <a:bodyPr>
            <a:normAutofit/>
          </a:bodyPr>
          <a:lstStyle/>
          <a:p>
            <a:r>
              <a:rPr lang="en-US" dirty="0">
                <a:latin typeface="+mn-lt"/>
              </a:rPr>
              <a:t>Defining terms in multi-species infections…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2D46FD2-38EE-D4EA-D9A5-2DB5E4DD1B11}"/>
              </a:ext>
            </a:extLst>
          </p:cNvPr>
          <p:cNvSpPr txBox="1"/>
          <p:nvPr/>
        </p:nvSpPr>
        <p:spPr>
          <a:xfrm>
            <a:off x="8324850" y="6147756"/>
            <a:ext cx="380837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</a:rPr>
              <a:t>Haydon et al. 2002</a:t>
            </a:r>
            <a:r>
              <a:rPr lang="en-US" dirty="0">
                <a:cs typeface="Franklin Gothic Medium"/>
              </a:rPr>
              <a:t>. </a:t>
            </a:r>
            <a:r>
              <a:rPr lang="en-US" i="1" dirty="0">
                <a:cs typeface="Franklin Gothic Medium"/>
              </a:rPr>
              <a:t>EID.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48E57C0-4EA3-34C1-6E25-B3C24350AF01}"/>
              </a:ext>
            </a:extLst>
          </p:cNvPr>
          <p:cNvSpPr/>
          <p:nvPr/>
        </p:nvSpPr>
        <p:spPr>
          <a:xfrm>
            <a:off x="7543800" y="3886200"/>
            <a:ext cx="952500" cy="1066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FAA7531-C9CB-0EF5-8A7A-E5A0B5402201}"/>
              </a:ext>
            </a:extLst>
          </p:cNvPr>
          <p:cNvSpPr/>
          <p:nvPr/>
        </p:nvSpPr>
        <p:spPr>
          <a:xfrm>
            <a:off x="3864693" y="2667000"/>
            <a:ext cx="952500" cy="1066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02F4DF1-3604-649C-CB2D-CA5EA8EBEEFC}"/>
              </a:ext>
            </a:extLst>
          </p:cNvPr>
          <p:cNvCxnSpPr>
            <a:cxnSpLocks/>
          </p:cNvCxnSpPr>
          <p:nvPr/>
        </p:nvCxnSpPr>
        <p:spPr>
          <a:xfrm flipV="1">
            <a:off x="7160343" y="2637387"/>
            <a:ext cx="0" cy="44905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itle 1">
            <a:extLst>
              <a:ext uri="{FF2B5EF4-FFF2-40B4-BE49-F238E27FC236}">
                <a16:creationId xmlns:a16="http://schemas.microsoft.com/office/drawing/2014/main" id="{A63C08F0-0E22-CC51-5384-FC4C044C38DD}"/>
              </a:ext>
            </a:extLst>
          </p:cNvPr>
          <p:cNvSpPr txBox="1">
            <a:spLocks/>
          </p:cNvSpPr>
          <p:nvPr/>
        </p:nvSpPr>
        <p:spPr>
          <a:xfrm>
            <a:off x="6057978" y="3128351"/>
            <a:ext cx="2247822" cy="831425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850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50" dirty="0">
                <a:latin typeface="+mn-lt"/>
              </a:rPr>
              <a:t>population of interest to the study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B54747E7-30BA-D3D4-ED40-FD470BDA4267}"/>
              </a:ext>
            </a:extLst>
          </p:cNvPr>
          <p:cNvCxnSpPr>
            <a:cxnSpLocks/>
          </p:cNvCxnSpPr>
          <p:nvPr/>
        </p:nvCxnSpPr>
        <p:spPr>
          <a:xfrm flipH="1" flipV="1">
            <a:off x="9376984" y="2580565"/>
            <a:ext cx="182808" cy="42218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itle 1">
            <a:extLst>
              <a:ext uri="{FF2B5EF4-FFF2-40B4-BE49-F238E27FC236}">
                <a16:creationId xmlns:a16="http://schemas.microsoft.com/office/drawing/2014/main" id="{29FAB005-0134-7030-CF5B-F8176C7CFFF3}"/>
              </a:ext>
            </a:extLst>
          </p:cNvPr>
          <p:cNvSpPr txBox="1">
            <a:spLocks/>
          </p:cNvSpPr>
          <p:nvPr/>
        </p:nvSpPr>
        <p:spPr>
          <a:xfrm>
            <a:off x="8750988" y="3060829"/>
            <a:ext cx="2247821" cy="966468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900" dirty="0">
                <a:latin typeface="+mn-lt"/>
              </a:rPr>
              <a:t>population[s] sourcing pathogen to target population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BF4C84B-31FB-33AA-EC2F-4E0594D2F99F}"/>
              </a:ext>
            </a:extLst>
          </p:cNvPr>
          <p:cNvCxnSpPr>
            <a:cxnSpLocks/>
          </p:cNvCxnSpPr>
          <p:nvPr/>
        </p:nvCxnSpPr>
        <p:spPr>
          <a:xfrm flipV="1">
            <a:off x="2632208" y="2637228"/>
            <a:ext cx="225106" cy="44921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itle 1">
            <a:extLst>
              <a:ext uri="{FF2B5EF4-FFF2-40B4-BE49-F238E27FC236}">
                <a16:creationId xmlns:a16="http://schemas.microsoft.com/office/drawing/2014/main" id="{53A5C247-53E2-9AA8-FFF9-BF544CC90D97}"/>
              </a:ext>
            </a:extLst>
          </p:cNvPr>
          <p:cNvSpPr txBox="1">
            <a:spLocks/>
          </p:cNvSpPr>
          <p:nvPr/>
        </p:nvSpPr>
        <p:spPr>
          <a:xfrm>
            <a:off x="1018410" y="3257550"/>
            <a:ext cx="2247822" cy="831425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900" dirty="0">
                <a:latin typeface="+mn-lt"/>
              </a:rPr>
              <a:t>population can sustain endemic transmission of pathogen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E04283DD-DEF5-C789-CCF0-34F57B2AF535}"/>
              </a:ext>
            </a:extLst>
          </p:cNvPr>
          <p:cNvCxnSpPr>
            <a:cxnSpLocks/>
          </p:cNvCxnSpPr>
          <p:nvPr/>
        </p:nvCxnSpPr>
        <p:spPr>
          <a:xfrm flipV="1">
            <a:off x="4855293" y="2637228"/>
            <a:ext cx="0" cy="44921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itle 1">
            <a:extLst>
              <a:ext uri="{FF2B5EF4-FFF2-40B4-BE49-F238E27FC236}">
                <a16:creationId xmlns:a16="http://schemas.microsoft.com/office/drawing/2014/main" id="{5943691C-6FF1-EBC0-2BE7-8F5B85844AAB}"/>
              </a:ext>
            </a:extLst>
          </p:cNvPr>
          <p:cNvSpPr txBox="1">
            <a:spLocks/>
          </p:cNvSpPr>
          <p:nvPr/>
        </p:nvSpPr>
        <p:spPr>
          <a:xfrm>
            <a:off x="4226069" y="3100750"/>
            <a:ext cx="1435267" cy="831425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900" dirty="0">
                <a:latin typeface="+mn-lt"/>
              </a:rPr>
              <a:t>spillover hosts only</a:t>
            </a:r>
          </a:p>
        </p:txBody>
      </p:sp>
    </p:spTree>
    <p:extLst>
      <p:ext uri="{BB962C8B-B14F-4D97-AF65-F5344CB8AC3E}">
        <p14:creationId xmlns:p14="http://schemas.microsoft.com/office/powerpoint/2010/main" val="235602505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, letter&#10;&#10;Description automatically generated">
            <a:extLst>
              <a:ext uri="{FF2B5EF4-FFF2-40B4-BE49-F238E27FC236}">
                <a16:creationId xmlns:a16="http://schemas.microsoft.com/office/drawing/2014/main" id="{3095E3D0-7B9F-61D8-98C6-CC1199895E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2350" y="1522392"/>
            <a:ext cx="7607300" cy="1282700"/>
          </a:xfrm>
          <a:prstGeom prst="rect">
            <a:avLst/>
          </a:prstGeom>
        </p:spPr>
      </p:pic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D5C0F299-1F0E-0E21-595A-66D1EF3858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4693" y="3200400"/>
            <a:ext cx="4114800" cy="30861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E4D846B-CB3E-8AEE-7E74-BE117550DD81}"/>
              </a:ext>
            </a:extLst>
          </p:cNvPr>
          <p:cNvSpPr txBox="1"/>
          <p:nvPr/>
        </p:nvSpPr>
        <p:spPr>
          <a:xfrm>
            <a:off x="8324850" y="6453294"/>
            <a:ext cx="380837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0" i="0" dirty="0" err="1">
                <a:solidFill>
                  <a:srgbClr val="000000"/>
                </a:solidFill>
                <a:effectLst/>
              </a:rPr>
              <a:t>Lembo</a:t>
            </a:r>
            <a:r>
              <a:rPr lang="en-US" b="0" i="0" dirty="0">
                <a:solidFill>
                  <a:srgbClr val="000000"/>
                </a:solidFill>
                <a:effectLst/>
              </a:rPr>
              <a:t> et al. 2008</a:t>
            </a:r>
            <a:r>
              <a:rPr lang="en-US" dirty="0">
                <a:cs typeface="Franklin Gothic Medium"/>
              </a:rPr>
              <a:t>. </a:t>
            </a:r>
            <a:r>
              <a:rPr lang="en-US" i="1" dirty="0">
                <a:cs typeface="Franklin Gothic Medium"/>
              </a:rPr>
              <a:t>J of Animal Ecology.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0E36654E-8045-F5C1-A5FA-06A3C1CBE2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343" y="525578"/>
            <a:ext cx="11239500" cy="799160"/>
          </a:xfrm>
        </p:spPr>
        <p:txBody>
          <a:bodyPr>
            <a:normAutofit/>
          </a:bodyPr>
          <a:lstStyle/>
          <a:p>
            <a:r>
              <a:rPr lang="en-US" dirty="0">
                <a:latin typeface="+mn-lt"/>
              </a:rPr>
              <a:t>Defining terms in multi-species infections…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2D46FD2-38EE-D4EA-D9A5-2DB5E4DD1B11}"/>
              </a:ext>
            </a:extLst>
          </p:cNvPr>
          <p:cNvSpPr txBox="1"/>
          <p:nvPr/>
        </p:nvSpPr>
        <p:spPr>
          <a:xfrm>
            <a:off x="8324850" y="6147756"/>
            <a:ext cx="380837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</a:rPr>
              <a:t>Haydon et al. 2002</a:t>
            </a:r>
            <a:r>
              <a:rPr lang="en-US" dirty="0">
                <a:cs typeface="Franklin Gothic Medium"/>
              </a:rPr>
              <a:t>. </a:t>
            </a:r>
            <a:r>
              <a:rPr lang="en-US" i="1" dirty="0">
                <a:cs typeface="Franklin Gothic Medium"/>
              </a:rPr>
              <a:t>EID.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48E57C0-4EA3-34C1-6E25-B3C24350AF01}"/>
              </a:ext>
            </a:extLst>
          </p:cNvPr>
          <p:cNvSpPr/>
          <p:nvPr/>
        </p:nvSpPr>
        <p:spPr>
          <a:xfrm>
            <a:off x="7543800" y="3886200"/>
            <a:ext cx="952500" cy="1066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FAA7531-C9CB-0EF5-8A7A-E5A0B5402201}"/>
              </a:ext>
            </a:extLst>
          </p:cNvPr>
          <p:cNvSpPr/>
          <p:nvPr/>
        </p:nvSpPr>
        <p:spPr>
          <a:xfrm>
            <a:off x="3864693" y="2667000"/>
            <a:ext cx="952500" cy="1066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98139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0BFF4DA-D649-E386-F23D-5CA5A2EC7A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23232"/>
            <a:ext cx="12192000" cy="79916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latin typeface="+mn-lt"/>
              </a:rPr>
              <a:t>Pathogens can also spillover to alternative wildlife hosts.</a:t>
            </a: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4AA12BD8-7E62-89AD-28D0-064A1913CC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7450" y="1755503"/>
            <a:ext cx="4937100" cy="510249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24D483D-4987-F25A-585C-E5C122A18B9A}"/>
              </a:ext>
            </a:extLst>
          </p:cNvPr>
          <p:cNvSpPr/>
          <p:nvPr/>
        </p:nvSpPr>
        <p:spPr>
          <a:xfrm>
            <a:off x="3627450" y="1755503"/>
            <a:ext cx="552450" cy="5143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4FE8695-D2CE-74FF-0D86-125C2C733217}"/>
              </a:ext>
            </a:extLst>
          </p:cNvPr>
          <p:cNvSpPr/>
          <p:nvPr/>
        </p:nvSpPr>
        <p:spPr>
          <a:xfrm>
            <a:off x="3511575" y="4049576"/>
            <a:ext cx="552450" cy="5143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9A3BFFE-DE65-22E6-2D12-A3BBDAAF3AC2}"/>
              </a:ext>
            </a:extLst>
          </p:cNvPr>
          <p:cNvSpPr txBox="1"/>
          <p:nvPr/>
        </p:nvSpPr>
        <p:spPr>
          <a:xfrm>
            <a:off x="8324850" y="6453294"/>
            <a:ext cx="380837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0" i="0" dirty="0" err="1">
                <a:solidFill>
                  <a:srgbClr val="000000"/>
                </a:solidFill>
                <a:effectLst/>
              </a:rPr>
              <a:t>Lembo</a:t>
            </a:r>
            <a:r>
              <a:rPr lang="en-US" b="0" i="0" dirty="0">
                <a:solidFill>
                  <a:srgbClr val="000000"/>
                </a:solidFill>
                <a:effectLst/>
              </a:rPr>
              <a:t> et al. 2008</a:t>
            </a:r>
            <a:r>
              <a:rPr lang="en-US" dirty="0">
                <a:cs typeface="Franklin Gothic Medium"/>
              </a:rPr>
              <a:t>. </a:t>
            </a:r>
            <a:r>
              <a:rPr lang="en-US" i="1" dirty="0">
                <a:cs typeface="Franklin Gothic Medium"/>
              </a:rPr>
              <a:t>J of Animal Ecology.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8712AAF-F5E6-76A3-C0C7-F4AA74F59845}"/>
              </a:ext>
            </a:extLst>
          </p:cNvPr>
          <p:cNvSpPr txBox="1"/>
          <p:nvPr/>
        </p:nvSpPr>
        <p:spPr>
          <a:xfrm>
            <a:off x="6420663" y="2269853"/>
            <a:ext cx="1904187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</a:rPr>
              <a:t>Serengeti District, Tanzania</a:t>
            </a:r>
            <a:endParaRPr lang="en-US" i="1" dirty="0">
              <a:cs typeface="Franklin Gothic Medium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2F577A5-BDCD-4597-DA19-BBDAD4B82054}"/>
              </a:ext>
            </a:extLst>
          </p:cNvPr>
          <p:cNvSpPr txBox="1"/>
          <p:nvPr/>
        </p:nvSpPr>
        <p:spPr>
          <a:xfrm>
            <a:off x="6776238" y="4569294"/>
            <a:ext cx="2043912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0" i="0" dirty="0" err="1">
                <a:solidFill>
                  <a:srgbClr val="000000"/>
                </a:solidFill>
                <a:effectLst/>
              </a:rPr>
              <a:t>Ngorogoro</a:t>
            </a:r>
            <a:r>
              <a:rPr lang="en-US" b="0" i="0" dirty="0">
                <a:solidFill>
                  <a:srgbClr val="000000"/>
                </a:solidFill>
                <a:effectLst/>
              </a:rPr>
              <a:t> District, Tanzania</a:t>
            </a:r>
            <a:endParaRPr lang="en-US" i="1" dirty="0">
              <a:cs typeface="Franklin Gothic Medium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124F05-24D5-3645-9FA7-506F620E4C60}"/>
              </a:ext>
            </a:extLst>
          </p:cNvPr>
          <p:cNvSpPr txBox="1"/>
          <p:nvPr/>
        </p:nvSpPr>
        <p:spPr>
          <a:xfrm rot="16200000">
            <a:off x="2997128" y="2601318"/>
            <a:ext cx="176446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</a:rPr>
              <a:t>Cases of Rabies</a:t>
            </a:r>
            <a:endParaRPr lang="en-US" i="1" dirty="0">
              <a:cs typeface="Franklin Gothic Medium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63CCFD-4DDB-EBB7-E597-F507C25D6689}"/>
              </a:ext>
            </a:extLst>
          </p:cNvPr>
          <p:cNvSpPr txBox="1"/>
          <p:nvPr/>
        </p:nvSpPr>
        <p:spPr>
          <a:xfrm rot="16200000">
            <a:off x="2990790" y="4672031"/>
            <a:ext cx="176446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</a:rPr>
              <a:t>Cases of Rabies</a:t>
            </a:r>
            <a:endParaRPr lang="en-US" i="1" dirty="0">
              <a:cs typeface="Franklin Gothic Medium"/>
            </a:endParaRPr>
          </a:p>
        </p:txBody>
      </p:sp>
    </p:spTree>
    <p:extLst>
      <p:ext uri="{BB962C8B-B14F-4D97-AF65-F5344CB8AC3E}">
        <p14:creationId xmlns:p14="http://schemas.microsoft.com/office/powerpoint/2010/main" val="389678934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, letter&#10;&#10;Description automatically generated">
            <a:extLst>
              <a:ext uri="{FF2B5EF4-FFF2-40B4-BE49-F238E27FC236}">
                <a16:creationId xmlns:a16="http://schemas.microsoft.com/office/drawing/2014/main" id="{3095E3D0-7B9F-61D8-98C6-CC1199895E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2350" y="1522392"/>
            <a:ext cx="7607300" cy="1282700"/>
          </a:xfrm>
          <a:prstGeom prst="rect">
            <a:avLst/>
          </a:prstGeom>
        </p:spPr>
      </p:pic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D5C0F299-1F0E-0E21-595A-66D1EF3858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2590" y="3005419"/>
            <a:ext cx="4114800" cy="30861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E4D846B-CB3E-8AEE-7E74-BE117550DD81}"/>
              </a:ext>
            </a:extLst>
          </p:cNvPr>
          <p:cNvSpPr txBox="1"/>
          <p:nvPr/>
        </p:nvSpPr>
        <p:spPr>
          <a:xfrm>
            <a:off x="8324850" y="6453294"/>
            <a:ext cx="380837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0" i="0" dirty="0" err="1">
                <a:solidFill>
                  <a:srgbClr val="000000"/>
                </a:solidFill>
                <a:effectLst/>
              </a:rPr>
              <a:t>Lembo</a:t>
            </a:r>
            <a:r>
              <a:rPr lang="en-US" b="0" i="0" dirty="0">
                <a:solidFill>
                  <a:srgbClr val="000000"/>
                </a:solidFill>
                <a:effectLst/>
              </a:rPr>
              <a:t> et al. 2008</a:t>
            </a:r>
            <a:r>
              <a:rPr lang="en-US" dirty="0">
                <a:cs typeface="Franklin Gothic Medium"/>
              </a:rPr>
              <a:t>. </a:t>
            </a:r>
            <a:r>
              <a:rPr lang="en-US" i="1" dirty="0">
                <a:cs typeface="Franklin Gothic Medium"/>
              </a:rPr>
              <a:t>J of Animal Ecology.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0E36654E-8045-F5C1-A5FA-06A3C1CBE2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343" y="525578"/>
            <a:ext cx="11239500" cy="799160"/>
          </a:xfrm>
        </p:spPr>
        <p:txBody>
          <a:bodyPr>
            <a:noAutofit/>
          </a:bodyPr>
          <a:lstStyle/>
          <a:p>
            <a:pPr algn="ctr"/>
            <a:r>
              <a:rPr lang="en-US" sz="3000" dirty="0">
                <a:latin typeface="+mn-lt"/>
              </a:rPr>
              <a:t>Vaccination of domestic dogs aims to shift the ecology of the system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2D46FD2-38EE-D4EA-D9A5-2DB5E4DD1B11}"/>
              </a:ext>
            </a:extLst>
          </p:cNvPr>
          <p:cNvSpPr txBox="1"/>
          <p:nvPr/>
        </p:nvSpPr>
        <p:spPr>
          <a:xfrm>
            <a:off x="8324850" y="6147756"/>
            <a:ext cx="380837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</a:rPr>
              <a:t>Haydon et al. 2002</a:t>
            </a:r>
            <a:r>
              <a:rPr lang="en-US" dirty="0">
                <a:cs typeface="Franklin Gothic Medium"/>
              </a:rPr>
              <a:t>. </a:t>
            </a:r>
            <a:r>
              <a:rPr lang="en-US" i="1" dirty="0">
                <a:cs typeface="Franklin Gothic Medium"/>
              </a:rPr>
              <a:t>EID.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48E57C0-4EA3-34C1-6E25-B3C24350AF01}"/>
              </a:ext>
            </a:extLst>
          </p:cNvPr>
          <p:cNvSpPr/>
          <p:nvPr/>
        </p:nvSpPr>
        <p:spPr>
          <a:xfrm>
            <a:off x="5621697" y="3691219"/>
            <a:ext cx="952500" cy="1066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FAA7531-C9CB-0EF5-8A7A-E5A0B5402201}"/>
              </a:ext>
            </a:extLst>
          </p:cNvPr>
          <p:cNvSpPr/>
          <p:nvPr/>
        </p:nvSpPr>
        <p:spPr>
          <a:xfrm>
            <a:off x="1942590" y="2567269"/>
            <a:ext cx="952500" cy="1066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37526F47-7CE5-F786-08F2-193B4E7641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4197" y="2845756"/>
            <a:ext cx="4013200" cy="3302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6B51D5A-A520-E9CD-7231-8D6B47BE9EB1}"/>
              </a:ext>
            </a:extLst>
          </p:cNvPr>
          <p:cNvSpPr/>
          <p:nvPr/>
        </p:nvSpPr>
        <p:spPr>
          <a:xfrm>
            <a:off x="10111147" y="3616779"/>
            <a:ext cx="952500" cy="1066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9AEF230-6B65-A3A5-2811-0EE1565CAB00}"/>
              </a:ext>
            </a:extLst>
          </p:cNvPr>
          <p:cNvSpPr/>
          <p:nvPr/>
        </p:nvSpPr>
        <p:spPr>
          <a:xfrm>
            <a:off x="6686040" y="2549979"/>
            <a:ext cx="952500" cy="1066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46DF612-2C9D-8392-E3B2-803E2CFAE00A}"/>
              </a:ext>
            </a:extLst>
          </p:cNvPr>
          <p:cNvCxnSpPr/>
          <p:nvPr/>
        </p:nvCxnSpPr>
        <p:spPr>
          <a:xfrm>
            <a:off x="5621697" y="4436768"/>
            <a:ext cx="79815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231502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A1B260B-AE29-463A-F6D9-B09AC6DD8D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3785" y="525578"/>
            <a:ext cx="9518515" cy="799160"/>
          </a:xfrm>
        </p:spPr>
        <p:txBody>
          <a:bodyPr>
            <a:noAutofit/>
          </a:bodyPr>
          <a:lstStyle/>
          <a:p>
            <a:pPr algn="ctr"/>
            <a:r>
              <a:rPr lang="en-US" sz="3000" dirty="0">
                <a:latin typeface="+mn-lt"/>
              </a:rPr>
              <a:t>Vaccination of domestic dogs can successfully eradicate rabies from some systems.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4922F4-07B2-A30A-CF9A-B66FF12AB6DC}"/>
              </a:ext>
            </a:extLst>
          </p:cNvPr>
          <p:cNvSpPr txBox="1"/>
          <p:nvPr/>
        </p:nvSpPr>
        <p:spPr>
          <a:xfrm>
            <a:off x="0" y="6496238"/>
            <a:ext cx="380837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0" i="0" dirty="0" err="1">
                <a:solidFill>
                  <a:srgbClr val="000000"/>
                </a:solidFill>
                <a:effectLst/>
              </a:rPr>
              <a:t>Lushashi</a:t>
            </a:r>
            <a:r>
              <a:rPr lang="en-US" b="0" i="0" dirty="0">
                <a:solidFill>
                  <a:srgbClr val="000000"/>
                </a:solidFill>
                <a:effectLst/>
              </a:rPr>
              <a:t> et al. </a:t>
            </a:r>
            <a:r>
              <a:rPr lang="en-US" b="0" i="1" dirty="0">
                <a:solidFill>
                  <a:srgbClr val="000000"/>
                </a:solidFill>
                <a:effectLst/>
              </a:rPr>
              <a:t>In Revision.</a:t>
            </a:r>
            <a:r>
              <a:rPr lang="en-US" b="0" dirty="0">
                <a:solidFill>
                  <a:srgbClr val="000000"/>
                </a:solidFill>
                <a:effectLst/>
              </a:rPr>
              <a:t> </a:t>
            </a:r>
            <a:r>
              <a:rPr lang="en-US" b="0" i="1" dirty="0">
                <a:solidFill>
                  <a:srgbClr val="000000"/>
                </a:solidFill>
                <a:effectLst/>
              </a:rPr>
              <a:t>The Lancet.</a:t>
            </a:r>
            <a:endParaRPr lang="en-US" i="1" dirty="0">
              <a:cs typeface="Franklin Gothic Medium"/>
            </a:endParaRPr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CF9FFCA3-6BF7-AE2E-8F56-E71288C254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80" b="59609"/>
          <a:stretch/>
        </p:blipFill>
        <p:spPr>
          <a:xfrm>
            <a:off x="1263785" y="1466850"/>
            <a:ext cx="9955528" cy="4478548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E0AE6A0-BB21-2FD2-3A91-05682A133CE8}"/>
              </a:ext>
            </a:extLst>
          </p:cNvPr>
          <p:cNvCxnSpPr>
            <a:cxnSpLocks/>
          </p:cNvCxnSpPr>
          <p:nvPr/>
        </p:nvCxnSpPr>
        <p:spPr>
          <a:xfrm flipH="1" flipV="1">
            <a:off x="10103915" y="5342890"/>
            <a:ext cx="367795" cy="63651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le 1">
            <a:extLst>
              <a:ext uri="{FF2B5EF4-FFF2-40B4-BE49-F238E27FC236}">
                <a16:creationId xmlns:a16="http://schemas.microsoft.com/office/drawing/2014/main" id="{88A83CA8-9797-7DCF-2D1E-D7754211868B}"/>
              </a:ext>
            </a:extLst>
          </p:cNvPr>
          <p:cNvSpPr txBox="1">
            <a:spLocks/>
          </p:cNvSpPr>
          <p:nvPr/>
        </p:nvSpPr>
        <p:spPr>
          <a:xfrm>
            <a:off x="9274972" y="5979400"/>
            <a:ext cx="2726528" cy="509268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900" dirty="0">
                <a:latin typeface="+mn-lt"/>
              </a:rPr>
              <a:t>dog vaccination coverage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9F6CCF7-9820-9FBC-A7C5-F3FA89500A61}"/>
              </a:ext>
            </a:extLst>
          </p:cNvPr>
          <p:cNvCxnSpPr>
            <a:cxnSpLocks/>
          </p:cNvCxnSpPr>
          <p:nvPr/>
        </p:nvCxnSpPr>
        <p:spPr>
          <a:xfrm flipV="1">
            <a:off x="7573527" y="5477954"/>
            <a:ext cx="343309" cy="50926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1">
            <a:extLst>
              <a:ext uri="{FF2B5EF4-FFF2-40B4-BE49-F238E27FC236}">
                <a16:creationId xmlns:a16="http://schemas.microsoft.com/office/drawing/2014/main" id="{7B953570-CC4B-8700-CE67-FB850E257A38}"/>
              </a:ext>
            </a:extLst>
          </p:cNvPr>
          <p:cNvSpPr txBox="1">
            <a:spLocks/>
          </p:cNvSpPr>
          <p:nvPr/>
        </p:nvSpPr>
        <p:spPr>
          <a:xfrm>
            <a:off x="6759970" y="5917504"/>
            <a:ext cx="1223956" cy="509268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900" dirty="0">
                <a:latin typeface="+mn-lt"/>
              </a:rPr>
              <a:t>dog cases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0DD1BEF-3CB2-B724-9153-76F2345232AE}"/>
              </a:ext>
            </a:extLst>
          </p:cNvPr>
          <p:cNvSpPr/>
          <p:nvPr/>
        </p:nvSpPr>
        <p:spPr>
          <a:xfrm>
            <a:off x="10471710" y="1466850"/>
            <a:ext cx="952500" cy="1962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FE7EF7F-979D-055C-1628-21B3A60DEC45}"/>
              </a:ext>
            </a:extLst>
          </p:cNvPr>
          <p:cNvSpPr/>
          <p:nvPr/>
        </p:nvSpPr>
        <p:spPr>
          <a:xfrm>
            <a:off x="9493675" y="2362201"/>
            <a:ext cx="952500" cy="10097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C9D94C0-BFF3-35C1-EB88-8665817DB220}"/>
              </a:ext>
            </a:extLst>
          </p:cNvPr>
          <p:cNvSpPr/>
          <p:nvPr/>
        </p:nvSpPr>
        <p:spPr>
          <a:xfrm>
            <a:off x="8458200" y="3676650"/>
            <a:ext cx="1721915" cy="8472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86384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DDC1468-BF82-E9B1-0D47-163E6D604302}"/>
              </a:ext>
            </a:extLst>
          </p:cNvPr>
          <p:cNvSpPr txBox="1">
            <a:spLocks/>
          </p:cNvSpPr>
          <p:nvPr/>
        </p:nvSpPr>
        <p:spPr>
          <a:xfrm>
            <a:off x="428625" y="246914"/>
            <a:ext cx="11334749" cy="7991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latin typeface="+mn-lt"/>
              </a:rPr>
              <a:t>Pathogens can be classed according to their host relationships.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D433E60-CE52-B383-040A-2CD050B3CBB3}"/>
              </a:ext>
            </a:extLst>
          </p:cNvPr>
          <p:cNvSpPr txBox="1">
            <a:spLocks/>
          </p:cNvSpPr>
          <p:nvPr/>
        </p:nvSpPr>
        <p:spPr>
          <a:xfrm>
            <a:off x="161925" y="1046074"/>
            <a:ext cx="2600325" cy="7991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500" u="sng" dirty="0">
                <a:latin typeface="+mn-lt"/>
              </a:rPr>
              <a:t>Stage I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6F56865-F7AC-DFDD-EB6A-DADCD4DB1C56}"/>
              </a:ext>
            </a:extLst>
          </p:cNvPr>
          <p:cNvSpPr txBox="1">
            <a:spLocks/>
          </p:cNvSpPr>
          <p:nvPr/>
        </p:nvSpPr>
        <p:spPr>
          <a:xfrm>
            <a:off x="9591675" y="1046074"/>
            <a:ext cx="2600325" cy="7991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500" u="sng" dirty="0">
                <a:latin typeface="+mn-lt"/>
              </a:rPr>
              <a:t>Stage V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4848BC6-B9F6-D480-626D-AD62D8672EB2}"/>
              </a:ext>
            </a:extLst>
          </p:cNvPr>
          <p:cNvSpPr txBox="1">
            <a:spLocks/>
          </p:cNvSpPr>
          <p:nvPr/>
        </p:nvSpPr>
        <p:spPr>
          <a:xfrm>
            <a:off x="366714" y="2094055"/>
            <a:ext cx="2182752" cy="7991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latin typeface="+mn-lt"/>
              </a:rPr>
              <a:t>Transmits exclusively in animals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B3F4F0B-08E6-5076-F7BF-187DB4531F80}"/>
              </a:ext>
            </a:extLst>
          </p:cNvPr>
          <p:cNvSpPr txBox="1">
            <a:spLocks/>
          </p:cNvSpPr>
          <p:nvPr/>
        </p:nvSpPr>
        <p:spPr>
          <a:xfrm>
            <a:off x="9896474" y="1832106"/>
            <a:ext cx="1971675" cy="11706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latin typeface="+mn-lt"/>
              </a:rPr>
              <a:t>Transmits exclusively in humans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C489F513-ACF3-1730-FCDA-F796D97B8633}"/>
              </a:ext>
            </a:extLst>
          </p:cNvPr>
          <p:cNvSpPr txBox="1">
            <a:spLocks/>
          </p:cNvSpPr>
          <p:nvPr/>
        </p:nvSpPr>
        <p:spPr>
          <a:xfrm>
            <a:off x="2535265" y="1046074"/>
            <a:ext cx="2600325" cy="7991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500" u="sng" dirty="0">
                <a:latin typeface="+mn-lt"/>
              </a:rPr>
              <a:t>Stage II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D280EA57-9032-BE42-0F4B-11EFDD016B53}"/>
              </a:ext>
            </a:extLst>
          </p:cNvPr>
          <p:cNvSpPr txBox="1">
            <a:spLocks/>
          </p:cNvSpPr>
          <p:nvPr/>
        </p:nvSpPr>
        <p:spPr>
          <a:xfrm>
            <a:off x="2535266" y="2064381"/>
            <a:ext cx="2600324" cy="7991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latin typeface="+mn-lt"/>
              </a:rPr>
              <a:t>Human cases from spillovers only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92C0C711-EF33-52CB-20DB-AC0AA5AA6F1F}"/>
              </a:ext>
            </a:extLst>
          </p:cNvPr>
          <p:cNvSpPr txBox="1">
            <a:spLocks/>
          </p:cNvSpPr>
          <p:nvPr/>
        </p:nvSpPr>
        <p:spPr>
          <a:xfrm>
            <a:off x="4908605" y="1062508"/>
            <a:ext cx="2600325" cy="7991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500" u="sng" dirty="0">
                <a:latin typeface="+mn-lt"/>
              </a:rPr>
              <a:t>Stage III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5EE7083D-1A27-B493-7A63-961C4910C71F}"/>
              </a:ext>
            </a:extLst>
          </p:cNvPr>
          <p:cNvSpPr txBox="1">
            <a:spLocks/>
          </p:cNvSpPr>
          <p:nvPr/>
        </p:nvSpPr>
        <p:spPr>
          <a:xfrm>
            <a:off x="7218335" y="1046074"/>
            <a:ext cx="2600325" cy="7991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500" u="sng" dirty="0">
                <a:latin typeface="+mn-lt"/>
              </a:rPr>
              <a:t>Stage IV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831FB851-0231-D7B8-E419-FBDA40B35EF0}"/>
              </a:ext>
            </a:extLst>
          </p:cNvPr>
          <p:cNvSpPr txBox="1">
            <a:spLocks/>
          </p:cNvSpPr>
          <p:nvPr/>
        </p:nvSpPr>
        <p:spPr>
          <a:xfrm>
            <a:off x="4922808" y="2188509"/>
            <a:ext cx="2600324" cy="7991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latin typeface="+mn-lt"/>
              </a:rPr>
              <a:t>Stuttering chains of transmission in humans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04823516-6C0B-9255-DCD0-DCE5F6B6D3B0}"/>
              </a:ext>
            </a:extLst>
          </p:cNvPr>
          <p:cNvSpPr txBox="1">
            <a:spLocks/>
          </p:cNvSpPr>
          <p:nvPr/>
        </p:nvSpPr>
        <p:spPr>
          <a:xfrm>
            <a:off x="7304142" y="2186910"/>
            <a:ext cx="2600324" cy="7991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latin typeface="+mn-lt"/>
              </a:rPr>
              <a:t>Sustained transmission and human outbreaks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2347659-01D9-82BC-4C8D-0F93628AE6BB}"/>
              </a:ext>
            </a:extLst>
          </p:cNvPr>
          <p:cNvSpPr txBox="1"/>
          <p:nvPr/>
        </p:nvSpPr>
        <p:spPr>
          <a:xfrm>
            <a:off x="8915400" y="6453294"/>
            <a:ext cx="321782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</a:rPr>
              <a:t>Lloyd-Smith et al. 2009</a:t>
            </a:r>
            <a:r>
              <a:rPr lang="en-US" dirty="0">
                <a:cs typeface="Franklin Gothic Medium"/>
              </a:rPr>
              <a:t>. </a:t>
            </a:r>
            <a:r>
              <a:rPr lang="en-US" i="1" dirty="0">
                <a:cs typeface="Franklin Gothic Medium"/>
              </a:rPr>
              <a:t>Science.</a:t>
            </a:r>
          </a:p>
        </p:txBody>
      </p:sp>
      <p:pic>
        <p:nvPicPr>
          <p:cNvPr id="65538" name="Picture 2" descr="What Every Puppy Owner Needs to Know About Parvo in Puppies">
            <a:extLst>
              <a:ext uri="{FF2B5EF4-FFF2-40B4-BE49-F238E27FC236}">
                <a16:creationId xmlns:a16="http://schemas.microsoft.com/office/drawing/2014/main" id="{50BC7077-407F-3C78-3148-642D859974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50" t="25581"/>
          <a:stretch/>
        </p:blipFill>
        <p:spPr bwMode="auto">
          <a:xfrm>
            <a:off x="276225" y="3256145"/>
            <a:ext cx="2182752" cy="134108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EA49E0B1-DFD3-7EDC-9BC9-9A5B6692BBB1}"/>
              </a:ext>
            </a:extLst>
          </p:cNvPr>
          <p:cNvSpPr txBox="1"/>
          <p:nvPr/>
        </p:nvSpPr>
        <p:spPr>
          <a:xfrm>
            <a:off x="366714" y="4482926"/>
            <a:ext cx="188595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</a:rPr>
              <a:t>canine parvovirus</a:t>
            </a:r>
            <a:endParaRPr lang="en-US" i="1" dirty="0">
              <a:cs typeface="Franklin Gothic Medium"/>
            </a:endParaRPr>
          </a:p>
        </p:txBody>
      </p:sp>
      <p:pic>
        <p:nvPicPr>
          <p:cNvPr id="65540" name="Picture 4" descr="Rabies: Symptoms, causes, vaccine, treatment, and prevention">
            <a:extLst>
              <a:ext uri="{FF2B5EF4-FFF2-40B4-BE49-F238E27FC236}">
                <a16:creationId xmlns:a16="http://schemas.microsoft.com/office/drawing/2014/main" id="{AC58B45B-9D02-021F-B0FB-EACE12468B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00" r="15000" b="18827"/>
          <a:stretch/>
        </p:blipFill>
        <p:spPr bwMode="auto">
          <a:xfrm>
            <a:off x="2725853" y="3206816"/>
            <a:ext cx="1985246" cy="164544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8D95D26D-FDE2-F34B-6E3E-1DE214EE4273}"/>
              </a:ext>
            </a:extLst>
          </p:cNvPr>
          <p:cNvSpPr txBox="1"/>
          <p:nvPr/>
        </p:nvSpPr>
        <p:spPr>
          <a:xfrm>
            <a:off x="2996599" y="4801284"/>
            <a:ext cx="148015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0" i="0" dirty="0">
                <a:solidFill>
                  <a:srgbClr val="000000"/>
                </a:solidFill>
                <a:effectLst/>
              </a:rPr>
              <a:t>rabies virus</a:t>
            </a:r>
            <a:endParaRPr lang="en-US" i="1" dirty="0">
              <a:cs typeface="Franklin Gothic Medium"/>
            </a:endParaRPr>
          </a:p>
        </p:txBody>
      </p:sp>
      <p:pic>
        <p:nvPicPr>
          <p:cNvPr id="65544" name="Picture 8" descr="There are now 41+ cases of monkeypox in Georgia. DPH says it's easier to  overlook — and undercount | Georgia Public Broadcasting">
            <a:extLst>
              <a:ext uri="{FF2B5EF4-FFF2-40B4-BE49-F238E27FC236}">
                <a16:creationId xmlns:a16="http://schemas.microsoft.com/office/drawing/2014/main" id="{586DE6D3-F083-27F6-CDFE-CC0CEDDEC6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7975" y="3314510"/>
            <a:ext cx="2258857" cy="148414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A33255E0-C3F7-9EF4-AC11-85FBA188BFB6}"/>
              </a:ext>
            </a:extLst>
          </p:cNvPr>
          <p:cNvSpPr txBox="1"/>
          <p:nvPr/>
        </p:nvSpPr>
        <p:spPr>
          <a:xfrm>
            <a:off x="4653040" y="4766361"/>
            <a:ext cx="290872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0" i="0" dirty="0">
                <a:solidFill>
                  <a:srgbClr val="000000"/>
                </a:solidFill>
                <a:effectLst/>
              </a:rPr>
              <a:t>monkeypox (pre-2022)</a:t>
            </a:r>
            <a:endParaRPr lang="en-US" i="1" dirty="0">
              <a:cs typeface="Franklin Gothic Medium"/>
            </a:endParaRPr>
          </a:p>
        </p:txBody>
      </p:sp>
      <p:pic>
        <p:nvPicPr>
          <p:cNvPr id="65546" name="Picture 10" descr="Ebola Spreading 'Exponentially' as Patients Seek Beds in Liberia">
            <a:extLst>
              <a:ext uri="{FF2B5EF4-FFF2-40B4-BE49-F238E27FC236}">
                <a16:creationId xmlns:a16="http://schemas.microsoft.com/office/drawing/2014/main" id="{264DF859-4305-462C-6C5A-1F6F4BB980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82" t="15253"/>
          <a:stretch/>
        </p:blipFill>
        <p:spPr bwMode="auto">
          <a:xfrm>
            <a:off x="7738055" y="3349963"/>
            <a:ext cx="1870865" cy="148414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A71ED59E-770D-375C-AA93-031C4459F225}"/>
              </a:ext>
            </a:extLst>
          </p:cNvPr>
          <p:cNvSpPr txBox="1"/>
          <p:nvPr/>
        </p:nvSpPr>
        <p:spPr>
          <a:xfrm>
            <a:off x="7480903" y="4786095"/>
            <a:ext cx="2258857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0" i="0" dirty="0">
                <a:solidFill>
                  <a:srgbClr val="000000"/>
                </a:solidFill>
                <a:effectLst/>
              </a:rPr>
              <a:t>Ebola virus (especially post-2014)</a:t>
            </a:r>
            <a:endParaRPr lang="en-US" i="1" dirty="0">
              <a:cs typeface="Franklin Gothic Medium"/>
            </a:endParaRPr>
          </a:p>
        </p:txBody>
      </p:sp>
      <p:pic>
        <p:nvPicPr>
          <p:cNvPr id="65548" name="Picture 12" descr="Tuberculosis - Wikipedia">
            <a:extLst>
              <a:ext uri="{FF2B5EF4-FFF2-40B4-BE49-F238E27FC236}">
                <a16:creationId xmlns:a16="http://schemas.microsoft.com/office/drawing/2014/main" id="{063EF735-272C-2BCA-B499-FE1D29B576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5210" y="3369707"/>
            <a:ext cx="2181909" cy="139499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AF7AB96D-8C79-89D9-FAA0-19AE40693CAA}"/>
              </a:ext>
            </a:extLst>
          </p:cNvPr>
          <p:cNvSpPr txBox="1"/>
          <p:nvPr/>
        </p:nvSpPr>
        <p:spPr>
          <a:xfrm>
            <a:off x="10136088" y="4734664"/>
            <a:ext cx="148015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0" i="0" dirty="0">
                <a:solidFill>
                  <a:srgbClr val="000000"/>
                </a:solidFill>
                <a:effectLst/>
              </a:rPr>
              <a:t>Tuberculosis</a:t>
            </a:r>
            <a:endParaRPr lang="en-US" i="1" dirty="0">
              <a:cs typeface="Franklin Gothic Medium"/>
            </a:endParaRPr>
          </a:p>
        </p:txBody>
      </p:sp>
    </p:spTree>
    <p:extLst>
      <p:ext uri="{BB962C8B-B14F-4D97-AF65-F5344CB8AC3E}">
        <p14:creationId xmlns:p14="http://schemas.microsoft.com/office/powerpoint/2010/main" val="786229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DA717C-5091-AEB7-1C93-1CAD78F0A6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977293"/>
          </a:xfrm>
        </p:spPr>
        <p:txBody>
          <a:bodyPr/>
          <a:lstStyle/>
          <a:p>
            <a:r>
              <a:rPr lang="en-US" dirty="0"/>
              <a:t>Let’s recap a bit!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8591AE0-A594-17A7-7540-15270B78AA1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22115" y="733471"/>
                <a:ext cx="11747770" cy="5690680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b="1" i="1" u="sng" dirty="0"/>
                  <a:t>Disease Ecology</a:t>
                </a:r>
              </a:p>
              <a:p>
                <a:r>
                  <a:rPr lang="en-US" dirty="0"/>
                  <a:t>Parasitism is a species interaction in which a parasite or pathogen lives in or on a host and benefits at the expense of the hosts.</a:t>
                </a:r>
              </a:p>
              <a:p>
                <a:r>
                  <a:rPr lang="en-US" dirty="0"/>
                  <a:t>Pathogens play a key role in regulating population cycles in wildlife (e.g. </a:t>
                </a:r>
                <a:r>
                  <a:rPr lang="en-US" dirty="0" err="1"/>
                  <a:t>Soay</a:t>
                </a:r>
                <a:r>
                  <a:rPr lang="en-US" dirty="0"/>
                  <a:t> sheep, red grouse) and also impact human demography (e.g. Plague of Justinian, Black Death, Cocoliztli, HIV, COVID) </a:t>
                </a:r>
              </a:p>
              <a:p>
                <a:r>
                  <a:rPr lang="en-US" dirty="0"/>
                  <a:t>The recognition that microorganisms (bacteria, viruses, protozoa) cause disease dates back to the origins of the microscope (van Leuwenhoek) and was later formalized in Koch’s postulates in the late 1800s</a:t>
                </a:r>
              </a:p>
              <a:p>
                <a:r>
                  <a:rPr lang="en-US" dirty="0"/>
                  <a:t>In addition to demography, pathogens have also shaped human evolution (malaria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sickle cell anemia, Duffy negative antigen)</a:t>
                </a:r>
              </a:p>
              <a:p>
                <a:r>
                  <a:rPr lang="en-US" dirty="0"/>
                  <a:t>Epidemiology is focused on understanding the risk factors associated with disease, while disease ecology is focused on understanding their transmission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8591AE0-A594-17A7-7540-15270B78AA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2115" y="733471"/>
                <a:ext cx="11747770" cy="5690680"/>
              </a:xfrm>
              <a:blipFill>
                <a:blip r:embed="rId2"/>
                <a:stretch>
                  <a:fillRect l="-1080" t="-1782" b="-3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D2517E16-0919-8BEB-60A5-F0EBA194F15E}"/>
              </a:ext>
            </a:extLst>
          </p:cNvPr>
          <p:cNvSpPr/>
          <p:nvPr/>
        </p:nvSpPr>
        <p:spPr>
          <a:xfrm>
            <a:off x="12359640" y="2837234"/>
            <a:ext cx="11582400" cy="3962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97500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92794F2-FE80-4C7E-8BFF-B0561DEE5DE7}"/>
              </a:ext>
            </a:extLst>
          </p:cNvPr>
          <p:cNvSpPr/>
          <p:nvPr/>
        </p:nvSpPr>
        <p:spPr>
          <a:xfrm>
            <a:off x="2583080" y="1046074"/>
            <a:ext cx="7235580" cy="4848017"/>
          </a:xfrm>
          <a:prstGeom prst="rect">
            <a:avLst/>
          </a:prstGeom>
          <a:solidFill>
            <a:srgbClr val="FFFF00">
              <a:alpha val="6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DDC1468-BF82-E9B1-0D47-163E6D604302}"/>
              </a:ext>
            </a:extLst>
          </p:cNvPr>
          <p:cNvSpPr txBox="1">
            <a:spLocks/>
          </p:cNvSpPr>
          <p:nvPr/>
        </p:nvSpPr>
        <p:spPr>
          <a:xfrm>
            <a:off x="428625" y="246914"/>
            <a:ext cx="11334749" cy="7991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latin typeface="+mn-lt"/>
              </a:rPr>
              <a:t>Pathogens can be classed according to their host relationships.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D433E60-CE52-B383-040A-2CD050B3CBB3}"/>
              </a:ext>
            </a:extLst>
          </p:cNvPr>
          <p:cNvSpPr txBox="1">
            <a:spLocks/>
          </p:cNvSpPr>
          <p:nvPr/>
        </p:nvSpPr>
        <p:spPr>
          <a:xfrm>
            <a:off x="161925" y="1046074"/>
            <a:ext cx="2600325" cy="7991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500" u="sng" dirty="0">
                <a:latin typeface="+mn-lt"/>
              </a:rPr>
              <a:t>Stage I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6F56865-F7AC-DFDD-EB6A-DADCD4DB1C56}"/>
              </a:ext>
            </a:extLst>
          </p:cNvPr>
          <p:cNvSpPr txBox="1">
            <a:spLocks/>
          </p:cNvSpPr>
          <p:nvPr/>
        </p:nvSpPr>
        <p:spPr>
          <a:xfrm>
            <a:off x="9591675" y="1046074"/>
            <a:ext cx="2600325" cy="7991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500" u="sng" dirty="0">
                <a:latin typeface="+mn-lt"/>
              </a:rPr>
              <a:t>Stage V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4848BC6-B9F6-D480-626D-AD62D8672EB2}"/>
              </a:ext>
            </a:extLst>
          </p:cNvPr>
          <p:cNvSpPr txBox="1">
            <a:spLocks/>
          </p:cNvSpPr>
          <p:nvPr/>
        </p:nvSpPr>
        <p:spPr>
          <a:xfrm>
            <a:off x="366714" y="2094055"/>
            <a:ext cx="2182752" cy="7991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latin typeface="+mn-lt"/>
              </a:rPr>
              <a:t>Transmits exclusively in animals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B3F4F0B-08E6-5076-F7BF-187DB4531F80}"/>
              </a:ext>
            </a:extLst>
          </p:cNvPr>
          <p:cNvSpPr txBox="1">
            <a:spLocks/>
          </p:cNvSpPr>
          <p:nvPr/>
        </p:nvSpPr>
        <p:spPr>
          <a:xfrm>
            <a:off x="9896474" y="1832106"/>
            <a:ext cx="1971675" cy="11706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latin typeface="+mn-lt"/>
              </a:rPr>
              <a:t>Transmits exclusively in humans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C489F513-ACF3-1730-FCDA-F796D97B8633}"/>
              </a:ext>
            </a:extLst>
          </p:cNvPr>
          <p:cNvSpPr txBox="1">
            <a:spLocks/>
          </p:cNvSpPr>
          <p:nvPr/>
        </p:nvSpPr>
        <p:spPr>
          <a:xfrm>
            <a:off x="2535265" y="1046074"/>
            <a:ext cx="2600325" cy="7991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500" u="sng" dirty="0">
                <a:latin typeface="+mn-lt"/>
              </a:rPr>
              <a:t>Stage II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D280EA57-9032-BE42-0F4B-11EFDD016B53}"/>
              </a:ext>
            </a:extLst>
          </p:cNvPr>
          <p:cNvSpPr txBox="1">
            <a:spLocks/>
          </p:cNvSpPr>
          <p:nvPr/>
        </p:nvSpPr>
        <p:spPr>
          <a:xfrm>
            <a:off x="2535266" y="2064381"/>
            <a:ext cx="2600324" cy="7991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latin typeface="+mn-lt"/>
              </a:rPr>
              <a:t>Human cases from spillovers only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92C0C711-EF33-52CB-20DB-AC0AA5AA6F1F}"/>
              </a:ext>
            </a:extLst>
          </p:cNvPr>
          <p:cNvSpPr txBox="1">
            <a:spLocks/>
          </p:cNvSpPr>
          <p:nvPr/>
        </p:nvSpPr>
        <p:spPr>
          <a:xfrm>
            <a:off x="4908605" y="1062508"/>
            <a:ext cx="2600325" cy="7991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500" u="sng" dirty="0">
                <a:latin typeface="+mn-lt"/>
              </a:rPr>
              <a:t>Stage III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5EE7083D-1A27-B493-7A63-961C4910C71F}"/>
              </a:ext>
            </a:extLst>
          </p:cNvPr>
          <p:cNvSpPr txBox="1">
            <a:spLocks/>
          </p:cNvSpPr>
          <p:nvPr/>
        </p:nvSpPr>
        <p:spPr>
          <a:xfrm>
            <a:off x="7218335" y="1046074"/>
            <a:ext cx="2600325" cy="7991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500" u="sng" dirty="0">
                <a:latin typeface="+mn-lt"/>
              </a:rPr>
              <a:t>Stage IV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831FB851-0231-D7B8-E419-FBDA40B35EF0}"/>
              </a:ext>
            </a:extLst>
          </p:cNvPr>
          <p:cNvSpPr txBox="1">
            <a:spLocks/>
          </p:cNvSpPr>
          <p:nvPr/>
        </p:nvSpPr>
        <p:spPr>
          <a:xfrm>
            <a:off x="4922808" y="2188509"/>
            <a:ext cx="2600324" cy="7991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latin typeface="+mn-lt"/>
              </a:rPr>
              <a:t>Stuttering chains of transmission in humans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04823516-6C0B-9255-DCD0-DCE5F6B6D3B0}"/>
              </a:ext>
            </a:extLst>
          </p:cNvPr>
          <p:cNvSpPr txBox="1">
            <a:spLocks/>
          </p:cNvSpPr>
          <p:nvPr/>
        </p:nvSpPr>
        <p:spPr>
          <a:xfrm>
            <a:off x="7304142" y="2186910"/>
            <a:ext cx="2600324" cy="7991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latin typeface="+mn-lt"/>
              </a:rPr>
              <a:t>Sustained transmission and human outbreaks</a:t>
            </a:r>
          </a:p>
        </p:txBody>
      </p:sp>
      <p:pic>
        <p:nvPicPr>
          <p:cNvPr id="65538" name="Picture 2" descr="What Every Puppy Owner Needs to Know About Parvo in Puppies">
            <a:extLst>
              <a:ext uri="{FF2B5EF4-FFF2-40B4-BE49-F238E27FC236}">
                <a16:creationId xmlns:a16="http://schemas.microsoft.com/office/drawing/2014/main" id="{50BC7077-407F-3C78-3148-642D859974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50" t="25581"/>
          <a:stretch/>
        </p:blipFill>
        <p:spPr bwMode="auto">
          <a:xfrm>
            <a:off x="276225" y="3256145"/>
            <a:ext cx="2182752" cy="134108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EA49E0B1-DFD3-7EDC-9BC9-9A5B6692BBB1}"/>
              </a:ext>
            </a:extLst>
          </p:cNvPr>
          <p:cNvSpPr txBox="1"/>
          <p:nvPr/>
        </p:nvSpPr>
        <p:spPr>
          <a:xfrm>
            <a:off x="366714" y="4482926"/>
            <a:ext cx="188595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</a:rPr>
              <a:t>canine parvovirus</a:t>
            </a:r>
            <a:endParaRPr lang="en-US" i="1" dirty="0">
              <a:cs typeface="Franklin Gothic Medium"/>
            </a:endParaRPr>
          </a:p>
        </p:txBody>
      </p:sp>
      <p:pic>
        <p:nvPicPr>
          <p:cNvPr id="65540" name="Picture 4" descr="Rabies: Symptoms, causes, vaccine, treatment, and prevention">
            <a:extLst>
              <a:ext uri="{FF2B5EF4-FFF2-40B4-BE49-F238E27FC236}">
                <a16:creationId xmlns:a16="http://schemas.microsoft.com/office/drawing/2014/main" id="{AC58B45B-9D02-021F-B0FB-EACE12468B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00" r="15000" b="18827"/>
          <a:stretch/>
        </p:blipFill>
        <p:spPr bwMode="auto">
          <a:xfrm>
            <a:off x="2725853" y="3206816"/>
            <a:ext cx="1985246" cy="164544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8D95D26D-FDE2-F34B-6E3E-1DE214EE4273}"/>
              </a:ext>
            </a:extLst>
          </p:cNvPr>
          <p:cNvSpPr txBox="1"/>
          <p:nvPr/>
        </p:nvSpPr>
        <p:spPr>
          <a:xfrm>
            <a:off x="2996599" y="4801284"/>
            <a:ext cx="1480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0" i="0" dirty="0">
                <a:solidFill>
                  <a:srgbClr val="000000"/>
                </a:solidFill>
                <a:effectLst/>
              </a:rPr>
              <a:t>rabies virus</a:t>
            </a:r>
            <a:endParaRPr lang="en-US" i="1" dirty="0">
              <a:cs typeface="Franklin Gothic Medium"/>
            </a:endParaRPr>
          </a:p>
        </p:txBody>
      </p:sp>
      <p:pic>
        <p:nvPicPr>
          <p:cNvPr id="65544" name="Picture 8" descr="There are now 41+ cases of monkeypox in Georgia. DPH says it's easier to  overlook — and undercount | Georgia Public Broadcasting">
            <a:extLst>
              <a:ext uri="{FF2B5EF4-FFF2-40B4-BE49-F238E27FC236}">
                <a16:creationId xmlns:a16="http://schemas.microsoft.com/office/drawing/2014/main" id="{586DE6D3-F083-27F6-CDFE-CC0CEDDEC6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7975" y="3314510"/>
            <a:ext cx="2258857" cy="148414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A33255E0-C3F7-9EF4-AC11-85FBA188BFB6}"/>
              </a:ext>
            </a:extLst>
          </p:cNvPr>
          <p:cNvSpPr txBox="1"/>
          <p:nvPr/>
        </p:nvSpPr>
        <p:spPr>
          <a:xfrm>
            <a:off x="4653040" y="4766361"/>
            <a:ext cx="2908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0" i="0" dirty="0">
                <a:solidFill>
                  <a:srgbClr val="000000"/>
                </a:solidFill>
                <a:effectLst/>
              </a:rPr>
              <a:t>monkeypox (pre-2022)</a:t>
            </a:r>
            <a:endParaRPr lang="en-US" i="1" dirty="0">
              <a:cs typeface="Franklin Gothic Medium"/>
            </a:endParaRPr>
          </a:p>
        </p:txBody>
      </p:sp>
      <p:pic>
        <p:nvPicPr>
          <p:cNvPr id="65546" name="Picture 10" descr="Ebola Spreading 'Exponentially' as Patients Seek Beds in Liberia">
            <a:extLst>
              <a:ext uri="{FF2B5EF4-FFF2-40B4-BE49-F238E27FC236}">
                <a16:creationId xmlns:a16="http://schemas.microsoft.com/office/drawing/2014/main" id="{264DF859-4305-462C-6C5A-1F6F4BB980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82" t="15253"/>
          <a:stretch/>
        </p:blipFill>
        <p:spPr bwMode="auto">
          <a:xfrm>
            <a:off x="7738055" y="3349963"/>
            <a:ext cx="1870865" cy="148414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A71ED59E-770D-375C-AA93-031C4459F225}"/>
              </a:ext>
            </a:extLst>
          </p:cNvPr>
          <p:cNvSpPr txBox="1"/>
          <p:nvPr/>
        </p:nvSpPr>
        <p:spPr>
          <a:xfrm>
            <a:off x="7304142" y="4786095"/>
            <a:ext cx="26003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0" i="0" dirty="0">
                <a:solidFill>
                  <a:srgbClr val="000000"/>
                </a:solidFill>
                <a:effectLst/>
              </a:rPr>
              <a:t>Ebola virus (especially post-2014)</a:t>
            </a:r>
            <a:endParaRPr lang="en-US" i="1" dirty="0">
              <a:cs typeface="Franklin Gothic Medium"/>
            </a:endParaRPr>
          </a:p>
        </p:txBody>
      </p:sp>
      <p:pic>
        <p:nvPicPr>
          <p:cNvPr id="65548" name="Picture 12" descr="Tuberculosis - Wikipedia">
            <a:extLst>
              <a:ext uri="{FF2B5EF4-FFF2-40B4-BE49-F238E27FC236}">
                <a16:creationId xmlns:a16="http://schemas.microsoft.com/office/drawing/2014/main" id="{063EF735-272C-2BCA-B499-FE1D29B576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5210" y="3369707"/>
            <a:ext cx="2181909" cy="139499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AF7AB96D-8C79-89D9-FAA0-19AE40693CAA}"/>
              </a:ext>
            </a:extLst>
          </p:cNvPr>
          <p:cNvSpPr txBox="1"/>
          <p:nvPr/>
        </p:nvSpPr>
        <p:spPr>
          <a:xfrm>
            <a:off x="10136088" y="4734664"/>
            <a:ext cx="148015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0" i="0" dirty="0">
                <a:solidFill>
                  <a:srgbClr val="000000"/>
                </a:solidFill>
                <a:effectLst/>
              </a:rPr>
              <a:t>Tuberculosis</a:t>
            </a:r>
            <a:endParaRPr lang="en-US" i="1" dirty="0">
              <a:cs typeface="Franklin Gothic Medium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C51CE2-9C8A-166A-72C7-37469527F5A6}"/>
              </a:ext>
            </a:extLst>
          </p:cNvPr>
          <p:cNvSpPr txBox="1">
            <a:spLocks/>
          </p:cNvSpPr>
          <p:nvPr/>
        </p:nvSpPr>
        <p:spPr>
          <a:xfrm>
            <a:off x="-1" y="5990000"/>
            <a:ext cx="12192000" cy="5470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000" dirty="0">
                <a:latin typeface="+mn-lt"/>
              </a:rPr>
              <a:t>Zoonotic pathogens can be classed according to their R</a:t>
            </a:r>
            <a:r>
              <a:rPr lang="en-US" sz="3000" baseline="-25000" dirty="0">
                <a:latin typeface="+mn-lt"/>
              </a:rPr>
              <a:t>0</a:t>
            </a:r>
            <a:r>
              <a:rPr lang="en-US" sz="3000" dirty="0">
                <a:latin typeface="+mn-lt"/>
              </a:rPr>
              <a:t> in humans.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E26CD6-BABD-16DB-A1DD-04B3780A3C37}"/>
              </a:ext>
            </a:extLst>
          </p:cNvPr>
          <p:cNvSpPr txBox="1"/>
          <p:nvPr/>
        </p:nvSpPr>
        <p:spPr>
          <a:xfrm>
            <a:off x="3095351" y="5448642"/>
            <a:ext cx="14801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i="0" dirty="0">
                <a:solidFill>
                  <a:srgbClr val="000000"/>
                </a:solidFill>
                <a:effectLst/>
              </a:rPr>
              <a:t>R</a:t>
            </a:r>
            <a:r>
              <a:rPr lang="en-US" sz="2400" b="0" i="0" baseline="-25000" dirty="0">
                <a:solidFill>
                  <a:srgbClr val="000000"/>
                </a:solidFill>
                <a:effectLst/>
              </a:rPr>
              <a:t>0</a:t>
            </a:r>
            <a:r>
              <a:rPr lang="en-US" sz="2400" b="0" i="0" dirty="0">
                <a:solidFill>
                  <a:srgbClr val="000000"/>
                </a:solidFill>
                <a:effectLst/>
              </a:rPr>
              <a:t> &lt; 1</a:t>
            </a:r>
            <a:endParaRPr lang="en-US" sz="2400" i="1" dirty="0">
              <a:cs typeface="Franklin Gothic Medium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38023F7-7EE8-1684-A51A-BB27E4E49D80}"/>
              </a:ext>
            </a:extLst>
          </p:cNvPr>
          <p:cNvSpPr txBox="1"/>
          <p:nvPr/>
        </p:nvSpPr>
        <p:spPr>
          <a:xfrm>
            <a:off x="7778421" y="5512119"/>
            <a:ext cx="14801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i="0" dirty="0">
                <a:solidFill>
                  <a:srgbClr val="000000"/>
                </a:solidFill>
                <a:effectLst/>
              </a:rPr>
              <a:t>R</a:t>
            </a:r>
            <a:r>
              <a:rPr lang="en-US" sz="2400" b="0" i="0" baseline="-25000" dirty="0">
                <a:solidFill>
                  <a:srgbClr val="000000"/>
                </a:solidFill>
                <a:effectLst/>
              </a:rPr>
              <a:t>0</a:t>
            </a:r>
            <a:r>
              <a:rPr lang="en-US" sz="2400" b="0" i="0" dirty="0">
                <a:solidFill>
                  <a:srgbClr val="000000"/>
                </a:solidFill>
                <a:effectLst/>
              </a:rPr>
              <a:t> &gt; 1</a:t>
            </a:r>
            <a:endParaRPr lang="en-US" sz="2400" i="1" dirty="0">
              <a:cs typeface="Franklin Gothic Medium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01BE600-E502-0A56-8FCF-2F5FB78DCDA7}"/>
                  </a:ext>
                </a:extLst>
              </p:cNvPr>
              <p:cNvSpPr txBox="1"/>
              <p:nvPr/>
            </p:nvSpPr>
            <p:spPr>
              <a:xfrm>
                <a:off x="5359428" y="5432426"/>
                <a:ext cx="148015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0" i="0" dirty="0">
                    <a:solidFill>
                      <a:srgbClr val="000000"/>
                    </a:solidFill>
                    <a:effectLst/>
                  </a:rPr>
                  <a:t>R</a:t>
                </a:r>
                <a:r>
                  <a:rPr lang="en-US" sz="2400" b="0" i="0" baseline="-25000" dirty="0">
                    <a:solidFill>
                      <a:srgbClr val="000000"/>
                    </a:solidFill>
                    <a:effectLst/>
                  </a:rPr>
                  <a:t>0</a:t>
                </a:r>
                <a:r>
                  <a:rPr lang="en-US" sz="2400" b="0" i="0" dirty="0">
                    <a:solidFill>
                      <a:srgbClr val="000000"/>
                    </a:solidFill>
                    <a:effectLst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sz="2400" b="0" i="0" dirty="0">
                    <a:solidFill>
                      <a:srgbClr val="000000"/>
                    </a:solidFill>
                    <a:effectLst/>
                  </a:rPr>
                  <a:t> 1</a:t>
                </a:r>
                <a:endParaRPr lang="en-US" sz="2400" i="1" dirty="0">
                  <a:cs typeface="Franklin Gothic Medium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01BE600-E502-0A56-8FCF-2F5FB78DCD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9428" y="5432426"/>
                <a:ext cx="1480151" cy="461665"/>
              </a:xfrm>
              <a:prstGeom prst="rect">
                <a:avLst/>
              </a:prstGeom>
              <a:blipFill>
                <a:blip r:embed="rId8"/>
                <a:stretch>
                  <a:fillRect t="-7895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3400322D-DAC7-E83F-AA82-32D5CCB075DB}"/>
              </a:ext>
            </a:extLst>
          </p:cNvPr>
          <p:cNvSpPr txBox="1"/>
          <p:nvPr/>
        </p:nvSpPr>
        <p:spPr>
          <a:xfrm>
            <a:off x="8934450" y="6510444"/>
            <a:ext cx="321782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</a:rPr>
              <a:t>Lloyd-Smith et al. 2009</a:t>
            </a:r>
            <a:r>
              <a:rPr lang="en-US" dirty="0">
                <a:cs typeface="Franklin Gothic Medium"/>
              </a:rPr>
              <a:t>. </a:t>
            </a:r>
            <a:r>
              <a:rPr lang="en-US" i="1" dirty="0">
                <a:cs typeface="Franklin Gothic Medium"/>
              </a:rPr>
              <a:t>Science.</a:t>
            </a:r>
          </a:p>
        </p:txBody>
      </p:sp>
    </p:spTree>
    <p:extLst>
      <p:ext uri="{BB962C8B-B14F-4D97-AF65-F5344CB8AC3E}">
        <p14:creationId xmlns:p14="http://schemas.microsoft.com/office/powerpoint/2010/main" val="76205247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92794F2-FE80-4C7E-8BFF-B0561DEE5DE7}"/>
              </a:ext>
            </a:extLst>
          </p:cNvPr>
          <p:cNvSpPr/>
          <p:nvPr/>
        </p:nvSpPr>
        <p:spPr>
          <a:xfrm>
            <a:off x="9896474" y="972375"/>
            <a:ext cx="2028542" cy="4848017"/>
          </a:xfrm>
          <a:prstGeom prst="rect">
            <a:avLst/>
          </a:prstGeom>
          <a:solidFill>
            <a:srgbClr val="FFFF00">
              <a:alpha val="6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DDC1468-BF82-E9B1-0D47-163E6D604302}"/>
              </a:ext>
            </a:extLst>
          </p:cNvPr>
          <p:cNvSpPr txBox="1">
            <a:spLocks/>
          </p:cNvSpPr>
          <p:nvPr/>
        </p:nvSpPr>
        <p:spPr>
          <a:xfrm>
            <a:off x="428625" y="246914"/>
            <a:ext cx="11334749" cy="7991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latin typeface="+mn-lt"/>
              </a:rPr>
              <a:t>Most stage V pathogens once had an animal origin, as well!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6F56865-F7AC-DFDD-EB6A-DADCD4DB1C56}"/>
              </a:ext>
            </a:extLst>
          </p:cNvPr>
          <p:cNvSpPr txBox="1">
            <a:spLocks/>
          </p:cNvSpPr>
          <p:nvPr/>
        </p:nvSpPr>
        <p:spPr>
          <a:xfrm>
            <a:off x="9591675" y="1046074"/>
            <a:ext cx="2600325" cy="7991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500" u="sng" dirty="0">
                <a:latin typeface="+mn-lt"/>
              </a:rPr>
              <a:t>Stage V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B3F4F0B-08E6-5076-F7BF-187DB4531F80}"/>
              </a:ext>
            </a:extLst>
          </p:cNvPr>
          <p:cNvSpPr txBox="1">
            <a:spLocks/>
          </p:cNvSpPr>
          <p:nvPr/>
        </p:nvSpPr>
        <p:spPr>
          <a:xfrm>
            <a:off x="9896474" y="1832106"/>
            <a:ext cx="1971675" cy="11706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latin typeface="+mn-lt"/>
              </a:rPr>
              <a:t>Transmits exclusively in humans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F7AB96D-8C79-89D9-FAA0-19AE40693CAA}"/>
              </a:ext>
            </a:extLst>
          </p:cNvPr>
          <p:cNvSpPr txBox="1"/>
          <p:nvPr/>
        </p:nvSpPr>
        <p:spPr>
          <a:xfrm>
            <a:off x="10136088" y="4734664"/>
            <a:ext cx="1480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0" i="0" dirty="0">
                <a:solidFill>
                  <a:srgbClr val="000000"/>
                </a:solidFill>
                <a:effectLst/>
              </a:rPr>
              <a:t>HIV</a:t>
            </a:r>
            <a:endParaRPr lang="en-US" i="1" dirty="0">
              <a:cs typeface="Franklin Gothic Medium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B15FC4A-5068-FCB7-80A2-4C8A83B9CF89}"/>
              </a:ext>
            </a:extLst>
          </p:cNvPr>
          <p:cNvSpPr txBox="1"/>
          <p:nvPr/>
        </p:nvSpPr>
        <p:spPr>
          <a:xfrm>
            <a:off x="7004649" y="6510444"/>
            <a:ext cx="514762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Sharp &amp; Hahn. 2011. </a:t>
            </a:r>
            <a:r>
              <a:rPr lang="en-US" i="1" dirty="0">
                <a:solidFill>
                  <a:srgbClr val="000000"/>
                </a:solidFill>
              </a:rPr>
              <a:t>Cold Spring </a:t>
            </a:r>
            <a:r>
              <a:rPr lang="en-US" i="1" dirty="0" err="1">
                <a:solidFill>
                  <a:srgbClr val="000000"/>
                </a:solidFill>
              </a:rPr>
              <a:t>Harb</a:t>
            </a:r>
            <a:r>
              <a:rPr lang="en-US" i="1" dirty="0">
                <a:solidFill>
                  <a:srgbClr val="000000"/>
                </a:solidFill>
              </a:rPr>
              <a:t> </a:t>
            </a:r>
            <a:r>
              <a:rPr lang="en-US" i="1" dirty="0" err="1">
                <a:solidFill>
                  <a:srgbClr val="000000"/>
                </a:solidFill>
              </a:rPr>
              <a:t>Perspect</a:t>
            </a:r>
            <a:r>
              <a:rPr lang="en-US" i="1" dirty="0">
                <a:solidFill>
                  <a:srgbClr val="000000"/>
                </a:solidFill>
              </a:rPr>
              <a:t> Med</a:t>
            </a:r>
            <a:r>
              <a:rPr lang="en-US" i="1" dirty="0">
                <a:cs typeface="Franklin Gothic Medium"/>
              </a:rPr>
              <a:t>.</a:t>
            </a:r>
          </a:p>
        </p:txBody>
      </p:sp>
      <p:pic>
        <p:nvPicPr>
          <p:cNvPr id="82952" name="Picture 8">
            <a:extLst>
              <a:ext uri="{FF2B5EF4-FFF2-40B4-BE49-F238E27FC236}">
                <a16:creationId xmlns:a16="http://schemas.microsoft.com/office/drawing/2014/main" id="{BF631EF4-2FAA-57D9-BE8A-8002C057AD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20"/>
          <a:stretch/>
        </p:blipFill>
        <p:spPr bwMode="auto">
          <a:xfrm>
            <a:off x="1256770" y="1046074"/>
            <a:ext cx="6879791" cy="5335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954" name="Picture 10" descr="HIV - Wikipedia">
            <a:extLst>
              <a:ext uri="{FF2B5EF4-FFF2-40B4-BE49-F238E27FC236}">
                <a16:creationId xmlns:a16="http://schemas.microsoft.com/office/drawing/2014/main" id="{1CDF83C7-87B6-7979-7C0A-01EDDC6624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859"/>
          <a:stretch/>
        </p:blipFill>
        <p:spPr bwMode="auto">
          <a:xfrm>
            <a:off x="10369888" y="3232229"/>
            <a:ext cx="1125747" cy="1201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72212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DA717C-5091-AEB7-1C93-1CAD78F0A6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977293"/>
          </a:xfrm>
        </p:spPr>
        <p:txBody>
          <a:bodyPr/>
          <a:lstStyle/>
          <a:p>
            <a:r>
              <a:rPr lang="en-US" dirty="0"/>
              <a:t>Let’s recap a bit!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8591AE0-A594-17A7-7540-15270B78AA1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22115" y="733471"/>
                <a:ext cx="11747770" cy="5690680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b="1" i="1" u="sng" dirty="0"/>
                  <a:t>Disease Ecology</a:t>
                </a:r>
              </a:p>
              <a:p>
                <a:r>
                  <a:rPr lang="en-US" dirty="0"/>
                  <a:t>Parasitism is a species interaction in which a parasite or pathogen lives in or on a host and benefits at the expense of the hosts.</a:t>
                </a:r>
              </a:p>
              <a:p>
                <a:r>
                  <a:rPr lang="en-US" dirty="0"/>
                  <a:t>Pathogens play a key role in regulating population cycles in wildlife (e.g. </a:t>
                </a:r>
                <a:r>
                  <a:rPr lang="en-US" dirty="0" err="1"/>
                  <a:t>Soay</a:t>
                </a:r>
                <a:r>
                  <a:rPr lang="en-US" dirty="0"/>
                  <a:t> sheep, red grouse) and also impact human demography (e.g. Plague of Justinian, Black Death, Cocoliztli, HIV, COVID) </a:t>
                </a:r>
              </a:p>
              <a:p>
                <a:r>
                  <a:rPr lang="en-US" dirty="0"/>
                  <a:t>The recognition that microorganisms (bacteria, viruses, protozoa) cause disease dates back to the origins of the microscope (van Leuwenhoek) and was later formalized in Koch’s postulates in the late 1800s</a:t>
                </a:r>
              </a:p>
              <a:p>
                <a:r>
                  <a:rPr lang="en-US" dirty="0"/>
                  <a:t>In addition to demography, pathogens have also shaped human evolution (malaria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sickle cell anemia, Duffy negative antigen)</a:t>
                </a:r>
              </a:p>
              <a:p>
                <a:r>
                  <a:rPr lang="en-US" dirty="0"/>
                  <a:t>Epidemiology is focused on understanding the risk factors associated with disease, while disease ecology is focused on understanding their transmission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8591AE0-A594-17A7-7540-15270B78AA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2115" y="733471"/>
                <a:ext cx="11747770" cy="5690680"/>
              </a:xfrm>
              <a:blipFill>
                <a:blip r:embed="rId2"/>
                <a:stretch>
                  <a:fillRect l="-1080" t="-1782" b="-3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D2517E16-0919-8BEB-60A5-F0EBA194F15E}"/>
              </a:ext>
            </a:extLst>
          </p:cNvPr>
          <p:cNvSpPr/>
          <p:nvPr/>
        </p:nvSpPr>
        <p:spPr>
          <a:xfrm>
            <a:off x="12359640" y="2837234"/>
            <a:ext cx="11582400" cy="3962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8639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DA717C-5091-AEB7-1C93-1CAD78F0A6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977293"/>
          </a:xfrm>
        </p:spPr>
        <p:txBody>
          <a:bodyPr/>
          <a:lstStyle/>
          <a:p>
            <a:r>
              <a:rPr lang="en-US" dirty="0"/>
              <a:t>Let’s recap a bit!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591AE0-A594-17A7-7540-15270B78AA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2115" y="733471"/>
            <a:ext cx="11747770" cy="569068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b="1" i="1" u="sng" dirty="0"/>
              <a:t>Disease Ecology</a:t>
            </a:r>
          </a:p>
          <a:p>
            <a:r>
              <a:rPr lang="en-US" dirty="0"/>
              <a:t>We model transmission dynamics using the Susceptible-Infected-Recovered (SIR) model, where hosts are classed according to their infectious status.</a:t>
            </a:r>
          </a:p>
          <a:p>
            <a:r>
              <a:rPr lang="en-US" dirty="0"/>
              <a:t>R</a:t>
            </a:r>
            <a:r>
              <a:rPr lang="en-US" baseline="-25000" dirty="0"/>
              <a:t>0</a:t>
            </a:r>
            <a:r>
              <a:rPr lang="en-US" dirty="0"/>
              <a:t>, the basic reproduction number for a pathogen, describes the number of new infections generated by a single infection in a completely susceptible population. It is expressed with the terms of infections gained / infections lost.</a:t>
            </a:r>
          </a:p>
          <a:p>
            <a:r>
              <a:rPr lang="en-US" dirty="0"/>
              <a:t>RE, or Rt, is the effective reproduction number. It is R</a:t>
            </a:r>
            <a:r>
              <a:rPr lang="en-US" baseline="-25000" dirty="0"/>
              <a:t>0</a:t>
            </a:r>
            <a:r>
              <a:rPr lang="en-US" dirty="0"/>
              <a:t>*the proportion susceptible. Epidemics grow at R</a:t>
            </a:r>
            <a:r>
              <a:rPr lang="en-US" baseline="-25000" dirty="0"/>
              <a:t>E</a:t>
            </a:r>
            <a:r>
              <a:rPr lang="en-US" dirty="0"/>
              <a:t>&gt;1 and decline at R</a:t>
            </a:r>
            <a:r>
              <a:rPr lang="en-US" baseline="-25000" dirty="0"/>
              <a:t>E</a:t>
            </a:r>
            <a:r>
              <a:rPr lang="en-US" dirty="0"/>
              <a:t>&lt;1.</a:t>
            </a:r>
          </a:p>
          <a:p>
            <a:r>
              <a:rPr lang="en-US" dirty="0"/>
              <a:t>We can leverage this RE equation to describe the proportion of the population needed to vaccinate to eradicate a pathogen: PV = 1 – 1/R0</a:t>
            </a:r>
          </a:p>
          <a:p>
            <a:r>
              <a:rPr lang="en-US" dirty="0"/>
              <a:t>Vaccination dates back to antiquity but does not work equally well for all pathogen types and faces many challenges because most pathogens do not follow the simplistic dynamics of measles.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2517E16-0919-8BEB-60A5-F0EBA194F15E}"/>
              </a:ext>
            </a:extLst>
          </p:cNvPr>
          <p:cNvSpPr/>
          <p:nvPr/>
        </p:nvSpPr>
        <p:spPr>
          <a:xfrm>
            <a:off x="12359640" y="2837234"/>
            <a:ext cx="11582400" cy="3962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85D8C10-EFA3-D3E6-DF04-0BD327E9D21F}"/>
              </a:ext>
            </a:extLst>
          </p:cNvPr>
          <p:cNvSpPr/>
          <p:nvPr/>
        </p:nvSpPr>
        <p:spPr>
          <a:xfrm>
            <a:off x="222115" y="2118360"/>
            <a:ext cx="11582400" cy="44805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545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10019</TotalTime>
  <Words>6541</Words>
  <Application>Microsoft Macintosh PowerPoint</Application>
  <PresentationFormat>Widescreen</PresentationFormat>
  <Paragraphs>804</Paragraphs>
  <Slides>71</Slides>
  <Notes>40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78" baseType="lpstr">
      <vt:lpstr>Arial</vt:lpstr>
      <vt:lpstr>Calibri</vt:lpstr>
      <vt:lpstr>Calibri Light</vt:lpstr>
      <vt:lpstr>Cambria Math</vt:lpstr>
      <vt:lpstr>Roboto</vt:lpstr>
      <vt:lpstr>Office Theme</vt:lpstr>
      <vt:lpstr>Equation</vt:lpstr>
      <vt:lpstr>Fundamentals of Ecology</vt:lpstr>
      <vt:lpstr>PowerPoint Presentation</vt:lpstr>
      <vt:lpstr>Let’s recap a bit!</vt:lpstr>
      <vt:lpstr>Let’s recap a bit!</vt:lpstr>
      <vt:lpstr>Let’s recap a bit!</vt:lpstr>
      <vt:lpstr>Let’s recap a bit!</vt:lpstr>
      <vt:lpstr>Let’s recap a bit!</vt:lpstr>
      <vt:lpstr>Let’s recap a bit!</vt:lpstr>
      <vt:lpstr>Let’s recap a bit!</vt:lpstr>
      <vt:lpstr>Let’s recap a bit!</vt:lpstr>
      <vt:lpstr>Let’s recap a bit!</vt:lpstr>
      <vt:lpstr>Let’s recap a bit!</vt:lpstr>
      <vt:lpstr>Let’s recap a bit!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“Ecology has a synonym which is ALL.”</vt:lpstr>
      <vt:lpstr>PowerPoint Presentation</vt:lpstr>
      <vt:lpstr>PowerPoint Presentation</vt:lpstr>
      <vt:lpstr>PowerPoint Presentation</vt:lpstr>
      <vt:lpstr>PowerPoint Presentation</vt:lpstr>
      <vt:lpstr>Malaria</vt:lpstr>
      <vt:lpstr>Malaria</vt:lpstr>
      <vt:lpstr>Malaria</vt:lpstr>
      <vt:lpstr>Malaria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“Ecology has a synonym which is ALL.”</vt:lpstr>
      <vt:lpstr>PowerPoint Presentation</vt:lpstr>
      <vt:lpstr>PowerPoint Presentation</vt:lpstr>
      <vt:lpstr>Challenges to malaria elimination</vt:lpstr>
      <vt:lpstr>PowerPoint Presentation</vt:lpstr>
      <vt:lpstr>PowerPoint Presentation</vt:lpstr>
      <vt:lpstr>PowerPoint Presentation</vt:lpstr>
      <vt:lpstr>spillover</vt:lpstr>
      <vt:lpstr>zoonosis</vt:lpstr>
      <vt:lpstr>zoonosis</vt:lpstr>
      <vt:lpstr>Pathogens can also spillover to alternative wildlife hosts.</vt:lpstr>
      <vt:lpstr>spillback</vt:lpstr>
      <vt:lpstr>Spillback occurs among wildlife as well</vt:lpstr>
      <vt:lpstr>PowerPoint Presentation</vt:lpstr>
      <vt:lpstr>Defining terms in multi-species infections…</vt:lpstr>
      <vt:lpstr>Defining terms in multi-species infections…</vt:lpstr>
      <vt:lpstr>Defining terms in multi-species infections…</vt:lpstr>
      <vt:lpstr>Defining terms in multi-species infections…</vt:lpstr>
      <vt:lpstr>Pathogens can also spillover to alternative wildlife hosts.</vt:lpstr>
      <vt:lpstr>Vaccination of domestic dogs aims to shift the ecology of the system</vt:lpstr>
      <vt:lpstr>Vaccination of domestic dogs can successfully eradicate rabies from some systems.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Cara Brook</dc:creator>
  <cp:lastModifiedBy>Cara Brook</cp:lastModifiedBy>
  <cp:revision>90</cp:revision>
  <dcterms:created xsi:type="dcterms:W3CDTF">2023-01-31T15:30:55Z</dcterms:created>
  <dcterms:modified xsi:type="dcterms:W3CDTF">2023-02-27T12:08:59Z</dcterms:modified>
</cp:coreProperties>
</file>